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E3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tilisateur\Desktop\AFTLM\statistiques%20JP%202016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tilisateur\Desktop\AFTLM\statistiques%20JP%202016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tilisateur\Desktop\AFTLM\statistiques%20JP%202016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tilisateur\Desktop\AFTLM\statistiques%20JP%202016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tilisateur\Desktop\AFTLM\statistiques%20JP%202016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tilisateur\Desktop\AFTLM\statistiques%20JP%202016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tilisateur\Desktop\statistiques%20JP%202016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tilisateur\Desktop\statistiques%20JP%20201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plotArea>
      <c:layout/>
      <c:barChart>
        <c:barDir val="col"/>
        <c:grouping val="clustered"/>
        <c:ser>
          <c:idx val="1"/>
          <c:order val="0"/>
          <c:spPr>
            <a:solidFill>
              <a:schemeClr val="accent1"/>
            </a:solidFill>
            <a:scene3d>
              <a:camera prst="orthographicFront"/>
              <a:lightRig rig="threePt" dir="t"/>
            </a:scene3d>
            <a:sp3d>
              <a:bevelT w="25400" prst="angle"/>
            </a:sp3d>
          </c:spPr>
          <c:dLbls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txPr>
              <a:bodyPr/>
              <a:lstStyle/>
              <a:p>
                <a:pPr>
                  <a:defRPr b="1"/>
                </a:pPr>
                <a:endParaRPr lang="fr-FR"/>
              </a:p>
            </c:txPr>
            <c:showVal val="1"/>
          </c:dLbls>
          <c:cat>
            <c:numRef>
              <c:f>Feuil1!$D$182:$D$191</c:f>
              <c:numCache>
                <c:formatCode>General</c:formatCode>
                <c:ptCount val="10"/>
                <c:pt idx="0">
                  <c:v>10</c:v>
                </c:pt>
                <c:pt idx="1">
                  <c:v>9</c:v>
                </c:pt>
                <c:pt idx="2">
                  <c:v>8</c:v>
                </c:pt>
                <c:pt idx="3">
                  <c:v>7</c:v>
                </c:pt>
                <c:pt idx="4">
                  <c:v>6</c:v>
                </c:pt>
                <c:pt idx="5">
                  <c:v>5</c:v>
                </c:pt>
                <c:pt idx="6">
                  <c:v>4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</c:numCache>
            </c:numRef>
          </c:cat>
          <c:val>
            <c:numRef>
              <c:f>Feuil1!$C$182:$C$191</c:f>
              <c:numCache>
                <c:formatCode>General</c:formatCode>
                <c:ptCount val="10"/>
                <c:pt idx="0">
                  <c:v>38</c:v>
                </c:pt>
                <c:pt idx="1">
                  <c:v>54</c:v>
                </c:pt>
                <c:pt idx="2">
                  <c:v>50</c:v>
                </c:pt>
                <c:pt idx="3">
                  <c:v>19</c:v>
                </c:pt>
                <c:pt idx="4">
                  <c:v>3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gapWidth val="99"/>
        <c:axId val="52194304"/>
        <c:axId val="52200960"/>
      </c:barChart>
      <c:catAx>
        <c:axId val="52194304"/>
        <c:scaling>
          <c:orientation val="minMax"/>
        </c:scaling>
        <c:axPos val="b"/>
        <c:numFmt formatCode="General" sourceLinked="1"/>
        <c:tickLblPos val="nextTo"/>
        <c:crossAx val="52200960"/>
        <c:crosses val="autoZero"/>
        <c:auto val="1"/>
        <c:lblAlgn val="ctr"/>
        <c:lblOffset val="100"/>
      </c:catAx>
      <c:valAx>
        <c:axId val="52200960"/>
        <c:scaling>
          <c:orientation val="minMax"/>
        </c:scaling>
        <c:axPos val="l"/>
        <c:numFmt formatCode="General" sourceLinked="1"/>
        <c:tickLblPos val="nextTo"/>
        <c:crossAx val="52194304"/>
        <c:crosses val="autoZero"/>
        <c:crossBetween val="between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plotArea>
      <c:layout/>
      <c:barChart>
        <c:barDir val="col"/>
        <c:grouping val="clustered"/>
        <c:ser>
          <c:idx val="0"/>
          <c:order val="0"/>
          <c:spPr>
            <a:solidFill>
              <a:srgbClr val="4F81BD"/>
            </a:solidFill>
            <a:scene3d>
              <a:camera prst="orthographicFront"/>
              <a:lightRig rig="threePt" dir="t"/>
            </a:scene3d>
            <a:sp3d>
              <a:bevelT w="25400" prst="angle"/>
            </a:sp3d>
          </c:spPr>
          <c:dLbls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txPr>
              <a:bodyPr/>
              <a:lstStyle/>
              <a:p>
                <a:pPr>
                  <a:defRPr b="1"/>
                </a:pPr>
                <a:endParaRPr lang="fr-FR"/>
              </a:p>
            </c:txPr>
            <c:showVal val="1"/>
          </c:dLbls>
          <c:cat>
            <c:numRef>
              <c:f>Feuil1!$H$182:$H$191</c:f>
              <c:numCache>
                <c:formatCode>General</c:formatCode>
                <c:ptCount val="10"/>
                <c:pt idx="0">
                  <c:v>10</c:v>
                </c:pt>
                <c:pt idx="1">
                  <c:v>9</c:v>
                </c:pt>
                <c:pt idx="2">
                  <c:v>8</c:v>
                </c:pt>
                <c:pt idx="3">
                  <c:v>7</c:v>
                </c:pt>
                <c:pt idx="4">
                  <c:v>6</c:v>
                </c:pt>
                <c:pt idx="5">
                  <c:v>5</c:v>
                </c:pt>
                <c:pt idx="6">
                  <c:v>4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</c:numCache>
            </c:numRef>
          </c:cat>
          <c:val>
            <c:numRef>
              <c:f>Feuil1!$E$182:$E$191</c:f>
              <c:numCache>
                <c:formatCode>General</c:formatCode>
                <c:ptCount val="10"/>
                <c:pt idx="0">
                  <c:v>46</c:v>
                </c:pt>
                <c:pt idx="1">
                  <c:v>48</c:v>
                </c:pt>
                <c:pt idx="2">
                  <c:v>43</c:v>
                </c:pt>
                <c:pt idx="3">
                  <c:v>25</c:v>
                </c:pt>
                <c:pt idx="4">
                  <c:v>2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gapWidth val="101"/>
        <c:axId val="103123968"/>
        <c:axId val="115775744"/>
      </c:barChart>
      <c:catAx>
        <c:axId val="103123968"/>
        <c:scaling>
          <c:orientation val="minMax"/>
        </c:scaling>
        <c:axPos val="b"/>
        <c:numFmt formatCode="General" sourceLinked="1"/>
        <c:tickLblPos val="nextTo"/>
        <c:crossAx val="115775744"/>
        <c:crosses val="autoZero"/>
        <c:auto val="1"/>
        <c:lblAlgn val="ctr"/>
        <c:lblOffset val="100"/>
      </c:catAx>
      <c:valAx>
        <c:axId val="115775744"/>
        <c:scaling>
          <c:orientation val="minMax"/>
        </c:scaling>
        <c:axPos val="l"/>
        <c:numFmt formatCode="General" sourceLinked="1"/>
        <c:tickLblPos val="nextTo"/>
        <c:crossAx val="103123968"/>
        <c:crosses val="autoZero"/>
        <c:crossBetween val="between"/>
      </c:valAx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plotArea>
      <c:layout/>
      <c:barChart>
        <c:barDir val="col"/>
        <c:grouping val="clustered"/>
        <c:ser>
          <c:idx val="0"/>
          <c:order val="0"/>
          <c:spPr>
            <a:solidFill>
              <a:srgbClr val="4F81BD"/>
            </a:solidFill>
            <a:scene3d>
              <a:camera prst="orthographicFront"/>
              <a:lightRig rig="threePt" dir="t"/>
            </a:scene3d>
            <a:sp3d>
              <a:bevelT w="25400" prst="angle"/>
            </a:sp3d>
          </c:spPr>
          <c:dLbls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txPr>
              <a:bodyPr/>
              <a:lstStyle/>
              <a:p>
                <a:pPr>
                  <a:defRPr b="1"/>
                </a:pPr>
                <a:endParaRPr lang="fr-FR"/>
              </a:p>
            </c:txPr>
            <c:showVal val="1"/>
          </c:dLbls>
          <c:cat>
            <c:numRef>
              <c:f>Feuil1!$H$182:$H$191</c:f>
              <c:numCache>
                <c:formatCode>General</c:formatCode>
                <c:ptCount val="10"/>
                <c:pt idx="0">
                  <c:v>10</c:v>
                </c:pt>
                <c:pt idx="1">
                  <c:v>9</c:v>
                </c:pt>
                <c:pt idx="2">
                  <c:v>8</c:v>
                </c:pt>
                <c:pt idx="3">
                  <c:v>7</c:v>
                </c:pt>
                <c:pt idx="4">
                  <c:v>6</c:v>
                </c:pt>
                <c:pt idx="5">
                  <c:v>5</c:v>
                </c:pt>
                <c:pt idx="6">
                  <c:v>4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</c:numCache>
            </c:numRef>
          </c:cat>
          <c:val>
            <c:numRef>
              <c:f>Feuil1!$I$182:$I$191</c:f>
              <c:numCache>
                <c:formatCode>General</c:formatCode>
                <c:ptCount val="10"/>
                <c:pt idx="0">
                  <c:v>56</c:v>
                </c:pt>
                <c:pt idx="1">
                  <c:v>58</c:v>
                </c:pt>
                <c:pt idx="2">
                  <c:v>36</c:v>
                </c:pt>
                <c:pt idx="3">
                  <c:v>14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gapWidth val="101"/>
        <c:axId val="51952640"/>
        <c:axId val="51954816"/>
      </c:barChart>
      <c:catAx>
        <c:axId val="51952640"/>
        <c:scaling>
          <c:orientation val="minMax"/>
        </c:scaling>
        <c:axPos val="b"/>
        <c:numFmt formatCode="General" sourceLinked="1"/>
        <c:tickLblPos val="nextTo"/>
        <c:crossAx val="51954816"/>
        <c:crosses val="autoZero"/>
        <c:auto val="1"/>
        <c:lblAlgn val="ctr"/>
        <c:lblOffset val="100"/>
      </c:catAx>
      <c:valAx>
        <c:axId val="51954816"/>
        <c:scaling>
          <c:orientation val="minMax"/>
          <c:max val="60"/>
        </c:scaling>
        <c:axPos val="l"/>
        <c:numFmt formatCode="General" sourceLinked="1"/>
        <c:tickLblPos val="nextTo"/>
        <c:crossAx val="51952640"/>
        <c:crosses val="autoZero"/>
        <c:crossBetween val="between"/>
      </c:valAx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plotArea>
      <c:layout>
        <c:manualLayout>
          <c:layoutTarget val="inner"/>
          <c:xMode val="edge"/>
          <c:yMode val="edge"/>
          <c:x val="7.8932852143482071E-2"/>
          <c:y val="5.1400554097404488E-2"/>
          <c:w val="0.88495603674540679"/>
          <c:h val="0.79822506561679785"/>
        </c:manualLayout>
      </c:layout>
      <c:barChart>
        <c:barDir val="col"/>
        <c:grouping val="clustered"/>
        <c:ser>
          <c:idx val="0"/>
          <c:order val="0"/>
          <c:spPr>
            <a:solidFill>
              <a:srgbClr val="4F81BD"/>
            </a:solidFill>
            <a:scene3d>
              <a:camera prst="orthographicFront"/>
              <a:lightRig rig="threePt" dir="t"/>
            </a:scene3d>
            <a:sp3d>
              <a:bevelT w="25400" prst="angle"/>
            </a:sp3d>
          </c:spPr>
          <c:dLbls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txPr>
              <a:bodyPr/>
              <a:lstStyle/>
              <a:p>
                <a:pPr>
                  <a:defRPr b="1"/>
                </a:pPr>
                <a:endParaRPr lang="fr-FR"/>
              </a:p>
            </c:txPr>
            <c:showVal val="1"/>
          </c:dLbls>
          <c:cat>
            <c:numRef>
              <c:f>Feuil1!$H$182:$H$191</c:f>
              <c:numCache>
                <c:formatCode>General</c:formatCode>
                <c:ptCount val="10"/>
                <c:pt idx="0">
                  <c:v>10</c:v>
                </c:pt>
                <c:pt idx="1">
                  <c:v>9</c:v>
                </c:pt>
                <c:pt idx="2">
                  <c:v>8</c:v>
                </c:pt>
                <c:pt idx="3">
                  <c:v>7</c:v>
                </c:pt>
                <c:pt idx="4">
                  <c:v>6</c:v>
                </c:pt>
                <c:pt idx="5">
                  <c:v>5</c:v>
                </c:pt>
                <c:pt idx="6">
                  <c:v>4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</c:numCache>
            </c:numRef>
          </c:cat>
          <c:val>
            <c:numRef>
              <c:f>Feuil1!$K$182:$K$191</c:f>
              <c:numCache>
                <c:formatCode>General</c:formatCode>
                <c:ptCount val="10"/>
                <c:pt idx="0">
                  <c:v>33</c:v>
                </c:pt>
                <c:pt idx="1">
                  <c:v>45</c:v>
                </c:pt>
                <c:pt idx="2">
                  <c:v>44</c:v>
                </c:pt>
                <c:pt idx="3">
                  <c:v>31</c:v>
                </c:pt>
                <c:pt idx="4">
                  <c:v>6</c:v>
                </c:pt>
                <c:pt idx="5">
                  <c:v>5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gapWidth val="101"/>
        <c:axId val="137942912"/>
        <c:axId val="137958144"/>
      </c:barChart>
      <c:catAx>
        <c:axId val="137942912"/>
        <c:scaling>
          <c:orientation val="minMax"/>
        </c:scaling>
        <c:axPos val="b"/>
        <c:numFmt formatCode="General" sourceLinked="1"/>
        <c:tickLblPos val="nextTo"/>
        <c:crossAx val="137958144"/>
        <c:crosses val="autoZero"/>
        <c:auto val="1"/>
        <c:lblAlgn val="ctr"/>
        <c:lblOffset val="100"/>
      </c:catAx>
      <c:valAx>
        <c:axId val="137958144"/>
        <c:scaling>
          <c:orientation val="minMax"/>
        </c:scaling>
        <c:axPos val="l"/>
        <c:numFmt formatCode="General" sourceLinked="1"/>
        <c:tickLblPos val="nextTo"/>
        <c:crossAx val="137942912"/>
        <c:crosses val="autoZero"/>
        <c:crossBetween val="between"/>
        <c:majorUnit val="10"/>
      </c:valAx>
    </c:plotArea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plotArea>
      <c:layout/>
      <c:barChart>
        <c:barDir val="col"/>
        <c:grouping val="clustered"/>
        <c:ser>
          <c:idx val="0"/>
          <c:order val="0"/>
          <c:spPr>
            <a:solidFill>
              <a:srgbClr val="4F81BD"/>
            </a:solidFill>
            <a:scene3d>
              <a:camera prst="orthographicFront"/>
              <a:lightRig rig="threePt" dir="t"/>
            </a:scene3d>
            <a:sp3d>
              <a:bevelT w="25400" prst="angle"/>
            </a:sp3d>
          </c:spPr>
          <c:dLbls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txPr>
              <a:bodyPr/>
              <a:lstStyle/>
              <a:p>
                <a:pPr>
                  <a:defRPr b="1"/>
                </a:pPr>
                <a:endParaRPr lang="fr-FR"/>
              </a:p>
            </c:txPr>
            <c:showVal val="1"/>
          </c:dLbls>
          <c:cat>
            <c:numRef>
              <c:f>Feuil1!$H$182:$H$191</c:f>
              <c:numCache>
                <c:formatCode>General</c:formatCode>
                <c:ptCount val="10"/>
                <c:pt idx="0">
                  <c:v>10</c:v>
                </c:pt>
                <c:pt idx="1">
                  <c:v>9</c:v>
                </c:pt>
                <c:pt idx="2">
                  <c:v>8</c:v>
                </c:pt>
                <c:pt idx="3">
                  <c:v>7</c:v>
                </c:pt>
                <c:pt idx="4">
                  <c:v>6</c:v>
                </c:pt>
                <c:pt idx="5">
                  <c:v>5</c:v>
                </c:pt>
                <c:pt idx="6">
                  <c:v>4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</c:numCache>
            </c:numRef>
          </c:cat>
          <c:val>
            <c:numRef>
              <c:f>Feuil1!$M$182:$M$191</c:f>
              <c:numCache>
                <c:formatCode>General</c:formatCode>
                <c:ptCount val="10"/>
                <c:pt idx="0">
                  <c:v>32</c:v>
                </c:pt>
                <c:pt idx="1">
                  <c:v>45</c:v>
                </c:pt>
                <c:pt idx="2">
                  <c:v>54</c:v>
                </c:pt>
                <c:pt idx="3">
                  <c:v>25</c:v>
                </c:pt>
                <c:pt idx="4">
                  <c:v>7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gapWidth val="101"/>
        <c:axId val="51939200"/>
        <c:axId val="52523776"/>
      </c:barChart>
      <c:catAx>
        <c:axId val="51939200"/>
        <c:scaling>
          <c:orientation val="minMax"/>
        </c:scaling>
        <c:axPos val="b"/>
        <c:numFmt formatCode="General" sourceLinked="1"/>
        <c:tickLblPos val="nextTo"/>
        <c:crossAx val="52523776"/>
        <c:crosses val="autoZero"/>
        <c:auto val="1"/>
        <c:lblAlgn val="ctr"/>
        <c:lblOffset val="100"/>
      </c:catAx>
      <c:valAx>
        <c:axId val="52523776"/>
        <c:scaling>
          <c:orientation val="minMax"/>
        </c:scaling>
        <c:axPos val="l"/>
        <c:numFmt formatCode="General" sourceLinked="1"/>
        <c:tickLblPos val="nextTo"/>
        <c:crossAx val="51939200"/>
        <c:crosses val="autoZero"/>
        <c:crossBetween val="between"/>
      </c:valAx>
    </c:plotArea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plotArea>
      <c:layout/>
      <c:barChart>
        <c:barDir val="col"/>
        <c:grouping val="clustered"/>
        <c:ser>
          <c:idx val="0"/>
          <c:order val="0"/>
          <c:spPr>
            <a:solidFill>
              <a:srgbClr val="4F81BD"/>
            </a:solidFill>
            <a:scene3d>
              <a:camera prst="orthographicFront"/>
              <a:lightRig rig="threePt" dir="t"/>
            </a:scene3d>
            <a:sp3d>
              <a:bevelT w="25400" prst="angle"/>
            </a:sp3d>
          </c:spPr>
          <c:dLbls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txPr>
              <a:bodyPr/>
              <a:lstStyle/>
              <a:p>
                <a:pPr>
                  <a:defRPr b="1"/>
                </a:pPr>
                <a:endParaRPr lang="fr-FR"/>
              </a:p>
            </c:txPr>
            <c:showVal val="1"/>
          </c:dLbls>
          <c:cat>
            <c:numRef>
              <c:f>Feuil1!$H$182:$H$191</c:f>
              <c:numCache>
                <c:formatCode>General</c:formatCode>
                <c:ptCount val="10"/>
                <c:pt idx="0">
                  <c:v>10</c:v>
                </c:pt>
                <c:pt idx="1">
                  <c:v>9</c:v>
                </c:pt>
                <c:pt idx="2">
                  <c:v>8</c:v>
                </c:pt>
                <c:pt idx="3">
                  <c:v>7</c:v>
                </c:pt>
                <c:pt idx="4">
                  <c:v>6</c:v>
                </c:pt>
                <c:pt idx="5">
                  <c:v>5</c:v>
                </c:pt>
                <c:pt idx="6">
                  <c:v>4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</c:numCache>
            </c:numRef>
          </c:cat>
          <c:val>
            <c:numRef>
              <c:f>Feuil1!$O$182:$O$191</c:f>
              <c:numCache>
                <c:formatCode>General</c:formatCode>
                <c:ptCount val="10"/>
                <c:pt idx="0">
                  <c:v>29</c:v>
                </c:pt>
                <c:pt idx="1">
                  <c:v>49</c:v>
                </c:pt>
                <c:pt idx="2">
                  <c:v>49</c:v>
                </c:pt>
                <c:pt idx="3">
                  <c:v>25</c:v>
                </c:pt>
                <c:pt idx="4">
                  <c:v>9</c:v>
                </c:pt>
                <c:pt idx="5">
                  <c:v>3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gapWidth val="102"/>
        <c:axId val="116578176"/>
        <c:axId val="116596736"/>
      </c:barChart>
      <c:catAx>
        <c:axId val="116578176"/>
        <c:scaling>
          <c:orientation val="minMax"/>
        </c:scaling>
        <c:axPos val="b"/>
        <c:numFmt formatCode="General" sourceLinked="1"/>
        <c:tickLblPos val="nextTo"/>
        <c:crossAx val="116596736"/>
        <c:crosses val="autoZero"/>
        <c:auto val="1"/>
        <c:lblAlgn val="ctr"/>
        <c:lblOffset val="100"/>
      </c:catAx>
      <c:valAx>
        <c:axId val="116596736"/>
        <c:scaling>
          <c:orientation val="minMax"/>
        </c:scaling>
        <c:axPos val="l"/>
        <c:numFmt formatCode="General" sourceLinked="1"/>
        <c:tickLblPos val="nextTo"/>
        <c:crossAx val="116578176"/>
        <c:crosses val="autoZero"/>
        <c:crossBetween val="between"/>
      </c:valAx>
    </c:plotArea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view3D>
      <c:rotX val="30"/>
      <c:perspective val="30"/>
    </c:view3D>
    <c:plotArea>
      <c:layout>
        <c:manualLayout>
          <c:layoutTarget val="inner"/>
          <c:xMode val="edge"/>
          <c:yMode val="edge"/>
          <c:x val="9.3055555555555655E-2"/>
          <c:y val="0.11342592592592597"/>
          <c:w val="0.8666666666666667"/>
          <c:h val="0.82407407407407474"/>
        </c:manualLayout>
      </c:layout>
      <c:pie3DChart>
        <c:varyColors val="1"/>
        <c:ser>
          <c:idx val="0"/>
          <c:order val="0"/>
          <c:spPr>
            <a:solidFill>
              <a:srgbClr val="4BACC6">
                <a:lumMod val="60000"/>
                <a:lumOff val="40000"/>
              </a:srgbClr>
            </a:solidFill>
          </c:spPr>
          <c:dPt>
            <c:idx val="1"/>
            <c:spPr>
              <a:solidFill>
                <a:schemeClr val="accent1"/>
              </a:solidFill>
            </c:spPr>
          </c:dPt>
          <c:dPt>
            <c:idx val="2"/>
            <c:spPr>
              <a:solidFill>
                <a:schemeClr val="accent1">
                  <a:lumMod val="75000"/>
                </a:schemeClr>
              </a:solidFill>
            </c:spPr>
          </c:dPt>
          <c:dLbls>
            <c:dLbl>
              <c:idx val="0"/>
              <c:layout>
                <c:manualLayout>
                  <c:x val="-0.22690277777777779"/>
                  <c:y val="5.9137117664213562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Très</a:t>
                    </a:r>
                  </a:p>
                  <a:p>
                    <a:r>
                      <a:rPr lang="en-US" b="1"/>
                      <a:t>saisfaits</a:t>
                    </a:r>
                  </a:p>
                  <a:p>
                    <a:r>
                      <a:rPr lang="en-US" b="1"/>
                      <a:t>39%</a:t>
                    </a:r>
                  </a:p>
                </c:rich>
              </c:tx>
              <c:showVal val="1"/>
            </c:dLbl>
            <c:dLbl>
              <c:idx val="1"/>
              <c:layout>
                <c:manualLayout>
                  <c:x val="0.24433333333333346"/>
                  <c:y val="-0.17981918926800824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Satisfaits</a:t>
                    </a:r>
                  </a:p>
                  <a:p>
                    <a:r>
                      <a:rPr lang="en-US" b="1"/>
                      <a:t>59,10%</a:t>
                    </a:r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b="1"/>
                      <a:t>Peu satisfaits</a:t>
                    </a:r>
                  </a:p>
                  <a:p>
                    <a:r>
                      <a:rPr lang="en-US" b="1"/>
                      <a:t>1,80%</a:t>
                    </a:r>
                  </a:p>
                </c:rich>
              </c:tx>
              <c:showVal val="1"/>
            </c:dLbl>
            <c:delete val="1"/>
          </c:dLbls>
          <c:cat>
            <c:strRef>
              <c:f>Feuil1!$U$173:$U$175</c:f>
              <c:strCache>
                <c:ptCount val="3"/>
                <c:pt idx="0">
                  <c:v>très satisfait</c:v>
                </c:pt>
                <c:pt idx="1">
                  <c:v>satisfait</c:v>
                </c:pt>
                <c:pt idx="2">
                  <c:v>peu satisfait</c:v>
                </c:pt>
              </c:strCache>
            </c:strRef>
          </c:cat>
          <c:val>
            <c:numRef>
              <c:f>Feuil1!$V$173:$V$175</c:f>
              <c:numCache>
                <c:formatCode>0.00%</c:formatCode>
                <c:ptCount val="3"/>
                <c:pt idx="0" formatCode="0%">
                  <c:v>0.39000000000000007</c:v>
                </c:pt>
                <c:pt idx="1">
                  <c:v>0.59099999999999997</c:v>
                </c:pt>
                <c:pt idx="2">
                  <c:v>1.7999999999999999E-2</c:v>
                </c:pt>
              </c:numCache>
            </c:numRef>
          </c:val>
        </c:ser>
      </c:pie3DChart>
    </c:plotArea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view3D>
      <c:rotX val="30"/>
      <c:perspective val="30"/>
    </c:view3D>
    <c:plotArea>
      <c:layout>
        <c:manualLayout>
          <c:layoutTarget val="inner"/>
          <c:xMode val="edge"/>
          <c:yMode val="edge"/>
          <c:x val="9.2554537240222085E-2"/>
          <c:y val="0.10369839756454111"/>
          <c:w val="0.85314229163977495"/>
          <c:h val="0.83005637734631588"/>
        </c:manualLayout>
      </c:layout>
      <c:pie3DChart>
        <c:varyColors val="1"/>
        <c:ser>
          <c:idx val="0"/>
          <c:order val="0"/>
          <c:dPt>
            <c:idx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</c:dPt>
          <c:dPt>
            <c:idx val="1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2"/>
            <c:spPr>
              <a:solidFill>
                <a:schemeClr val="accent1">
                  <a:lumMod val="75000"/>
                </a:schemeClr>
              </a:solidFill>
            </c:spPr>
          </c:dPt>
          <c:dLbls>
            <c:dLbl>
              <c:idx val="0"/>
              <c:layout>
                <c:manualLayout>
                  <c:x val="-0.1964327051331699"/>
                  <c:y val="0.10134592546346827"/>
                </c:manualLayout>
              </c:layout>
              <c:tx>
                <c:rich>
                  <a:bodyPr/>
                  <a:lstStyle/>
                  <a:p>
                    <a:r>
                      <a:rPr lang="en-US" dirty="0" err="1"/>
                      <a:t>Très</a:t>
                    </a:r>
                    <a:endParaRPr lang="en-US" dirty="0"/>
                  </a:p>
                  <a:p>
                    <a:r>
                      <a:rPr lang="en-US" dirty="0"/>
                      <a:t> </a:t>
                    </a:r>
                    <a:r>
                      <a:rPr lang="en-US" dirty="0" err="1"/>
                      <a:t>explicites</a:t>
                    </a:r>
                    <a:endParaRPr lang="en-US" dirty="0"/>
                  </a:p>
                  <a:p>
                    <a:r>
                      <a:rPr lang="en-US" dirty="0" smtClean="0"/>
                      <a:t>24,9 </a:t>
                    </a:r>
                    <a:r>
                      <a:rPr lang="en-US" dirty="0"/>
                      <a:t>%</a:t>
                    </a:r>
                  </a:p>
                </c:rich>
              </c:tx>
              <c:showVal val="1"/>
            </c:dLbl>
            <c:dLbl>
              <c:idx val="1"/>
              <c:layout>
                <c:manualLayout>
                  <c:x val="0.18753270083042914"/>
                  <c:y val="-0.24683940934872481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Explicites</a:t>
                    </a:r>
                  </a:p>
                  <a:p>
                    <a:r>
                      <a:rPr lang="en-US"/>
                      <a:t>73,10%</a:t>
                    </a:r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/>
                      <a:t>Peu</a:t>
                    </a:r>
                  </a:p>
                  <a:p>
                    <a:r>
                      <a:rPr lang="en-US"/>
                      <a:t>explicites</a:t>
                    </a:r>
                  </a:p>
                  <a:p>
                    <a:r>
                      <a:rPr lang="en-US"/>
                      <a:t>2%</a:t>
                    </a:r>
                  </a:p>
                </c:rich>
              </c:tx>
              <c:showVal val="1"/>
            </c:dLbl>
            <c:txPr>
              <a:bodyPr/>
              <a:lstStyle/>
              <a:p>
                <a:pPr>
                  <a:defRPr b="1"/>
                </a:pPr>
                <a:endParaRPr lang="fr-FR"/>
              </a:p>
            </c:txPr>
            <c:showVal val="1"/>
            <c:showLeaderLines val="1"/>
          </c:dLbls>
          <c:cat>
            <c:strRef>
              <c:f>Feuil1!$U$146:$U$148</c:f>
              <c:strCache>
                <c:ptCount val="3"/>
                <c:pt idx="0">
                  <c:v>très explicites</c:v>
                </c:pt>
                <c:pt idx="1">
                  <c:v>explicites</c:v>
                </c:pt>
                <c:pt idx="2">
                  <c:v>peu explicites</c:v>
                </c:pt>
              </c:strCache>
            </c:strRef>
          </c:cat>
          <c:val>
            <c:numRef>
              <c:f>Feuil1!$V$146:$V$148</c:f>
              <c:numCache>
                <c:formatCode>0.00%</c:formatCode>
                <c:ptCount val="3"/>
                <c:pt idx="0">
                  <c:v>0.25600000000000001</c:v>
                </c:pt>
                <c:pt idx="1">
                  <c:v>0.73100000000000009</c:v>
                </c:pt>
                <c:pt idx="2">
                  <c:v>1.2E-2</c:v>
                </c:pt>
              </c:numCache>
            </c:numRef>
          </c:val>
        </c:ser>
        <c:ser>
          <c:idx val="1"/>
          <c:order val="1"/>
          <c:tx>
            <c:v>Clareté des intervenants</c:v>
          </c:tx>
          <c:val>
            <c:numLit>
              <c:formatCode>General</c:formatCode>
              <c:ptCount val="1"/>
              <c:pt idx="0">
                <c:v>1</c:v>
              </c:pt>
            </c:numLit>
          </c:val>
        </c:ser>
      </c:pie3DChart>
    </c:plotArea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6A2C9E-7E8E-448F-A06F-A0610A6CD9D1}" type="datetimeFigureOut">
              <a:rPr lang="fr-FR" smtClean="0"/>
              <a:pPr/>
              <a:t>12/12/2016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2A1B14-6D7E-4B7C-8A7E-3E62BD21DB7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A1B14-6D7E-4B7C-8A7E-3E62BD21DB7A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7E9A-7168-4644-840B-5E500261E10E}" type="datetimeFigureOut">
              <a:rPr lang="fr-FR" smtClean="0"/>
              <a:pPr/>
              <a:t>12/12/2016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7198-C7CF-4132-8F20-2A5BFEB232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7E9A-7168-4644-840B-5E500261E10E}" type="datetimeFigureOut">
              <a:rPr lang="fr-FR" smtClean="0"/>
              <a:pPr/>
              <a:t>12/12/2016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7198-C7CF-4132-8F20-2A5BFEB232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7E9A-7168-4644-840B-5E500261E10E}" type="datetimeFigureOut">
              <a:rPr lang="fr-FR" smtClean="0"/>
              <a:pPr/>
              <a:t>12/12/2016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7198-C7CF-4132-8F20-2A5BFEB232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7E9A-7168-4644-840B-5E500261E10E}" type="datetimeFigureOut">
              <a:rPr lang="fr-FR" smtClean="0"/>
              <a:pPr/>
              <a:t>12/12/2016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7198-C7CF-4132-8F20-2A5BFEB232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7E9A-7168-4644-840B-5E500261E10E}" type="datetimeFigureOut">
              <a:rPr lang="fr-FR" smtClean="0"/>
              <a:pPr/>
              <a:t>12/12/2016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7198-C7CF-4132-8F20-2A5BFEB232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7E9A-7168-4644-840B-5E500261E10E}" type="datetimeFigureOut">
              <a:rPr lang="fr-FR" smtClean="0"/>
              <a:pPr/>
              <a:t>12/12/2016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7198-C7CF-4132-8F20-2A5BFEB232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7E9A-7168-4644-840B-5E500261E10E}" type="datetimeFigureOut">
              <a:rPr lang="fr-FR" smtClean="0"/>
              <a:pPr/>
              <a:t>12/12/2016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7198-C7CF-4132-8F20-2A5BFEB232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7E9A-7168-4644-840B-5E500261E10E}" type="datetimeFigureOut">
              <a:rPr lang="fr-FR" smtClean="0"/>
              <a:pPr/>
              <a:t>12/12/2016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7198-C7CF-4132-8F20-2A5BFEB232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7E9A-7168-4644-840B-5E500261E10E}" type="datetimeFigureOut">
              <a:rPr lang="fr-FR" smtClean="0"/>
              <a:pPr/>
              <a:t>12/12/2016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7198-C7CF-4132-8F20-2A5BFEB232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7E9A-7168-4644-840B-5E500261E10E}" type="datetimeFigureOut">
              <a:rPr lang="fr-FR" smtClean="0"/>
              <a:pPr/>
              <a:t>12/12/2016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7198-C7CF-4132-8F20-2A5BFEB232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7E9A-7168-4644-840B-5E500261E10E}" type="datetimeFigureOut">
              <a:rPr lang="fr-FR" smtClean="0"/>
              <a:pPr/>
              <a:t>12/12/2016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7198-C7CF-4132-8F20-2A5BFEB232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D7E9A-7168-4644-840B-5E500261E10E}" type="datetimeFigureOut">
              <a:rPr lang="fr-FR" smtClean="0"/>
              <a:pPr/>
              <a:t>12/12/2016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47198-C7CF-4132-8F20-2A5BFEB232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237630" y="0"/>
            <a:ext cx="870058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Organisation </a:t>
            </a:r>
            <a:r>
              <a:rPr lang="fr-FR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générale de la  XIIIe journée professionnelle</a:t>
            </a:r>
          </a:p>
        </p:txBody>
      </p:sp>
      <p:pic>
        <p:nvPicPr>
          <p:cNvPr id="1026" name="Picture 2" descr="C:\Users\Utilisateur\Downloads\LOGO blanc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43372" y="6514194"/>
            <a:ext cx="1112832" cy="343806"/>
          </a:xfrm>
          <a:prstGeom prst="rect">
            <a:avLst/>
          </a:prstGeom>
          <a:noFill/>
        </p:spPr>
      </p:pic>
      <p:sp>
        <p:nvSpPr>
          <p:cNvPr id="9" name="ZoneTexte 8"/>
          <p:cNvSpPr txBox="1"/>
          <p:nvPr/>
        </p:nvSpPr>
        <p:spPr>
          <a:xfrm>
            <a:off x="5643570" y="1857364"/>
            <a:ext cx="324011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C00000"/>
                </a:solidFill>
              </a:rPr>
              <a:t>86.6 % </a:t>
            </a:r>
            <a:r>
              <a:rPr lang="fr-FR" dirty="0" smtClean="0">
                <a:solidFill>
                  <a:srgbClr val="C00000"/>
                </a:solidFill>
              </a:rPr>
              <a:t>des participants </a:t>
            </a:r>
          </a:p>
          <a:p>
            <a:r>
              <a:rPr lang="fr-FR" dirty="0" smtClean="0">
                <a:solidFill>
                  <a:srgbClr val="C00000"/>
                </a:solidFill>
              </a:rPr>
              <a:t>sont satisfaits de façon générale</a:t>
            </a:r>
          </a:p>
          <a:p>
            <a:r>
              <a:rPr lang="fr-FR" sz="1200" dirty="0" smtClean="0">
                <a:solidFill>
                  <a:srgbClr val="C00000"/>
                </a:solidFill>
              </a:rPr>
              <a:t>(notes comprises entre 8 et 10)</a:t>
            </a:r>
            <a:endParaRPr lang="fr-FR" sz="1200" dirty="0">
              <a:solidFill>
                <a:srgbClr val="C00000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5786446" y="4357694"/>
            <a:ext cx="307180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C00000"/>
                </a:solidFill>
              </a:rPr>
              <a:t>87.8% </a:t>
            </a:r>
            <a:r>
              <a:rPr lang="fr-FR" dirty="0" smtClean="0">
                <a:solidFill>
                  <a:srgbClr val="C00000"/>
                </a:solidFill>
              </a:rPr>
              <a:t>des participants </a:t>
            </a:r>
          </a:p>
          <a:p>
            <a:r>
              <a:rPr lang="fr-FR" dirty="0" smtClean="0">
                <a:solidFill>
                  <a:srgbClr val="C00000"/>
                </a:solidFill>
              </a:rPr>
              <a:t>sont satisfaits de la qualité de </a:t>
            </a:r>
          </a:p>
          <a:p>
            <a:r>
              <a:rPr lang="fr-FR" dirty="0" smtClean="0">
                <a:solidFill>
                  <a:srgbClr val="C00000"/>
                </a:solidFill>
              </a:rPr>
              <a:t>l’organisation</a:t>
            </a:r>
          </a:p>
          <a:p>
            <a:r>
              <a:rPr lang="fr-FR" sz="1200" dirty="0" smtClean="0">
                <a:solidFill>
                  <a:srgbClr val="C00000"/>
                </a:solidFill>
              </a:rPr>
              <a:t>(notes comprises entre 8 et 10)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2071670" y="571480"/>
            <a:ext cx="2288383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smtClean="0"/>
              <a:t>Appréciation générale</a:t>
            </a:r>
            <a:endParaRPr lang="fr-FR" b="1" dirty="0"/>
          </a:p>
        </p:txBody>
      </p:sp>
      <p:sp>
        <p:nvSpPr>
          <p:cNvPr id="15" name="ZoneTexte 14"/>
          <p:cNvSpPr txBox="1"/>
          <p:nvPr/>
        </p:nvSpPr>
        <p:spPr>
          <a:xfrm>
            <a:off x="2071670" y="3714752"/>
            <a:ext cx="2417265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smtClean="0"/>
              <a:t>Qualité de organisation</a:t>
            </a:r>
            <a:endParaRPr lang="fr-FR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5643570" y="785794"/>
            <a:ext cx="31918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 smtClean="0"/>
              <a:t>80.4 </a:t>
            </a:r>
            <a:r>
              <a:rPr lang="fr-FR" sz="1400" b="1" dirty="0" smtClean="0"/>
              <a:t>% </a:t>
            </a:r>
            <a:r>
              <a:rPr lang="fr-FR" sz="1400" dirty="0" smtClean="0"/>
              <a:t>des questionnaires de satisfaction</a:t>
            </a:r>
          </a:p>
          <a:p>
            <a:r>
              <a:rPr lang="fr-FR" sz="1400" dirty="0" smtClean="0"/>
              <a:t>ont été remplis </a:t>
            </a:r>
            <a:endParaRPr lang="fr-FR" sz="1400" dirty="0"/>
          </a:p>
        </p:txBody>
      </p:sp>
      <p:sp>
        <p:nvSpPr>
          <p:cNvPr id="17" name="ZoneTexte 1"/>
          <p:cNvSpPr txBox="1"/>
          <p:nvPr/>
        </p:nvSpPr>
        <p:spPr>
          <a:xfrm>
            <a:off x="3571868" y="2000240"/>
            <a:ext cx="1143046" cy="389909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dirty="0" smtClean="0">
                <a:solidFill>
                  <a:schemeClr val="tx1"/>
                </a:solidFill>
              </a:rPr>
              <a:t>moyenne</a:t>
            </a:r>
            <a:r>
              <a:rPr lang="fr-FR" sz="1200" dirty="0">
                <a:solidFill>
                  <a:schemeClr val="tx1"/>
                </a:solidFill>
              </a:rPr>
              <a:t>:  </a:t>
            </a:r>
            <a:r>
              <a:rPr lang="fr-FR" sz="1200" dirty="0" smtClean="0">
                <a:solidFill>
                  <a:schemeClr val="tx1"/>
                </a:solidFill>
              </a:rPr>
              <a:t>8,6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18" name="ZoneTexte 1"/>
          <p:cNvSpPr txBox="1"/>
          <p:nvPr/>
        </p:nvSpPr>
        <p:spPr>
          <a:xfrm>
            <a:off x="3714744" y="4857760"/>
            <a:ext cx="1143046" cy="389909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dirty="0" smtClean="0">
                <a:solidFill>
                  <a:schemeClr val="tx1"/>
                </a:solidFill>
              </a:rPr>
              <a:t>moyenne</a:t>
            </a:r>
            <a:r>
              <a:rPr lang="fr-FR" sz="1200" dirty="0">
                <a:solidFill>
                  <a:schemeClr val="tx1"/>
                </a:solidFill>
              </a:rPr>
              <a:t>:  </a:t>
            </a:r>
            <a:r>
              <a:rPr lang="fr-FR" sz="1200" dirty="0" smtClean="0">
                <a:solidFill>
                  <a:schemeClr val="tx1"/>
                </a:solidFill>
              </a:rPr>
              <a:t>8,7</a:t>
            </a:r>
            <a:endParaRPr lang="fr-FR" sz="1200" dirty="0">
              <a:solidFill>
                <a:schemeClr val="tx1"/>
              </a:solidFill>
            </a:endParaRPr>
          </a:p>
        </p:txBody>
      </p:sp>
      <p:graphicFrame>
        <p:nvGraphicFramePr>
          <p:cNvPr id="20" name="Graphique 19"/>
          <p:cNvGraphicFramePr/>
          <p:nvPr/>
        </p:nvGraphicFramePr>
        <p:xfrm>
          <a:off x="571472" y="100010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2" name="Graphique 21"/>
          <p:cNvGraphicFramePr/>
          <p:nvPr/>
        </p:nvGraphicFramePr>
        <p:xfrm>
          <a:off x="571472" y="378619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Utilisateur\Downloads\LOGO blan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3372" y="6514194"/>
            <a:ext cx="1112832" cy="343806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237630" y="0"/>
            <a:ext cx="870058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Organisation </a:t>
            </a:r>
            <a:r>
              <a:rPr lang="fr-FR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générale de la  XIIIe journée professionnelle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5715008" y="4572008"/>
            <a:ext cx="307180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C00000"/>
                </a:solidFill>
              </a:rPr>
              <a:t>74.3 % </a:t>
            </a:r>
            <a:r>
              <a:rPr lang="fr-FR" dirty="0" smtClean="0">
                <a:solidFill>
                  <a:srgbClr val="C00000"/>
                </a:solidFill>
              </a:rPr>
              <a:t>des participants </a:t>
            </a:r>
          </a:p>
          <a:p>
            <a:r>
              <a:rPr lang="fr-FR" dirty="0" smtClean="0">
                <a:solidFill>
                  <a:srgbClr val="C00000"/>
                </a:solidFill>
              </a:rPr>
              <a:t>sont satisfaits de la qualité du </a:t>
            </a:r>
          </a:p>
          <a:p>
            <a:r>
              <a:rPr lang="fr-FR" dirty="0" smtClean="0">
                <a:solidFill>
                  <a:srgbClr val="C00000"/>
                </a:solidFill>
              </a:rPr>
              <a:t>dossier remis</a:t>
            </a:r>
          </a:p>
          <a:p>
            <a:r>
              <a:rPr lang="fr-FR" sz="1200" dirty="0" smtClean="0">
                <a:solidFill>
                  <a:srgbClr val="C00000"/>
                </a:solidFill>
              </a:rPr>
              <a:t>(notes comprises entre 8 et 10)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5643570" y="1428736"/>
            <a:ext cx="307180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C00000"/>
                </a:solidFill>
              </a:rPr>
              <a:t>91.5 % </a:t>
            </a:r>
            <a:r>
              <a:rPr lang="fr-FR" dirty="0" smtClean="0">
                <a:solidFill>
                  <a:srgbClr val="C00000"/>
                </a:solidFill>
              </a:rPr>
              <a:t>des participants </a:t>
            </a:r>
          </a:p>
          <a:p>
            <a:r>
              <a:rPr lang="fr-FR" dirty="0" smtClean="0">
                <a:solidFill>
                  <a:srgbClr val="C00000"/>
                </a:solidFill>
              </a:rPr>
              <a:t>sont satisfaits de la qualité de </a:t>
            </a:r>
          </a:p>
          <a:p>
            <a:r>
              <a:rPr lang="fr-FR" dirty="0" smtClean="0">
                <a:solidFill>
                  <a:srgbClr val="C00000"/>
                </a:solidFill>
              </a:rPr>
              <a:t>l’accueil</a:t>
            </a:r>
          </a:p>
          <a:p>
            <a:r>
              <a:rPr lang="fr-FR" sz="1200" dirty="0" smtClean="0">
                <a:solidFill>
                  <a:srgbClr val="C00000"/>
                </a:solidFill>
              </a:rPr>
              <a:t>(notes comprises entre 8 et 10)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2357422" y="3714752"/>
            <a:ext cx="2503634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smtClean="0"/>
              <a:t>Qualité du dossier remis</a:t>
            </a:r>
            <a:endParaRPr lang="fr-FR" b="1" dirty="0"/>
          </a:p>
        </p:txBody>
      </p:sp>
      <p:sp>
        <p:nvSpPr>
          <p:cNvPr id="15" name="ZoneTexte 14"/>
          <p:cNvSpPr txBox="1"/>
          <p:nvPr/>
        </p:nvSpPr>
        <p:spPr>
          <a:xfrm>
            <a:off x="2285984" y="571480"/>
            <a:ext cx="1988686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smtClean="0"/>
              <a:t>Qualité de l’accueil</a:t>
            </a:r>
            <a:endParaRPr lang="fr-FR" b="1" dirty="0"/>
          </a:p>
        </p:txBody>
      </p:sp>
      <p:sp>
        <p:nvSpPr>
          <p:cNvPr id="16" name="ZoneTexte 1"/>
          <p:cNvSpPr txBox="1"/>
          <p:nvPr/>
        </p:nvSpPr>
        <p:spPr>
          <a:xfrm>
            <a:off x="3643306" y="2000240"/>
            <a:ext cx="1143046" cy="389909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dirty="0" smtClean="0">
                <a:solidFill>
                  <a:schemeClr val="tx1"/>
                </a:solidFill>
              </a:rPr>
              <a:t>moyenne</a:t>
            </a:r>
            <a:r>
              <a:rPr lang="fr-FR" sz="1200" dirty="0">
                <a:solidFill>
                  <a:schemeClr val="tx1"/>
                </a:solidFill>
              </a:rPr>
              <a:t>:  </a:t>
            </a:r>
            <a:r>
              <a:rPr lang="fr-FR" sz="1200" dirty="0" smtClean="0">
                <a:solidFill>
                  <a:schemeClr val="tx1"/>
                </a:solidFill>
              </a:rPr>
              <a:t>9,0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18" name="ZoneTexte 1"/>
          <p:cNvSpPr txBox="1"/>
          <p:nvPr/>
        </p:nvSpPr>
        <p:spPr>
          <a:xfrm>
            <a:off x="3786182" y="5000636"/>
            <a:ext cx="1143046" cy="389909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dirty="0" smtClean="0">
                <a:solidFill>
                  <a:schemeClr val="tx1"/>
                </a:solidFill>
              </a:rPr>
              <a:t>moyenne</a:t>
            </a:r>
            <a:r>
              <a:rPr lang="fr-FR" sz="1200" dirty="0">
                <a:solidFill>
                  <a:schemeClr val="tx1"/>
                </a:solidFill>
              </a:rPr>
              <a:t>:  </a:t>
            </a:r>
            <a:r>
              <a:rPr lang="fr-FR" sz="1200" dirty="0" smtClean="0">
                <a:solidFill>
                  <a:schemeClr val="tx1"/>
                </a:solidFill>
              </a:rPr>
              <a:t>8,3</a:t>
            </a:r>
            <a:endParaRPr lang="fr-FR" sz="1200" dirty="0">
              <a:solidFill>
                <a:schemeClr val="tx1"/>
              </a:solidFill>
            </a:endParaRPr>
          </a:p>
        </p:txBody>
      </p:sp>
      <p:graphicFrame>
        <p:nvGraphicFramePr>
          <p:cNvPr id="19" name="Graphique 18"/>
          <p:cNvGraphicFramePr/>
          <p:nvPr/>
        </p:nvGraphicFramePr>
        <p:xfrm>
          <a:off x="571472" y="92867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0" name="Graphique 19"/>
          <p:cNvGraphicFramePr/>
          <p:nvPr/>
        </p:nvGraphicFramePr>
        <p:xfrm>
          <a:off x="571472" y="392906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166324" y="0"/>
            <a:ext cx="668574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Contenu de la  XIIIe journée professionnelle</a:t>
            </a:r>
          </a:p>
        </p:txBody>
      </p:sp>
      <p:pic>
        <p:nvPicPr>
          <p:cNvPr id="8" name="Picture 2" descr="C:\Users\Utilisateur\Downloads\LOGO blan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3372" y="6514194"/>
            <a:ext cx="1112832" cy="343806"/>
          </a:xfrm>
          <a:prstGeom prst="rect">
            <a:avLst/>
          </a:prstGeom>
          <a:noFill/>
        </p:spPr>
      </p:pic>
      <p:sp>
        <p:nvSpPr>
          <p:cNvPr id="11" name="ZoneTexte 10"/>
          <p:cNvSpPr txBox="1"/>
          <p:nvPr/>
        </p:nvSpPr>
        <p:spPr>
          <a:xfrm>
            <a:off x="5643570" y="1571612"/>
            <a:ext cx="295741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C00000"/>
                </a:solidFill>
              </a:rPr>
              <a:t>79.8 % </a:t>
            </a:r>
            <a:r>
              <a:rPr lang="fr-FR" dirty="0" smtClean="0">
                <a:solidFill>
                  <a:srgbClr val="C00000"/>
                </a:solidFill>
              </a:rPr>
              <a:t>des participants </a:t>
            </a:r>
          </a:p>
          <a:p>
            <a:r>
              <a:rPr lang="fr-FR" dirty="0" smtClean="0">
                <a:solidFill>
                  <a:srgbClr val="C00000"/>
                </a:solidFill>
              </a:rPr>
              <a:t>sont satisfaits du contenu </a:t>
            </a:r>
          </a:p>
          <a:p>
            <a:r>
              <a:rPr lang="fr-FR" dirty="0" smtClean="0">
                <a:solidFill>
                  <a:srgbClr val="C00000"/>
                </a:solidFill>
              </a:rPr>
              <a:t>de la journée professionnelle</a:t>
            </a:r>
          </a:p>
          <a:p>
            <a:r>
              <a:rPr lang="fr-FR" sz="1200" dirty="0" smtClean="0">
                <a:solidFill>
                  <a:srgbClr val="C00000"/>
                </a:solidFill>
              </a:rPr>
              <a:t>(notes comprises entre 8 et 10)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5786446" y="4643446"/>
            <a:ext cx="264341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C00000"/>
                </a:solidFill>
              </a:rPr>
              <a:t>77.5 % </a:t>
            </a:r>
            <a:r>
              <a:rPr lang="fr-FR" dirty="0" smtClean="0">
                <a:solidFill>
                  <a:srgbClr val="C00000"/>
                </a:solidFill>
              </a:rPr>
              <a:t>des participants </a:t>
            </a:r>
          </a:p>
          <a:p>
            <a:r>
              <a:rPr lang="fr-FR" dirty="0" smtClean="0">
                <a:solidFill>
                  <a:srgbClr val="C00000"/>
                </a:solidFill>
              </a:rPr>
              <a:t>sont satisfaits des thèmes</a:t>
            </a:r>
          </a:p>
          <a:p>
            <a:r>
              <a:rPr lang="fr-FR" dirty="0" smtClean="0">
                <a:solidFill>
                  <a:srgbClr val="C00000"/>
                </a:solidFill>
              </a:rPr>
              <a:t>abordés</a:t>
            </a:r>
          </a:p>
          <a:p>
            <a:r>
              <a:rPr lang="fr-FR" sz="1200" b="1" dirty="0" smtClean="0">
                <a:solidFill>
                  <a:srgbClr val="C00000"/>
                </a:solidFill>
              </a:rPr>
              <a:t>(notes comprises entre 8 et 10)</a:t>
            </a:r>
          </a:p>
        </p:txBody>
      </p:sp>
      <p:sp>
        <p:nvSpPr>
          <p:cNvPr id="13" name="ZoneTexte 14"/>
          <p:cNvSpPr txBox="1"/>
          <p:nvPr/>
        </p:nvSpPr>
        <p:spPr>
          <a:xfrm>
            <a:off x="2143108" y="571480"/>
            <a:ext cx="3178178" cy="369332"/>
          </a:xfrm>
          <a:prstGeom prst="rect">
            <a:avLst/>
          </a:prstGeom>
          <a:noFill/>
          <a:ln>
            <a:solidFill>
              <a:srgbClr val="4F81BD">
                <a:shade val="50000"/>
              </a:srgbClr>
            </a:solidFill>
          </a:ln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b="1" dirty="0" smtClean="0"/>
              <a:t>Contenu</a:t>
            </a:r>
            <a:r>
              <a:rPr lang="fr-FR" b="1" dirty="0" smtClean="0"/>
              <a:t> </a:t>
            </a:r>
            <a:r>
              <a:rPr lang="fr-FR" sz="1800" b="1" dirty="0" smtClean="0"/>
              <a:t>conforme aux attentes</a:t>
            </a:r>
            <a:endParaRPr lang="fr-FR" sz="1800" b="1" dirty="0"/>
          </a:p>
        </p:txBody>
      </p:sp>
      <p:sp>
        <p:nvSpPr>
          <p:cNvPr id="14" name="ZoneTexte 14"/>
          <p:cNvSpPr txBox="1"/>
          <p:nvPr/>
        </p:nvSpPr>
        <p:spPr>
          <a:xfrm>
            <a:off x="2143108" y="3643314"/>
            <a:ext cx="3183757" cy="369332"/>
          </a:xfrm>
          <a:prstGeom prst="rect">
            <a:avLst/>
          </a:prstGeom>
          <a:noFill/>
          <a:ln>
            <a:solidFill>
              <a:srgbClr val="4F81BD">
                <a:shade val="50000"/>
              </a:srgbClr>
            </a:solidFill>
          </a:ln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b="1" dirty="0" smtClean="0"/>
              <a:t>Pertinence des thèmes abordés</a:t>
            </a:r>
            <a:endParaRPr lang="fr-FR" sz="1800" b="1" dirty="0"/>
          </a:p>
        </p:txBody>
      </p:sp>
      <p:sp>
        <p:nvSpPr>
          <p:cNvPr id="17" name="ZoneTexte 1"/>
          <p:cNvSpPr txBox="1"/>
          <p:nvPr/>
        </p:nvSpPr>
        <p:spPr>
          <a:xfrm>
            <a:off x="3786182" y="1928802"/>
            <a:ext cx="1143046" cy="389909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dirty="0" smtClean="0">
                <a:solidFill>
                  <a:schemeClr val="tx1"/>
                </a:solidFill>
              </a:rPr>
              <a:t>moyenne</a:t>
            </a:r>
            <a:r>
              <a:rPr lang="fr-FR" sz="1200" dirty="0">
                <a:solidFill>
                  <a:schemeClr val="tx1"/>
                </a:solidFill>
              </a:rPr>
              <a:t>:  </a:t>
            </a:r>
            <a:r>
              <a:rPr lang="fr-FR" sz="1200" dirty="0" smtClean="0">
                <a:solidFill>
                  <a:schemeClr val="tx1"/>
                </a:solidFill>
              </a:rPr>
              <a:t>8,3</a:t>
            </a:r>
            <a:endParaRPr lang="fr-FR" sz="1200" dirty="0">
              <a:solidFill>
                <a:schemeClr val="tx1"/>
              </a:solidFill>
            </a:endParaRPr>
          </a:p>
        </p:txBody>
      </p:sp>
      <p:graphicFrame>
        <p:nvGraphicFramePr>
          <p:cNvPr id="16" name="Graphique 15"/>
          <p:cNvGraphicFramePr/>
          <p:nvPr/>
        </p:nvGraphicFramePr>
        <p:xfrm>
          <a:off x="642910" y="100010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9" name="Graphique 18"/>
          <p:cNvGraphicFramePr/>
          <p:nvPr/>
        </p:nvGraphicFramePr>
        <p:xfrm>
          <a:off x="642910" y="385762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0" name="ZoneTexte 1"/>
          <p:cNvSpPr txBox="1"/>
          <p:nvPr/>
        </p:nvSpPr>
        <p:spPr>
          <a:xfrm>
            <a:off x="3857620" y="5072074"/>
            <a:ext cx="1143046" cy="389909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dirty="0" smtClean="0">
                <a:solidFill>
                  <a:schemeClr val="tx1"/>
                </a:solidFill>
              </a:rPr>
              <a:t>moyenne</a:t>
            </a:r>
            <a:r>
              <a:rPr lang="fr-FR" sz="1200" dirty="0">
                <a:solidFill>
                  <a:schemeClr val="tx1"/>
                </a:solidFill>
              </a:rPr>
              <a:t>:  </a:t>
            </a:r>
            <a:r>
              <a:rPr lang="fr-FR" sz="1200" dirty="0" smtClean="0">
                <a:solidFill>
                  <a:schemeClr val="tx1"/>
                </a:solidFill>
              </a:rPr>
              <a:t>8,2</a:t>
            </a:r>
            <a:endParaRPr lang="fr-FR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94820" y="0"/>
            <a:ext cx="787004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Les </a:t>
            </a:r>
            <a:r>
              <a:rPr lang="fr-FR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intervenants de la  XIIIe journée professionnelle</a:t>
            </a:r>
            <a:endParaRPr lang="fr-FR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7" name="Picture 2" descr="C:\Users\Utilisateur\Downloads\LOGO blan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3372" y="6514194"/>
            <a:ext cx="1112832" cy="343806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1071538" y="1000108"/>
            <a:ext cx="28066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dirty="0" err="1" smtClean="0"/>
              <a:t>Prestation</a:t>
            </a:r>
            <a:r>
              <a:rPr lang="en-US" dirty="0" smtClean="0"/>
              <a:t> des </a:t>
            </a:r>
            <a:r>
              <a:rPr lang="en-US" dirty="0" err="1" smtClean="0"/>
              <a:t>intervenants</a:t>
            </a:r>
            <a:endParaRPr lang="en-US" dirty="0"/>
          </a:p>
        </p:txBody>
      </p:sp>
      <p:graphicFrame>
        <p:nvGraphicFramePr>
          <p:cNvPr id="9" name="Graphique 8"/>
          <p:cNvGraphicFramePr/>
          <p:nvPr/>
        </p:nvGraphicFramePr>
        <p:xfrm>
          <a:off x="142844" y="1500174"/>
          <a:ext cx="4286280" cy="2771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Rectangle 9"/>
          <p:cNvSpPr/>
          <p:nvPr/>
        </p:nvSpPr>
        <p:spPr>
          <a:xfrm>
            <a:off x="4857752" y="2928934"/>
            <a:ext cx="37975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les </a:t>
            </a:r>
            <a:r>
              <a:rPr lang="en-US" dirty="0" err="1" smtClean="0"/>
              <a:t>intervenants</a:t>
            </a:r>
            <a:r>
              <a:rPr lang="en-US" dirty="0" smtClean="0"/>
              <a:t> </a:t>
            </a:r>
            <a:r>
              <a:rPr lang="en-US" dirty="0" err="1" smtClean="0"/>
              <a:t>étaient</a:t>
            </a:r>
            <a:r>
              <a:rPr lang="en-US" dirty="0" smtClean="0"/>
              <a:t> </a:t>
            </a:r>
            <a:r>
              <a:rPr lang="en-US" dirty="0" err="1" smtClean="0"/>
              <a:t>ils</a:t>
            </a:r>
            <a:r>
              <a:rPr lang="en-US" dirty="0" smtClean="0"/>
              <a:t> </a:t>
            </a:r>
            <a:r>
              <a:rPr lang="en-US" dirty="0" err="1" smtClean="0"/>
              <a:t>explicites</a:t>
            </a:r>
            <a:r>
              <a:rPr lang="en-US" dirty="0" smtClean="0"/>
              <a:t>? </a:t>
            </a:r>
            <a:endParaRPr lang="en-US" dirty="0"/>
          </a:p>
        </p:txBody>
      </p:sp>
      <p:graphicFrame>
        <p:nvGraphicFramePr>
          <p:cNvPr id="11" name="Graphique 10"/>
          <p:cNvGraphicFramePr/>
          <p:nvPr/>
        </p:nvGraphicFramePr>
        <p:xfrm>
          <a:off x="4286248" y="3357562"/>
          <a:ext cx="4648200" cy="33909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Propositions de thèmes pour les prochaines journées professionnelles de l’AFTLM</a:t>
            </a:r>
            <a:endParaRPr lang="fr-FR" sz="28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7158" y="1500174"/>
            <a:ext cx="857256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400" dirty="0" smtClean="0"/>
          </a:p>
          <a:p>
            <a:r>
              <a:rPr lang="fr-FR" sz="2400" dirty="0" smtClean="0"/>
              <a:t>- La cytogénétique</a:t>
            </a:r>
            <a:endParaRPr lang="fr-FR" dirty="0" smtClean="0"/>
          </a:p>
          <a:p>
            <a:endParaRPr lang="fr-FR" sz="1600" dirty="0" smtClean="0"/>
          </a:p>
          <a:p>
            <a:r>
              <a:rPr lang="fr-FR" sz="2400" dirty="0" smtClean="0"/>
              <a:t>-le technicien face au patient</a:t>
            </a:r>
          </a:p>
          <a:p>
            <a:endParaRPr lang="fr-FR" sz="1600" dirty="0" smtClean="0"/>
          </a:p>
          <a:p>
            <a:r>
              <a:rPr lang="fr-FR" sz="2400" dirty="0" smtClean="0"/>
              <a:t>-technicien de police scientifique</a:t>
            </a:r>
          </a:p>
          <a:p>
            <a:endParaRPr lang="fr-FR" sz="1600" dirty="0" smtClean="0"/>
          </a:p>
          <a:p>
            <a:r>
              <a:rPr lang="fr-FR" sz="2400" dirty="0" smtClean="0"/>
              <a:t>-retour d’expériences </a:t>
            </a:r>
            <a:r>
              <a:rPr lang="fr-FR" sz="2400" dirty="0" err="1" smtClean="0"/>
              <a:t>Cofrac</a:t>
            </a:r>
            <a:endParaRPr lang="fr-FR" sz="2400" dirty="0" smtClean="0"/>
          </a:p>
          <a:p>
            <a:endParaRPr lang="fr-FR" sz="1600" dirty="0" smtClean="0"/>
          </a:p>
          <a:p>
            <a:r>
              <a:rPr lang="fr-FR" sz="2400" dirty="0" smtClean="0"/>
              <a:t>-organisation des plateaux techniques polyvalents</a:t>
            </a:r>
          </a:p>
          <a:p>
            <a:endParaRPr lang="fr-FR" sz="1600" dirty="0" smtClean="0"/>
          </a:p>
          <a:p>
            <a:r>
              <a:rPr lang="fr-FR" sz="2400" dirty="0" smtClean="0"/>
              <a:t>-la biologie délocalisée et l’accréditation</a:t>
            </a:r>
          </a:p>
          <a:p>
            <a:endParaRPr lang="fr-FR" sz="1600" dirty="0" smtClean="0"/>
          </a:p>
          <a:p>
            <a:r>
              <a:rPr lang="fr-FR" sz="2400" dirty="0" smtClean="0"/>
              <a:t>- les techniciens référents en informatique</a:t>
            </a:r>
          </a:p>
          <a:p>
            <a:r>
              <a:rPr lang="fr-FR" dirty="0" smtClean="0"/>
              <a:t> </a:t>
            </a:r>
            <a:endParaRPr lang="fr-FR" dirty="0"/>
          </a:p>
        </p:txBody>
      </p:sp>
      <p:pic>
        <p:nvPicPr>
          <p:cNvPr id="8" name="Picture 2" descr="C:\Users\Utilisateur\Downloads\LOGO blan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3372" y="6514194"/>
            <a:ext cx="1112832" cy="3438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604</TotalTime>
  <Words>266</Words>
  <Application>Microsoft Office PowerPoint</Application>
  <PresentationFormat>Affichage à l'écran (4:3)</PresentationFormat>
  <Paragraphs>75</Paragraphs>
  <Slides>5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Diapositive 1</vt:lpstr>
      <vt:lpstr>Diapositive 2</vt:lpstr>
      <vt:lpstr>Diapositive 3</vt:lpstr>
      <vt:lpstr>Diapositive 4</vt:lpstr>
      <vt:lpstr>Propositions de thèmes pour les prochaines journées professionnelles de l’AFTLM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Utilisateur</dc:creator>
  <cp:lastModifiedBy>guillaume ladrange</cp:lastModifiedBy>
  <cp:revision>57</cp:revision>
  <dcterms:created xsi:type="dcterms:W3CDTF">2015-12-06T13:35:28Z</dcterms:created>
  <dcterms:modified xsi:type="dcterms:W3CDTF">2016-12-12T21:56:42Z</dcterms:modified>
</cp:coreProperties>
</file>