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7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resultats%20&#233;valuation%20JP%202015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sultats%20&#233;valuation%20JP%202015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resultats%20&#233;valuation%20JP%202015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F:\resultats%20&#233;valuation%20JP%202015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F:\resultats%20&#233;valuation%20JP%20201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F:\resultats%20&#233;valuation%20JP%202015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F:\resultats%20&#233;valuation%20JP%202015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F:\resultats%20&#233;valuation%20JP%202015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F:\resultats%20&#233;valuation%20JP%202015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sultats%20&#233;valuation%20JP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2.9689602327222817E-2"/>
          <c:y val="0.15872534741934713"/>
          <c:w val="0.94062079534555465"/>
          <c:h val="0.68879454331531542"/>
        </c:manualLayout>
      </c:layout>
      <c:barChart>
        <c:barDir val="col"/>
        <c:grouping val="clustered"/>
        <c:ser>
          <c:idx val="0"/>
          <c:order val="0"/>
          <c:tx>
            <c:v>appréciation générale</c:v>
          </c:tx>
          <c:spPr>
            <a:solidFill>
              <a:srgbClr val="00B05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/>
                      <a:t>16</a:t>
                    </a:r>
                  </a:p>
                </c:rich>
              </c:tx>
              <c:showVal val="1"/>
            </c:dLbl>
            <c:dLbl>
              <c:idx val="1"/>
              <c:spPr/>
              <c:txPr>
                <a:bodyPr/>
                <a:lstStyle/>
                <a:p>
                  <a:pPr>
                    <a:defRPr b="1"/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b="1"/>
                  </a:pPr>
                  <a:endParaRPr lang="fr-FR"/>
                </a:p>
              </c:txPr>
            </c:dLbl>
            <c:dLbl>
              <c:idx val="3"/>
              <c:spPr/>
              <c:txPr>
                <a:bodyPr/>
                <a:lstStyle/>
                <a:p>
                  <a:pPr>
                    <a:defRPr b="1"/>
                  </a:pPr>
                  <a:endParaRPr lang="fr-FR"/>
                </a:p>
              </c:txPr>
            </c:dLbl>
            <c:dLbl>
              <c:idx val="4"/>
              <c:spPr/>
              <c:txPr>
                <a:bodyPr/>
                <a:lstStyle/>
                <a:p>
                  <a:pPr>
                    <a:defRPr b="1"/>
                  </a:pPr>
                  <a:endParaRPr lang="fr-FR"/>
                </a:p>
              </c:txPr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  <a:endParaRPr lang="en-US" b="1"/>
                  </a:p>
                </c:rich>
              </c:tx>
              <c:showVal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Feuil1!$B$181:$B$190</c:f>
              <c:numCache>
                <c:formatCode>General</c:formatCode>
                <c:ptCount val="10"/>
                <c:pt idx="0">
                  <c:v>16</c:v>
                </c:pt>
                <c:pt idx="1">
                  <c:v>44</c:v>
                </c:pt>
                <c:pt idx="2">
                  <c:v>66</c:v>
                </c:pt>
                <c:pt idx="3">
                  <c:v>37</c:v>
                </c:pt>
                <c:pt idx="4">
                  <c:v>10</c:v>
                </c:pt>
                <c:pt idx="5">
                  <c:v>3</c:v>
                </c:pt>
              </c:numCache>
            </c:numRef>
          </c:val>
        </c:ser>
        <c:axId val="94686592"/>
        <c:axId val="94733440"/>
      </c:barChart>
      <c:catAx>
        <c:axId val="94686592"/>
        <c:scaling>
          <c:orientation val="minMax"/>
        </c:scaling>
        <c:axPos val="b"/>
        <c:numFmt formatCode="General" sourceLinked="1"/>
        <c:tickLblPos val="nextTo"/>
        <c:crossAx val="94733440"/>
        <c:crosses val="autoZero"/>
        <c:auto val="1"/>
        <c:lblAlgn val="ctr"/>
        <c:lblOffset val="100"/>
      </c:catAx>
      <c:valAx>
        <c:axId val="94733440"/>
        <c:scaling>
          <c:orientation val="minMax"/>
        </c:scaling>
        <c:delete val="1"/>
        <c:axPos val="l"/>
        <c:numFmt formatCode="General" sourceLinked="1"/>
        <c:tickLblPos val="nextTo"/>
        <c:crossAx val="94686592"/>
        <c:crosses val="autoZero"/>
        <c:crossBetween val="between"/>
      </c:valAx>
      <c:spPr>
        <a:noFill/>
        <a:ln>
          <a:noFill/>
        </a:ln>
      </c:spPr>
    </c:plotArea>
    <c:plotVisOnly val="1"/>
  </c:chart>
  <c:txPr>
    <a:bodyPr/>
    <a:lstStyle/>
    <a:p>
      <a:pPr>
        <a:defRPr baseline="0"/>
      </a:pPr>
      <a:endParaRPr lang="fr-FR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37"/>
  <c:chart>
    <c:title>
      <c:tx>
        <c:rich>
          <a:bodyPr/>
          <a:lstStyle/>
          <a:p>
            <a:pPr>
              <a:defRPr/>
            </a:pPr>
            <a:r>
              <a:rPr lang="en-US" dirty="0"/>
              <a:t>les </a:t>
            </a:r>
            <a:r>
              <a:rPr lang="en-US" dirty="0" err="1"/>
              <a:t>intervenants</a:t>
            </a:r>
            <a:r>
              <a:rPr lang="en-US" dirty="0"/>
              <a:t> </a:t>
            </a:r>
            <a:r>
              <a:rPr lang="en-US" dirty="0" err="1"/>
              <a:t>étaient</a:t>
            </a:r>
            <a:r>
              <a:rPr lang="en-US" dirty="0"/>
              <a:t> </a:t>
            </a:r>
            <a:r>
              <a:rPr lang="en-US" dirty="0" err="1"/>
              <a:t>ils</a:t>
            </a:r>
            <a:r>
              <a:rPr lang="en-US" dirty="0"/>
              <a:t> </a:t>
            </a:r>
            <a:r>
              <a:rPr lang="en-US" dirty="0" err="1" smtClean="0"/>
              <a:t>explicites</a:t>
            </a:r>
            <a:r>
              <a:rPr lang="en-US" dirty="0" smtClean="0"/>
              <a:t>? </a:t>
            </a:r>
            <a:endParaRPr lang="en-US" dirty="0"/>
          </a:p>
        </c:rich>
      </c:tx>
      <c:layout>
        <c:manualLayout>
          <c:xMode val="edge"/>
          <c:yMode val="edge"/>
          <c:x val="0.12465966754155733"/>
          <c:y val="0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7500000000000008E-2"/>
          <c:y val="0.30342155147273281"/>
          <c:w val="0.81388888888888955"/>
          <c:h val="0.64767096821230674"/>
        </c:manualLayout>
      </c:layout>
      <c:pie3DChart>
        <c:varyColors val="1"/>
        <c:ser>
          <c:idx val="0"/>
          <c:order val="0"/>
          <c:tx>
            <c:v>les intervenants étaient ils explicites ?</c:v>
          </c:tx>
          <c:spPr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</a:gradFill>
          </c:spPr>
          <c:dLbls>
            <c:dLbl>
              <c:idx val="1"/>
              <c:layout>
                <c:manualLayout>
                  <c:x val="0.15370319335083144"/>
                  <c:y val="-0.27185731991834389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Feuil1!$L$181:$L$183</c:f>
              <c:strCache>
                <c:ptCount val="3"/>
                <c:pt idx="0">
                  <c:v>Très satisfaisant</c:v>
                </c:pt>
                <c:pt idx="1">
                  <c:v>Satisfaisant</c:v>
                </c:pt>
                <c:pt idx="2">
                  <c:v>Peu satisfaisant</c:v>
                </c:pt>
              </c:strCache>
            </c:strRef>
          </c:cat>
          <c:val>
            <c:numRef>
              <c:f>Feuil1!$K$181:$K$183</c:f>
              <c:numCache>
                <c:formatCode>0%</c:formatCode>
                <c:ptCount val="3"/>
                <c:pt idx="0" formatCode="0.00%">
                  <c:v>0.23900000000000007</c:v>
                </c:pt>
                <c:pt idx="1">
                  <c:v>0.75000000000000033</c:v>
                </c:pt>
                <c:pt idx="2" formatCode="0.00%">
                  <c:v>1.0999999999999998E-2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Qualité de l'organisation</c:v>
          </c:tx>
          <c:spPr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 i="0" baseline="0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Feuil1!$C$181:$C$190</c:f>
              <c:numCache>
                <c:formatCode>General</c:formatCode>
                <c:ptCount val="10"/>
                <c:pt idx="0">
                  <c:v>24</c:v>
                </c:pt>
                <c:pt idx="1">
                  <c:v>54</c:v>
                </c:pt>
                <c:pt idx="2">
                  <c:v>60</c:v>
                </c:pt>
                <c:pt idx="3">
                  <c:v>30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</c:ser>
        <c:axId val="96285056"/>
        <c:axId val="96286592"/>
      </c:barChart>
      <c:catAx>
        <c:axId val="96285056"/>
        <c:scaling>
          <c:orientation val="minMax"/>
        </c:scaling>
        <c:axPos val="b"/>
        <c:numFmt formatCode="General" sourceLinked="1"/>
        <c:tickLblPos val="nextTo"/>
        <c:crossAx val="96286592"/>
        <c:crosses val="autoZero"/>
        <c:auto val="1"/>
        <c:lblAlgn val="ctr"/>
        <c:lblOffset val="100"/>
      </c:catAx>
      <c:valAx>
        <c:axId val="96286592"/>
        <c:scaling>
          <c:orientation val="minMax"/>
        </c:scaling>
        <c:delete val="1"/>
        <c:axPos val="l"/>
        <c:numFmt formatCode="General" sourceLinked="1"/>
        <c:tickLblPos val="nextTo"/>
        <c:crossAx val="96285056"/>
        <c:crosses val="autoZero"/>
        <c:crossBetween val="between"/>
      </c:valAx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Qualité de l'accueil (nombre/ note)</c:v>
          </c:tx>
          <c:spPr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 i="0" baseline="0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Feuil1!$D$181:$D$190</c:f>
              <c:numCache>
                <c:formatCode>General</c:formatCode>
                <c:ptCount val="10"/>
                <c:pt idx="0">
                  <c:v>42</c:v>
                </c:pt>
                <c:pt idx="1">
                  <c:v>58</c:v>
                </c:pt>
                <c:pt idx="2">
                  <c:v>57</c:v>
                </c:pt>
                <c:pt idx="3">
                  <c:v>13</c:v>
                </c:pt>
                <c:pt idx="4">
                  <c:v>5</c:v>
                </c:pt>
                <c:pt idx="5">
                  <c:v>1</c:v>
                </c:pt>
              </c:numCache>
            </c:numRef>
          </c:val>
        </c:ser>
        <c:axId val="96302976"/>
        <c:axId val="96304512"/>
      </c:barChart>
      <c:catAx>
        <c:axId val="96302976"/>
        <c:scaling>
          <c:orientation val="minMax"/>
        </c:scaling>
        <c:axPos val="b"/>
        <c:numFmt formatCode="General" sourceLinked="1"/>
        <c:tickLblPos val="nextTo"/>
        <c:crossAx val="96304512"/>
        <c:crosses val="autoZero"/>
        <c:auto val="1"/>
        <c:lblAlgn val="ctr"/>
        <c:lblOffset val="100"/>
      </c:catAx>
      <c:valAx>
        <c:axId val="96304512"/>
        <c:scaling>
          <c:orientation val="minMax"/>
        </c:scaling>
        <c:delete val="1"/>
        <c:axPos val="l"/>
        <c:numFmt formatCode="General" sourceLinked="1"/>
        <c:tickLblPos val="nextTo"/>
        <c:crossAx val="96302976"/>
        <c:crosses val="autoZero"/>
        <c:crossBetween val="between"/>
      </c:valAx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Qualité du dossier remis (nombre/ note)</c:v>
          </c:tx>
          <c:spPr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Feuil1!$E$181:$E$190</c:f>
              <c:numCache>
                <c:formatCode>General</c:formatCode>
                <c:ptCount val="10"/>
                <c:pt idx="0">
                  <c:v>23</c:v>
                </c:pt>
                <c:pt idx="1">
                  <c:v>65</c:v>
                </c:pt>
                <c:pt idx="2">
                  <c:v>47</c:v>
                </c:pt>
                <c:pt idx="3">
                  <c:v>22</c:v>
                </c:pt>
                <c:pt idx="4">
                  <c:v>14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</c:ser>
        <c:axId val="50248320"/>
        <c:axId val="54464896"/>
      </c:barChart>
      <c:catAx>
        <c:axId val="50248320"/>
        <c:scaling>
          <c:orientation val="minMax"/>
        </c:scaling>
        <c:axPos val="b"/>
        <c:numFmt formatCode="General" sourceLinked="1"/>
        <c:tickLblPos val="nextTo"/>
        <c:crossAx val="54464896"/>
        <c:crosses val="autoZero"/>
        <c:auto val="1"/>
        <c:lblAlgn val="ctr"/>
        <c:lblOffset val="100"/>
      </c:catAx>
      <c:valAx>
        <c:axId val="54464896"/>
        <c:scaling>
          <c:orientation val="minMax"/>
        </c:scaling>
        <c:delete val="1"/>
        <c:axPos val="l"/>
        <c:numFmt formatCode="General" sourceLinked="1"/>
        <c:tickLblPos val="nextTo"/>
        <c:crossAx val="50248320"/>
        <c:crosses val="autoZero"/>
        <c:crossBetween val="between"/>
      </c:valAx>
    </c:plotArea>
    <c:plotVisOnly val="1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contenu conforme aux attentes (nombre/ note)</c:v>
          </c:tx>
          <c:spPr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Feuil1!$F$181:$F$190</c:f>
              <c:numCache>
                <c:formatCode>General</c:formatCode>
                <c:ptCount val="10"/>
                <c:pt idx="0">
                  <c:v>11</c:v>
                </c:pt>
                <c:pt idx="1">
                  <c:v>37</c:v>
                </c:pt>
                <c:pt idx="2">
                  <c:v>74</c:v>
                </c:pt>
                <c:pt idx="3">
                  <c:v>35</c:v>
                </c:pt>
                <c:pt idx="4">
                  <c:v>11</c:v>
                </c:pt>
                <c:pt idx="5">
                  <c:v>6</c:v>
                </c:pt>
                <c:pt idx="6">
                  <c:v>1</c:v>
                </c:pt>
                <c:pt idx="8">
                  <c:v>1</c:v>
                </c:pt>
              </c:numCache>
            </c:numRef>
          </c:val>
        </c:ser>
        <c:axId val="94765440"/>
        <c:axId val="94766976"/>
      </c:barChart>
      <c:catAx>
        <c:axId val="94765440"/>
        <c:scaling>
          <c:orientation val="minMax"/>
        </c:scaling>
        <c:axPos val="b"/>
        <c:numFmt formatCode="General" sourceLinked="1"/>
        <c:tickLblPos val="nextTo"/>
        <c:crossAx val="94766976"/>
        <c:crosses val="autoZero"/>
        <c:auto val="1"/>
        <c:lblAlgn val="ctr"/>
        <c:lblOffset val="100"/>
      </c:catAx>
      <c:valAx>
        <c:axId val="94766976"/>
        <c:scaling>
          <c:orientation val="minMax"/>
        </c:scaling>
        <c:delete val="1"/>
        <c:axPos val="l"/>
        <c:numFmt formatCode="General" sourceLinked="1"/>
        <c:tickLblPos val="nextTo"/>
        <c:crossAx val="94765440"/>
        <c:crosses val="autoZero"/>
        <c:crossBetween val="between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Pertinence des thèmes abordés (nombre/ note)</c:v>
          </c:tx>
          <c:spPr>
            <a:solidFill>
              <a:srgbClr val="92D050"/>
            </a:solidFill>
            <a:effectLst>
              <a:outerShdw blurRad="50800" dist="38100" dir="33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Feuil1!$G$181:$G$190</c:f>
              <c:numCache>
                <c:formatCode>General</c:formatCode>
                <c:ptCount val="10"/>
                <c:pt idx="0">
                  <c:v>14</c:v>
                </c:pt>
                <c:pt idx="1">
                  <c:v>35</c:v>
                </c:pt>
                <c:pt idx="2">
                  <c:v>76</c:v>
                </c:pt>
                <c:pt idx="3">
                  <c:v>31</c:v>
                </c:pt>
                <c:pt idx="4">
                  <c:v>13</c:v>
                </c:pt>
                <c:pt idx="5">
                  <c:v>5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axId val="94791552"/>
        <c:axId val="94793088"/>
      </c:barChart>
      <c:catAx>
        <c:axId val="94791552"/>
        <c:scaling>
          <c:orientation val="minMax"/>
        </c:scaling>
        <c:axPos val="b"/>
        <c:numFmt formatCode="General" sourceLinked="1"/>
        <c:tickLblPos val="nextTo"/>
        <c:crossAx val="94793088"/>
        <c:crosses val="autoZero"/>
        <c:auto val="1"/>
        <c:lblAlgn val="ctr"/>
        <c:lblOffset val="100"/>
      </c:catAx>
      <c:valAx>
        <c:axId val="94793088"/>
        <c:scaling>
          <c:orientation val="minMax"/>
        </c:scaling>
        <c:delete val="1"/>
        <c:axPos val="l"/>
        <c:numFmt formatCode="General" sourceLinked="1"/>
        <c:tickLblPos val="nextTo"/>
        <c:crossAx val="94791552"/>
        <c:crosses val="autoZero"/>
        <c:crossBetween val="between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Apports de nouveaux savoirs</c:v>
          </c:tx>
          <c:spPr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Feuil1!$H$181:$H$190</c:f>
              <c:numCache>
                <c:formatCode>General</c:formatCode>
                <c:ptCount val="10"/>
                <c:pt idx="0">
                  <c:v>13</c:v>
                </c:pt>
                <c:pt idx="1">
                  <c:v>40</c:v>
                </c:pt>
                <c:pt idx="2">
                  <c:v>59</c:v>
                </c:pt>
                <c:pt idx="3">
                  <c:v>36</c:v>
                </c:pt>
                <c:pt idx="4">
                  <c:v>16</c:v>
                </c:pt>
                <c:pt idx="5">
                  <c:v>8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</c:ser>
        <c:axId val="94817664"/>
        <c:axId val="54776960"/>
      </c:barChart>
      <c:catAx>
        <c:axId val="94817664"/>
        <c:scaling>
          <c:orientation val="minMax"/>
        </c:scaling>
        <c:axPos val="b"/>
        <c:numFmt formatCode="General" sourceLinked="1"/>
        <c:tickLblPos val="nextTo"/>
        <c:crossAx val="54776960"/>
        <c:crosses val="autoZero"/>
        <c:auto val="1"/>
        <c:lblAlgn val="ctr"/>
        <c:lblOffset val="100"/>
      </c:catAx>
      <c:valAx>
        <c:axId val="54776960"/>
        <c:scaling>
          <c:orientation val="minMax"/>
        </c:scaling>
        <c:delete val="1"/>
        <c:axPos val="l"/>
        <c:numFmt formatCode="General" sourceLinked="1"/>
        <c:tickLblPos val="nextTo"/>
        <c:crossAx val="94817664"/>
        <c:crosses val="autoZero"/>
        <c:crossBetween val="between"/>
      </c:valAx>
    </c:plotArea>
    <c:plotVisOnly val="1"/>
  </c:chart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v>possibilités de réinvestissement des sujets abordés</c:v>
          </c:tx>
          <c:spPr>
            <a:solidFill>
              <a:srgbClr val="92D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</c:dLbls>
          <c:cat>
            <c:numRef>
              <c:f>Feuil1!$A$181:$A$190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8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cat>
          <c:val>
            <c:numRef>
              <c:f>Feuil1!$I$181:$I$190</c:f>
              <c:numCache>
                <c:formatCode>General</c:formatCode>
                <c:ptCount val="10"/>
                <c:pt idx="0">
                  <c:v>9</c:v>
                </c:pt>
                <c:pt idx="1">
                  <c:v>30</c:v>
                </c:pt>
                <c:pt idx="2">
                  <c:v>55</c:v>
                </c:pt>
                <c:pt idx="3">
                  <c:v>37</c:v>
                </c:pt>
                <c:pt idx="4">
                  <c:v>21</c:v>
                </c:pt>
                <c:pt idx="5">
                  <c:v>18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axId val="54610944"/>
        <c:axId val="54778880"/>
      </c:barChart>
      <c:catAx>
        <c:axId val="54610944"/>
        <c:scaling>
          <c:orientation val="minMax"/>
        </c:scaling>
        <c:axPos val="b"/>
        <c:numFmt formatCode="General" sourceLinked="1"/>
        <c:tickLblPos val="nextTo"/>
        <c:crossAx val="54778880"/>
        <c:crosses val="autoZero"/>
        <c:auto val="1"/>
        <c:lblAlgn val="ctr"/>
        <c:lblOffset val="100"/>
      </c:catAx>
      <c:valAx>
        <c:axId val="54778880"/>
        <c:scaling>
          <c:orientation val="minMax"/>
        </c:scaling>
        <c:delete val="1"/>
        <c:axPos val="l"/>
        <c:numFmt formatCode="General" sourceLinked="1"/>
        <c:tickLblPos val="nextTo"/>
        <c:crossAx val="54610944"/>
        <c:crosses val="autoZero"/>
        <c:crossBetween val="between"/>
      </c:valAx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37"/>
  <c:chart>
    <c:title>
      <c:tx>
        <c:rich>
          <a:bodyPr/>
          <a:lstStyle/>
          <a:p>
            <a:pPr>
              <a:defRPr/>
            </a:pPr>
            <a:r>
              <a:rPr lang="en-US"/>
              <a:t>Prestation des intervenants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5833333333333368E-2"/>
          <c:y val="0.30805118110236263"/>
          <c:w val="0.81111111111111112"/>
          <c:h val="0.64767096821230674"/>
        </c:manualLayout>
      </c:layout>
      <c:pie3DChart>
        <c:varyColors val="1"/>
        <c:ser>
          <c:idx val="0"/>
          <c:order val="0"/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  <a:scene3d>
              <a:camera prst="orthographicFront"/>
              <a:lightRig rig="threePt" dir="t"/>
            </a:scene3d>
            <a:sp3d prstMaterial="metal">
              <a:contourClr>
                <a:srgbClr val="000000"/>
              </a:contourClr>
            </a:sp3d>
          </c:spPr>
          <c:dLbls>
            <c:dLbl>
              <c:idx val="1"/>
              <c:layout>
                <c:manualLayout>
                  <c:x val="0.20706605424321961"/>
                  <c:y val="-0.15056904345290206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Feuil1!$L$181:$L$183</c:f>
              <c:strCache>
                <c:ptCount val="3"/>
                <c:pt idx="0">
                  <c:v>Très satisfaisant</c:v>
                </c:pt>
                <c:pt idx="1">
                  <c:v>Satisfaisant</c:v>
                </c:pt>
                <c:pt idx="2">
                  <c:v>Peu satisfaisant</c:v>
                </c:pt>
              </c:strCache>
            </c:strRef>
          </c:cat>
          <c:val>
            <c:numRef>
              <c:f>Feuil1!$J$181:$J$183</c:f>
              <c:numCache>
                <c:formatCode>0.00%</c:formatCode>
                <c:ptCount val="3"/>
                <c:pt idx="0">
                  <c:v>0.36400000000000021</c:v>
                </c:pt>
                <c:pt idx="1">
                  <c:v>0.63100000000000034</c:v>
                </c:pt>
                <c:pt idx="2">
                  <c:v>5.0000000000000027E-3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ln>
      <a:noFill/>
    </a:ln>
  </c:spPr>
  <c:externalData r:id="rId1"/>
</c:chartSpace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0.69302</cdr:x>
      <cdr:y>0.58778</cdr:y>
    </cdr:from>
    <cdr:to>
      <cdr:x>0.93943</cdr:x>
      <cdr:y>0.70376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214710" y="1785950"/>
          <a:ext cx="1143008" cy="3524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8,06</a:t>
          </a:r>
        </a:p>
      </cdr:txBody>
    </cdr:sp>
  </cdr:relSizeAnchor>
  <cdr:relSizeAnchor xmlns:cdr="http://schemas.openxmlformats.org/drawingml/2006/chartDrawing">
    <cdr:from>
      <cdr:x>0.90462</cdr:x>
      <cdr:y>0.76176</cdr:y>
    </cdr:from>
    <cdr:to>
      <cdr:x>0.99369</cdr:x>
      <cdr:y>0.84326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4385801" y="2314575"/>
          <a:ext cx="4318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fr-FR" sz="1000"/>
            <a:t>Note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0.69588</cdr:x>
      <cdr:y>0.60527</cdr:y>
    </cdr:from>
    <cdr:to>
      <cdr:x>0.95877</cdr:x>
      <cdr:y>0.72199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214710" y="1643074"/>
          <a:ext cx="1214445" cy="316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8,31</a:t>
          </a:r>
        </a:p>
      </cdr:txBody>
    </cdr:sp>
  </cdr:relSizeAnchor>
  <cdr:relSizeAnchor xmlns:cdr="http://schemas.openxmlformats.org/drawingml/2006/chartDrawing">
    <cdr:from>
      <cdr:x>0.89278</cdr:x>
      <cdr:y>0.78116</cdr:y>
    </cdr:from>
    <cdr:to>
      <cdr:x>0.98626</cdr:x>
      <cdr:y>0.86018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4124325" y="2447925"/>
          <a:ext cx="4318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0.89583</cdr:x>
      <cdr:y>0.75</cdr:y>
    </cdr:from>
    <cdr:to>
      <cdr:x>0.99028</cdr:x>
      <cdr:y>0.84028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095750" y="2057400"/>
          <a:ext cx="4318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  <cdr:relSizeAnchor xmlns:cdr="http://schemas.openxmlformats.org/drawingml/2006/chartDrawing">
    <cdr:from>
      <cdr:x>0.6875</cdr:x>
      <cdr:y>0.5823</cdr:y>
    </cdr:from>
    <cdr:to>
      <cdr:x>0.93751</cdr:x>
      <cdr:y>0.71564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3143272" y="1785950"/>
          <a:ext cx="1143008" cy="4089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8,64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0.6875</cdr:x>
      <cdr:y>0.56897</cdr:y>
    </cdr:from>
    <cdr:to>
      <cdr:x>0.95313</cdr:x>
      <cdr:y>0.71666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143272" y="1571636"/>
          <a:ext cx="1214446" cy="4079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8,15</a:t>
          </a:r>
        </a:p>
      </cdr:txBody>
    </cdr:sp>
  </cdr:relSizeAnchor>
  <cdr:relSizeAnchor xmlns:cdr="http://schemas.openxmlformats.org/drawingml/2006/chartDrawing">
    <cdr:from>
      <cdr:x>0.89167</cdr:x>
      <cdr:y>0.74653</cdr:y>
    </cdr:from>
    <cdr:to>
      <cdr:x>0.98612</cdr:x>
      <cdr:y>0.84652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4076700" y="2047875"/>
          <a:ext cx="431825" cy="274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0.69588</cdr:x>
      <cdr:y>0.60748</cdr:y>
    </cdr:from>
    <cdr:to>
      <cdr:x>0.95878</cdr:x>
      <cdr:y>0.70094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214710" y="1857388"/>
          <a:ext cx="1214487" cy="2857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7,85</a:t>
          </a:r>
        </a:p>
      </cdr:txBody>
    </cdr:sp>
  </cdr:relSizeAnchor>
  <cdr:relSizeAnchor xmlns:cdr="http://schemas.openxmlformats.org/drawingml/2006/chartDrawing">
    <cdr:from>
      <cdr:x>0.89583</cdr:x>
      <cdr:y>0.74653</cdr:y>
    </cdr:from>
    <cdr:to>
      <cdr:x>0.99028</cdr:x>
      <cdr:y>0.84652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4095750" y="2047875"/>
          <a:ext cx="431825" cy="274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0.69588</cdr:x>
      <cdr:y>0.60372</cdr:y>
    </cdr:from>
    <cdr:to>
      <cdr:x>0.96392</cdr:x>
      <cdr:y>0.6966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214710" y="1857388"/>
          <a:ext cx="1238242" cy="2857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7,90</a:t>
          </a:r>
        </a:p>
      </cdr:txBody>
    </cdr:sp>
  </cdr:relSizeAnchor>
  <cdr:relSizeAnchor xmlns:cdr="http://schemas.openxmlformats.org/drawingml/2006/chartDrawing">
    <cdr:from>
      <cdr:x>0.89583</cdr:x>
      <cdr:y>0.74306</cdr:y>
    </cdr:from>
    <cdr:to>
      <cdr:x>0.99028</cdr:x>
      <cdr:y>0.84305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4095750" y="2038350"/>
          <a:ext cx="431825" cy="274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0.89792</cdr:x>
      <cdr:y>0.76042</cdr:y>
    </cdr:from>
    <cdr:to>
      <cdr:x>0.99237</cdr:x>
      <cdr:y>0.84795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105275" y="2085975"/>
          <a:ext cx="431825" cy="2401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0.00533</cdr:x>
      <cdr:y>0.00889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0.71876</cdr:x>
      <cdr:y>0.60559</cdr:y>
    </cdr:from>
    <cdr:to>
      <cdr:x>0.98439</cdr:x>
      <cdr:y>0.69877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3286148" y="1857388"/>
          <a:ext cx="1214465" cy="2857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7,76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0.9</cdr:x>
      <cdr:y>0.74306</cdr:y>
    </cdr:from>
    <cdr:to>
      <cdr:x>0.99445</cdr:x>
      <cdr:y>0.84399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114800" y="2038350"/>
          <a:ext cx="431825" cy="2768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000"/>
            <a:t>Note</a:t>
          </a:r>
        </a:p>
      </cdr:txBody>
    </cdr:sp>
  </cdr:relSizeAnchor>
  <cdr:relSizeAnchor xmlns:cdr="http://schemas.openxmlformats.org/drawingml/2006/chartDrawing">
    <cdr:from>
      <cdr:x>0.71876</cdr:x>
      <cdr:y>0.60302</cdr:y>
    </cdr:from>
    <cdr:to>
      <cdr:x>0.98022</cdr:x>
      <cdr:y>0.70129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3286148" y="1714512"/>
          <a:ext cx="1195401" cy="2794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fr-FR" sz="1200" dirty="0" smtClean="0">
              <a:solidFill>
                <a:schemeClr val="tx1"/>
              </a:solidFill>
            </a:rPr>
            <a:t>moyenne</a:t>
          </a:r>
          <a:r>
            <a:rPr lang="fr-FR" sz="1200" dirty="0">
              <a:solidFill>
                <a:schemeClr val="tx1"/>
              </a:solidFill>
            </a:rPr>
            <a:t>:  7,36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A2C9E-7E8E-448F-A06F-A0610A6CD9D1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A1B14-6D7E-4B7C-8A7E-3E62BD21DB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A1B14-6D7E-4B7C-8A7E-3E62BD21DB7A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D7E9A-7168-4644-840B-5E500261E10E}" type="datetimeFigureOut">
              <a:rPr lang="fr-FR" smtClean="0"/>
              <a:pPr/>
              <a:t>13/12/2015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phique 4"/>
          <p:cNvGraphicFramePr/>
          <p:nvPr/>
        </p:nvGraphicFramePr>
        <p:xfrm>
          <a:off x="357158" y="642918"/>
          <a:ext cx="4638675" cy="303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357158" y="3857628"/>
          <a:ext cx="4619625" cy="2714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11"/>
          <p:cNvSpPr/>
          <p:nvPr/>
        </p:nvSpPr>
        <p:spPr>
          <a:xfrm>
            <a:off x="285720" y="0"/>
            <a:ext cx="86044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Organisation </a:t>
            </a: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générale de la  XIIe journée professionnelle</a:t>
            </a:r>
          </a:p>
        </p:txBody>
      </p:sp>
      <p:pic>
        <p:nvPicPr>
          <p:cNvPr id="1026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5643570" y="1857364"/>
            <a:ext cx="3240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71.5 %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façon générale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786446" y="4357694"/>
            <a:ext cx="30718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78.4 %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la qualité de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l’organisation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071670" y="571480"/>
            <a:ext cx="228838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Appréciation générale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071670" y="3714752"/>
            <a:ext cx="2417265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Qualité de organisation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643570" y="571480"/>
            <a:ext cx="3191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78.6 % </a:t>
            </a:r>
            <a:r>
              <a:rPr lang="fr-FR" sz="1400" dirty="0" smtClean="0"/>
              <a:t>des questionnaires de satisfaction</a:t>
            </a:r>
          </a:p>
          <a:p>
            <a:r>
              <a:rPr lang="fr-FR" sz="1400" dirty="0" smtClean="0"/>
              <a:t>ont été remplis </a:t>
            </a:r>
            <a:endParaRPr lang="fr-FR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500034" y="714356"/>
          <a:ext cx="4572000" cy="2924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571472" y="3857628"/>
          <a:ext cx="4572000" cy="276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5720" y="0"/>
            <a:ext cx="86044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Organisation </a:t>
            </a:r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générale de la  XIIe journée professionnelle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15008" y="4572008"/>
            <a:ext cx="30718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76.7 %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la qualité du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dossier remis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43570" y="1428736"/>
            <a:ext cx="307180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89.2 %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 la qualité de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l’accueil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357422" y="3786190"/>
            <a:ext cx="250363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Qualité du dossier remis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285984" y="571480"/>
            <a:ext cx="1988686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Qualité de l’accueil</a:t>
            </a:r>
            <a:endParaRPr lang="fr-F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285720" y="642918"/>
          <a:ext cx="4619625" cy="2986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8"/>
          <p:cNvSpPr/>
          <p:nvPr/>
        </p:nvSpPr>
        <p:spPr>
          <a:xfrm>
            <a:off x="1214414" y="0"/>
            <a:ext cx="65895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Contenu de la  XIIe journée professionnelle</a:t>
            </a:r>
          </a:p>
        </p:txBody>
      </p:sp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graphicFrame>
        <p:nvGraphicFramePr>
          <p:cNvPr id="10" name="Graphique 9"/>
          <p:cNvGraphicFramePr/>
          <p:nvPr/>
        </p:nvGraphicFramePr>
        <p:xfrm>
          <a:off x="428596" y="3786190"/>
          <a:ext cx="4619625" cy="2790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5643570" y="1571612"/>
            <a:ext cx="29574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69.3 %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du contenu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de la journée professionnelle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86446" y="4643446"/>
            <a:ext cx="26434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71 %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sont satisfaits des thèmes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abordés</a:t>
            </a:r>
          </a:p>
          <a:p>
            <a:r>
              <a:rPr lang="fr-FR" sz="1200" b="1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3" name="ZoneTexte 14"/>
          <p:cNvSpPr txBox="1"/>
          <p:nvPr/>
        </p:nvSpPr>
        <p:spPr>
          <a:xfrm>
            <a:off x="2143108" y="571480"/>
            <a:ext cx="3178178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 smtClean="0"/>
              <a:t>Contenu</a:t>
            </a:r>
            <a:r>
              <a:rPr lang="fr-FR" b="1" dirty="0" smtClean="0"/>
              <a:t> </a:t>
            </a:r>
            <a:r>
              <a:rPr lang="fr-FR" sz="1800" b="1" dirty="0" smtClean="0"/>
              <a:t>conforme aux attentes</a:t>
            </a:r>
            <a:endParaRPr lang="fr-FR" sz="1800" b="1" dirty="0"/>
          </a:p>
        </p:txBody>
      </p:sp>
      <p:sp>
        <p:nvSpPr>
          <p:cNvPr id="14" name="ZoneTexte 14"/>
          <p:cNvSpPr txBox="1"/>
          <p:nvPr/>
        </p:nvSpPr>
        <p:spPr>
          <a:xfrm>
            <a:off x="2143108" y="3643314"/>
            <a:ext cx="3183757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 smtClean="0"/>
              <a:t>Pertinence des thèmes abordés</a:t>
            </a:r>
            <a:endParaRPr lang="fr-FR" sz="1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4414" y="0"/>
            <a:ext cx="65895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Contenu de la  XIIe journée professionnelle</a:t>
            </a:r>
          </a:p>
        </p:txBody>
      </p:sp>
      <p:pic>
        <p:nvPicPr>
          <p:cNvPr id="5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graphicFrame>
        <p:nvGraphicFramePr>
          <p:cNvPr id="6" name="Graphique 5"/>
          <p:cNvGraphicFramePr/>
          <p:nvPr/>
        </p:nvGraphicFramePr>
        <p:xfrm>
          <a:off x="214282" y="642918"/>
          <a:ext cx="4572000" cy="306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phique 6"/>
          <p:cNvGraphicFramePr/>
          <p:nvPr/>
        </p:nvGraphicFramePr>
        <p:xfrm>
          <a:off x="357158" y="3714752"/>
          <a:ext cx="4572000" cy="2843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643174" y="3643314"/>
            <a:ext cx="502618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Possibilités de réinvestissement des sujets abordés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2786050" y="642918"/>
            <a:ext cx="293952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/>
              <a:t>Apports de nouveaux savoirs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5643570" y="1500174"/>
            <a:ext cx="241553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63.6 %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estiment avoir acquis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 de nouveaux savoirs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786446" y="4572008"/>
            <a:ext cx="277268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69.3 % </a:t>
            </a:r>
            <a:r>
              <a:rPr lang="fr-FR" dirty="0" smtClean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estiment pouvoir réinvestir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les sujets abordés</a:t>
            </a:r>
          </a:p>
          <a:p>
            <a:r>
              <a:rPr lang="fr-FR" sz="1200" dirty="0" smtClean="0">
                <a:solidFill>
                  <a:srgbClr val="C00000"/>
                </a:solidFill>
              </a:rPr>
              <a:t>(notes comprises entre 8 et 10)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857232"/>
          <a:ext cx="4572000" cy="308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4286248" y="2643182"/>
          <a:ext cx="4857752" cy="330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642910" y="0"/>
            <a:ext cx="777385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Les </a:t>
            </a:r>
            <a:r>
              <a:rPr lang="fr-FR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intervenants de la  XIIe journée professionnelle</a:t>
            </a:r>
            <a:endParaRPr lang="fr-FR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Propositions de thèmes pour les prochaines journées professionnelles de l’AFTLM</a:t>
            </a:r>
            <a:endParaRPr lang="fr-FR" sz="28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500174"/>
            <a:ext cx="85725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1- Evolution du technicien de laboratoire (nouveaux métiers) </a:t>
            </a:r>
            <a:endParaRPr lang="fr-FR" dirty="0" smtClean="0"/>
          </a:p>
          <a:p>
            <a:endParaRPr lang="fr-FR" sz="1600" dirty="0" smtClean="0"/>
          </a:p>
          <a:p>
            <a:r>
              <a:rPr lang="fr-FR" sz="2400" dirty="0" smtClean="0"/>
              <a:t>2- La métrologie dans les LABM</a:t>
            </a:r>
          </a:p>
          <a:p>
            <a:endParaRPr lang="fr-FR" sz="1600" dirty="0" smtClean="0"/>
          </a:p>
          <a:p>
            <a:r>
              <a:rPr lang="fr-FR" sz="2400" dirty="0" smtClean="0"/>
              <a:t>3- La réingénierie du diplôme de TLM</a:t>
            </a:r>
          </a:p>
          <a:p>
            <a:endParaRPr lang="fr-FR" sz="1600" dirty="0" smtClean="0"/>
          </a:p>
          <a:p>
            <a:r>
              <a:rPr lang="fr-FR" sz="2400" dirty="0" smtClean="0"/>
              <a:t>4- Retour d’expériences après une visite COFRAC</a:t>
            </a:r>
          </a:p>
          <a:p>
            <a:endParaRPr lang="fr-FR" sz="1600" dirty="0" smtClean="0"/>
          </a:p>
          <a:p>
            <a:r>
              <a:rPr lang="fr-FR" sz="2400" dirty="0" smtClean="0"/>
              <a:t>5- L’automatisation dans les laboratoires de microbiologie</a:t>
            </a:r>
          </a:p>
          <a:p>
            <a:endParaRPr lang="fr-FR" sz="1600" dirty="0" smtClean="0"/>
          </a:p>
          <a:p>
            <a:r>
              <a:rPr lang="fr-FR" sz="2400" dirty="0" smtClean="0"/>
              <a:t>6- Sujets cliniques</a:t>
            </a:r>
          </a:p>
          <a:p>
            <a:endParaRPr lang="fr-FR" sz="1600" dirty="0" smtClean="0"/>
          </a:p>
          <a:p>
            <a:r>
              <a:rPr lang="fr-FR" sz="2400" dirty="0" smtClean="0"/>
              <a:t>7- L’accréditation en Anatomo-pathologie</a:t>
            </a:r>
          </a:p>
          <a:p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322</Words>
  <Application>Microsoft Office PowerPoint</Application>
  <PresentationFormat>Affichage à l'écran (4:3)</PresentationFormat>
  <Paragraphs>85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Propositions de thèmes pour les prochaines journées professionnelles de l’AFTLM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Utilisateur</cp:lastModifiedBy>
  <cp:revision>25</cp:revision>
  <dcterms:created xsi:type="dcterms:W3CDTF">2015-12-06T13:35:28Z</dcterms:created>
  <dcterms:modified xsi:type="dcterms:W3CDTF">2015-12-13T10:27:27Z</dcterms:modified>
</cp:coreProperties>
</file>