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86" r:id="rId5"/>
    <p:sldMasterId id="2147483674" r:id="rId6"/>
  </p:sldMasterIdLst>
  <p:notesMasterIdLst>
    <p:notesMasterId r:id="rId37"/>
  </p:notesMasterIdLst>
  <p:handoutMasterIdLst>
    <p:handoutMasterId r:id="rId38"/>
  </p:handoutMasterIdLst>
  <p:sldIdLst>
    <p:sldId id="257" r:id="rId7"/>
    <p:sldId id="258" r:id="rId8"/>
    <p:sldId id="278" r:id="rId9"/>
    <p:sldId id="279" r:id="rId10"/>
    <p:sldId id="280" r:id="rId11"/>
    <p:sldId id="282" r:id="rId12"/>
    <p:sldId id="283" r:id="rId13"/>
    <p:sldId id="281" r:id="rId14"/>
    <p:sldId id="286" r:id="rId15"/>
    <p:sldId id="284" r:id="rId16"/>
    <p:sldId id="285" r:id="rId17"/>
    <p:sldId id="292" r:id="rId18"/>
    <p:sldId id="293" r:id="rId19"/>
    <p:sldId id="294" r:id="rId20"/>
    <p:sldId id="301" r:id="rId21"/>
    <p:sldId id="302" r:id="rId22"/>
    <p:sldId id="303" r:id="rId23"/>
    <p:sldId id="295" r:id="rId24"/>
    <p:sldId id="272" r:id="rId25"/>
    <p:sldId id="298" r:id="rId26"/>
    <p:sldId id="297" r:id="rId27"/>
    <p:sldId id="275" r:id="rId28"/>
    <p:sldId id="299" r:id="rId29"/>
    <p:sldId id="305" r:id="rId30"/>
    <p:sldId id="291" r:id="rId31"/>
    <p:sldId id="300" r:id="rId32"/>
    <p:sldId id="290" r:id="rId33"/>
    <p:sldId id="261" r:id="rId34"/>
    <p:sldId id="304" r:id="rId35"/>
    <p:sldId id="277" r:id="rId36"/>
  </p:sldIdLst>
  <p:sldSz cx="12192000" cy="6858000"/>
  <p:notesSz cx="6799263" cy="9929813"/>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2359"/>
    <a:srgbClr val="969FA7"/>
    <a:srgbClr val="2E0C1F"/>
    <a:srgbClr val="903163"/>
    <a:srgbClr val="E1E1E1"/>
    <a:srgbClr val="AA2C71"/>
    <a:srgbClr val="A62C6F"/>
    <a:srgbClr val="F9E7F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8" autoAdjust="0"/>
    <p:restoredTop sz="71446" autoAdjust="0"/>
  </p:normalViewPr>
  <p:slideViewPr>
    <p:cSldViewPr snapToGrid="0">
      <p:cViewPr varScale="1">
        <p:scale>
          <a:sx n="76" d="100"/>
          <a:sy n="76" d="100"/>
        </p:scale>
        <p:origin x="1158" y="78"/>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856" y="-108"/>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iseauflorence@orange.fr" userId="bd7dcead78d3355e" providerId="LiveId" clId="{89189F97-93DB-413C-8083-4785B9620433}"/>
    <pc:docChg chg="custSel modSld">
      <pc:chgData name="loiseauflorence@orange.fr" userId="bd7dcead78d3355e" providerId="LiveId" clId="{89189F97-93DB-413C-8083-4785B9620433}" dt="2023-08-16T06:34:39.639" v="14" actId="20577"/>
      <pc:docMkLst>
        <pc:docMk/>
      </pc:docMkLst>
      <pc:sldChg chg="modSp mod">
        <pc:chgData name="loiseauflorence@orange.fr" userId="bd7dcead78d3355e" providerId="LiveId" clId="{89189F97-93DB-413C-8083-4785B9620433}" dt="2023-08-16T06:34:39.639" v="14" actId="20577"/>
        <pc:sldMkLst>
          <pc:docMk/>
          <pc:sldMk cId="2293279083" sldId="263"/>
        </pc:sldMkLst>
        <pc:spChg chg="mod">
          <ac:chgData name="loiseauflorence@orange.fr" userId="bd7dcead78d3355e" providerId="LiveId" clId="{89189F97-93DB-413C-8083-4785B9620433}" dt="2023-08-16T06:34:39.639" v="14" actId="20577"/>
          <ac:spMkLst>
            <pc:docMk/>
            <pc:sldMk cId="2293279083" sldId="263"/>
            <ac:spMk id="2" creationId="{3A4483DB-7F57-AB43-BA24-A3AD32521B7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97B5581-C3DE-42E7-AF1F-2F255B3663D3}"/>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CB01896-7950-4743-A3C8-6F835DBB7AAF}"/>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FC54C6C0-8259-4765-B272-68837730F092}" type="datetime1">
              <a:rPr lang="fr-FR" smtClean="0"/>
              <a:pPr/>
              <a:t>27/11/2025</a:t>
            </a:fld>
            <a:endParaRPr lang="fr-FR"/>
          </a:p>
        </p:txBody>
      </p:sp>
      <p:sp>
        <p:nvSpPr>
          <p:cNvPr id="4" name="Espace réservé du pied de page 3">
            <a:extLst>
              <a:ext uri="{FF2B5EF4-FFF2-40B4-BE49-F238E27FC236}">
                <a16:creationId xmlns:a16="http://schemas.microsoft.com/office/drawing/2014/main" id="{A38E32F6-CB4C-499F-BA71-55F38812197C}"/>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661FB92-572B-4557-BFBC-ABC1CD11A003}"/>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B5A69E9E-AC7C-4B27-975A-C7B502D6CF68}" type="slidenum">
              <a:rPr lang="fr-FR" smtClean="0"/>
              <a:pPr/>
              <a:t>‹N°›</a:t>
            </a:fld>
            <a:endParaRPr lang="fr-FR"/>
          </a:p>
        </p:txBody>
      </p:sp>
    </p:spTree>
    <p:extLst>
      <p:ext uri="{BB962C8B-B14F-4D97-AF65-F5344CB8AC3E}">
        <p14:creationId xmlns:p14="http://schemas.microsoft.com/office/powerpoint/2010/main" val="41350263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pPr rtl="0"/>
            <a:fld id="{46AE83D5-EC7D-4573-AB81-FD767FE9AEED}" type="datetime1">
              <a:rPr lang="fr-FR" noProof="0" smtClean="0"/>
              <a:pPr rtl="0"/>
              <a:t>27/11/2025</a:t>
            </a:fld>
            <a:endParaRPr lang="fr-FR" noProof="0"/>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pPr rtl="0"/>
            <a:fld id="{012E1C88-3939-4832-BAAB-091D6FA96EB5}" type="slidenum">
              <a:rPr lang="fr-FR" noProof="0" smtClean="0"/>
              <a:pPr rtl="0"/>
              <a:t>‹N°›</a:t>
            </a:fld>
            <a:endParaRPr lang="fr-FR" noProof="0"/>
          </a:p>
        </p:txBody>
      </p:sp>
    </p:spTree>
    <p:extLst>
      <p:ext uri="{BB962C8B-B14F-4D97-AF65-F5344CB8AC3E}">
        <p14:creationId xmlns:p14="http://schemas.microsoft.com/office/powerpoint/2010/main" val="131050048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5"/>
          </p:nvPr>
        </p:nvSpPr>
        <p:spPr/>
        <p:txBody>
          <a:bodyPr/>
          <a:lstStyle/>
          <a:p>
            <a:pPr rtl="0"/>
            <a:fld id="{012E1C88-3939-4832-BAAB-091D6FA96EB5}" type="slidenum">
              <a:rPr lang="fr-FR" smtClean="0"/>
              <a:pPr rtl="0"/>
              <a:t>1</a:t>
            </a:fld>
            <a:endParaRPr lang="fr-FR"/>
          </a:p>
        </p:txBody>
      </p:sp>
      <p:sp>
        <p:nvSpPr>
          <p:cNvPr id="5" name="Espace réservé du pied de page 4">
            <a:extLst>
              <a:ext uri="{FF2B5EF4-FFF2-40B4-BE49-F238E27FC236}">
                <a16:creationId xmlns:a16="http://schemas.microsoft.com/office/drawing/2014/main" id="{45C098C0-5530-6CEF-B286-4B91E97A93E6}"/>
              </a:ext>
            </a:extLst>
          </p:cNvPr>
          <p:cNvSpPr>
            <a:spLocks noGrp="1"/>
          </p:cNvSpPr>
          <p:nvPr>
            <p:ph type="ftr" sz="quarter" idx="4"/>
          </p:nvPr>
        </p:nvSpPr>
        <p:spPr/>
        <p:txBody>
          <a:bodyPr/>
          <a:lstStyle/>
          <a:p>
            <a:pPr rtl="0"/>
            <a:endParaRPr lang="fr-FR" noProof="0"/>
          </a:p>
        </p:txBody>
      </p:sp>
    </p:spTree>
    <p:extLst>
      <p:ext uri="{BB962C8B-B14F-4D97-AF65-F5344CB8AC3E}">
        <p14:creationId xmlns:p14="http://schemas.microsoft.com/office/powerpoint/2010/main" val="3263084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E44989C-C347-488A-A72F-F580C9D4BB27}" type="slidenum">
              <a:rPr lang="fr-FR" smtClean="0"/>
              <a:t>11</a:t>
            </a:fld>
            <a:endParaRPr lang="fr-FR"/>
          </a:p>
        </p:txBody>
      </p:sp>
    </p:spTree>
    <p:extLst>
      <p:ext uri="{BB962C8B-B14F-4D97-AF65-F5344CB8AC3E}">
        <p14:creationId xmlns:p14="http://schemas.microsoft.com/office/powerpoint/2010/main" val="206737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818FAF3-03DA-48FB-B2A2-3A5D508C6C0E}" type="slidenum">
              <a:rPr lang="fr-FR" smtClean="0"/>
              <a:t>12</a:t>
            </a:fld>
            <a:endParaRPr lang="fr-FR"/>
          </a:p>
        </p:txBody>
      </p:sp>
    </p:spTree>
    <p:extLst>
      <p:ext uri="{BB962C8B-B14F-4D97-AF65-F5344CB8AC3E}">
        <p14:creationId xmlns:p14="http://schemas.microsoft.com/office/powerpoint/2010/main" val="1394475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818FAF3-03DA-48FB-B2A2-3A5D508C6C0E}" type="slidenum">
              <a:rPr lang="fr-FR" smtClean="0"/>
              <a:t>13</a:t>
            </a:fld>
            <a:endParaRPr lang="fr-FR"/>
          </a:p>
        </p:txBody>
      </p:sp>
    </p:spTree>
    <p:extLst>
      <p:ext uri="{BB962C8B-B14F-4D97-AF65-F5344CB8AC3E}">
        <p14:creationId xmlns:p14="http://schemas.microsoft.com/office/powerpoint/2010/main" val="409730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rtl="0"/>
            <a:endParaRPr lang="fr-FR" noProof="0"/>
          </a:p>
        </p:txBody>
      </p:sp>
      <p:sp>
        <p:nvSpPr>
          <p:cNvPr id="5" name="Espace réservé du numéro de diapositive 4"/>
          <p:cNvSpPr>
            <a:spLocks noGrp="1"/>
          </p:cNvSpPr>
          <p:nvPr>
            <p:ph type="sldNum" sz="quarter" idx="11"/>
          </p:nvPr>
        </p:nvSpPr>
        <p:spPr/>
        <p:txBody>
          <a:bodyPr/>
          <a:lstStyle/>
          <a:p>
            <a:pPr rtl="0"/>
            <a:fld id="{012E1C88-3939-4832-BAAB-091D6FA96EB5}" type="slidenum">
              <a:rPr lang="fr-FR" noProof="0" smtClean="0"/>
              <a:pPr rtl="0"/>
              <a:t>15</a:t>
            </a:fld>
            <a:endParaRPr lang="fr-FR" noProof="0"/>
          </a:p>
        </p:txBody>
      </p:sp>
    </p:spTree>
    <p:extLst>
      <p:ext uri="{BB962C8B-B14F-4D97-AF65-F5344CB8AC3E}">
        <p14:creationId xmlns:p14="http://schemas.microsoft.com/office/powerpoint/2010/main" val="3786528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E44989C-C347-488A-A72F-F580C9D4BB27}" type="slidenum">
              <a:rPr lang="fr-FR" smtClean="0"/>
              <a:t>21</a:t>
            </a:fld>
            <a:endParaRPr lang="fr-FR"/>
          </a:p>
        </p:txBody>
      </p:sp>
    </p:spTree>
    <p:extLst>
      <p:ext uri="{BB962C8B-B14F-4D97-AF65-F5344CB8AC3E}">
        <p14:creationId xmlns:p14="http://schemas.microsoft.com/office/powerpoint/2010/main" val="234996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E44989C-C347-488A-A72F-F580C9D4BB27}" type="slidenum">
              <a:rPr lang="fr-FR" smtClean="0"/>
              <a:t>23</a:t>
            </a:fld>
            <a:endParaRPr lang="fr-FR"/>
          </a:p>
        </p:txBody>
      </p:sp>
    </p:spTree>
    <p:extLst>
      <p:ext uri="{BB962C8B-B14F-4D97-AF65-F5344CB8AC3E}">
        <p14:creationId xmlns:p14="http://schemas.microsoft.com/office/powerpoint/2010/main" val="2393518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rtl="0"/>
            <a:endParaRPr lang="fr-FR" noProof="0"/>
          </a:p>
        </p:txBody>
      </p:sp>
      <p:sp>
        <p:nvSpPr>
          <p:cNvPr id="5" name="Espace réservé du numéro de diapositive 4"/>
          <p:cNvSpPr>
            <a:spLocks noGrp="1"/>
          </p:cNvSpPr>
          <p:nvPr>
            <p:ph type="sldNum" sz="quarter" idx="11"/>
          </p:nvPr>
        </p:nvSpPr>
        <p:spPr/>
        <p:txBody>
          <a:bodyPr/>
          <a:lstStyle/>
          <a:p>
            <a:pPr rtl="0"/>
            <a:fld id="{012E1C88-3939-4832-BAAB-091D6FA96EB5}" type="slidenum">
              <a:rPr lang="fr-FR" noProof="0" smtClean="0"/>
              <a:pPr rtl="0"/>
              <a:t>24</a:t>
            </a:fld>
            <a:endParaRPr lang="fr-FR" noProof="0"/>
          </a:p>
        </p:txBody>
      </p:sp>
    </p:spTree>
    <p:extLst>
      <p:ext uri="{BB962C8B-B14F-4D97-AF65-F5344CB8AC3E}">
        <p14:creationId xmlns:p14="http://schemas.microsoft.com/office/powerpoint/2010/main" val="2893109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rtl="0"/>
            <a:endParaRPr lang="fr-FR" noProof="0"/>
          </a:p>
        </p:txBody>
      </p:sp>
      <p:sp>
        <p:nvSpPr>
          <p:cNvPr id="5" name="Espace réservé du numéro de diapositive 4"/>
          <p:cNvSpPr>
            <a:spLocks noGrp="1"/>
          </p:cNvSpPr>
          <p:nvPr>
            <p:ph type="sldNum" sz="quarter" idx="11"/>
          </p:nvPr>
        </p:nvSpPr>
        <p:spPr/>
        <p:txBody>
          <a:bodyPr/>
          <a:lstStyle/>
          <a:p>
            <a:pPr rtl="0"/>
            <a:fld id="{012E1C88-3939-4832-BAAB-091D6FA96EB5}" type="slidenum">
              <a:rPr lang="fr-FR" noProof="0" smtClean="0"/>
              <a:pPr rtl="0"/>
              <a:t>26</a:t>
            </a:fld>
            <a:endParaRPr lang="fr-FR" noProof="0"/>
          </a:p>
        </p:txBody>
      </p:sp>
    </p:spTree>
    <p:extLst>
      <p:ext uri="{BB962C8B-B14F-4D97-AF65-F5344CB8AC3E}">
        <p14:creationId xmlns:p14="http://schemas.microsoft.com/office/powerpoint/2010/main" val="674129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rtl="0"/>
            <a:endParaRPr lang="fr-FR" noProof="0"/>
          </a:p>
        </p:txBody>
      </p:sp>
      <p:sp>
        <p:nvSpPr>
          <p:cNvPr id="5" name="Espace réservé du numéro de diapositive 4"/>
          <p:cNvSpPr>
            <a:spLocks noGrp="1"/>
          </p:cNvSpPr>
          <p:nvPr>
            <p:ph type="sldNum" sz="quarter" idx="11"/>
          </p:nvPr>
        </p:nvSpPr>
        <p:spPr/>
        <p:txBody>
          <a:bodyPr/>
          <a:lstStyle/>
          <a:p>
            <a:pPr rtl="0"/>
            <a:fld id="{012E1C88-3939-4832-BAAB-091D6FA96EB5}" type="slidenum">
              <a:rPr lang="fr-FR" noProof="0" smtClean="0"/>
              <a:pPr rtl="0"/>
              <a:t>29</a:t>
            </a:fld>
            <a:endParaRPr lang="fr-FR" noProof="0"/>
          </a:p>
        </p:txBody>
      </p:sp>
    </p:spTree>
    <p:extLst>
      <p:ext uri="{BB962C8B-B14F-4D97-AF65-F5344CB8AC3E}">
        <p14:creationId xmlns:p14="http://schemas.microsoft.com/office/powerpoint/2010/main" val="377408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012E1C88-3939-4832-BAAB-091D6FA96EB5}" type="slidenum">
              <a:rPr lang="fr-FR" smtClean="0"/>
              <a:pPr rtl="0"/>
              <a:t>2</a:t>
            </a:fld>
            <a:endParaRPr lang="fr-FR"/>
          </a:p>
        </p:txBody>
      </p:sp>
      <p:sp>
        <p:nvSpPr>
          <p:cNvPr id="5" name="Espace réservé du pied de page 4">
            <a:extLst>
              <a:ext uri="{FF2B5EF4-FFF2-40B4-BE49-F238E27FC236}">
                <a16:creationId xmlns:a16="http://schemas.microsoft.com/office/drawing/2014/main" id="{E57BE27D-C126-970F-67FA-37C84B387949}"/>
              </a:ext>
            </a:extLst>
          </p:cNvPr>
          <p:cNvSpPr>
            <a:spLocks noGrp="1"/>
          </p:cNvSpPr>
          <p:nvPr>
            <p:ph type="ftr" sz="quarter" idx="4"/>
          </p:nvPr>
        </p:nvSpPr>
        <p:spPr/>
        <p:txBody>
          <a:bodyPr/>
          <a:lstStyle/>
          <a:p>
            <a:pPr rtl="0"/>
            <a:endParaRPr lang="fr-FR" noProof="0"/>
          </a:p>
        </p:txBody>
      </p:sp>
    </p:spTree>
    <p:extLst>
      <p:ext uri="{BB962C8B-B14F-4D97-AF65-F5344CB8AC3E}">
        <p14:creationId xmlns:p14="http://schemas.microsoft.com/office/powerpoint/2010/main" val="162002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9B11B84-826F-44F0-BB51-D678EDBEBBA6}" type="slidenum">
              <a:rPr lang="fr-FR" smtClean="0"/>
              <a:t>3</a:t>
            </a:fld>
            <a:endParaRPr lang="fr-FR"/>
          </a:p>
        </p:txBody>
      </p:sp>
    </p:spTree>
    <p:extLst>
      <p:ext uri="{BB962C8B-B14F-4D97-AF65-F5344CB8AC3E}">
        <p14:creationId xmlns:p14="http://schemas.microsoft.com/office/powerpoint/2010/main" val="228932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9B11B84-826F-44F0-BB51-D678EDBEBBA6}" type="slidenum">
              <a:rPr lang="fr-FR" smtClean="0"/>
              <a:t>4</a:t>
            </a:fld>
            <a:endParaRPr lang="fr-FR"/>
          </a:p>
        </p:txBody>
      </p:sp>
    </p:spTree>
    <p:extLst>
      <p:ext uri="{BB962C8B-B14F-4D97-AF65-F5344CB8AC3E}">
        <p14:creationId xmlns:p14="http://schemas.microsoft.com/office/powerpoint/2010/main" val="3355652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E44989C-C347-488A-A72F-F580C9D4BB27}" type="slidenum">
              <a:rPr lang="fr-FR" smtClean="0"/>
              <a:t>5</a:t>
            </a:fld>
            <a:endParaRPr lang="fr-FR"/>
          </a:p>
        </p:txBody>
      </p:sp>
    </p:spTree>
    <p:extLst>
      <p:ext uri="{BB962C8B-B14F-4D97-AF65-F5344CB8AC3E}">
        <p14:creationId xmlns:p14="http://schemas.microsoft.com/office/powerpoint/2010/main" val="417434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E44989C-C347-488A-A72F-F580C9D4BB27}" type="slidenum">
              <a:rPr lang="fr-FR" smtClean="0"/>
              <a:t>6</a:t>
            </a:fld>
            <a:endParaRPr lang="fr-FR"/>
          </a:p>
        </p:txBody>
      </p:sp>
    </p:spTree>
    <p:extLst>
      <p:ext uri="{BB962C8B-B14F-4D97-AF65-F5344CB8AC3E}">
        <p14:creationId xmlns:p14="http://schemas.microsoft.com/office/powerpoint/2010/main" val="506548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E44989C-C347-488A-A72F-F580C9D4BB27}" type="slidenum">
              <a:rPr lang="fr-FR" smtClean="0"/>
              <a:t>7</a:t>
            </a:fld>
            <a:endParaRPr lang="fr-FR"/>
          </a:p>
        </p:txBody>
      </p:sp>
    </p:spTree>
    <p:extLst>
      <p:ext uri="{BB962C8B-B14F-4D97-AF65-F5344CB8AC3E}">
        <p14:creationId xmlns:p14="http://schemas.microsoft.com/office/powerpoint/2010/main" val="167539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E44989C-C347-488A-A72F-F580C9D4BB27}" type="slidenum">
              <a:rPr lang="fr-FR" smtClean="0"/>
              <a:t>9</a:t>
            </a:fld>
            <a:endParaRPr lang="fr-FR"/>
          </a:p>
        </p:txBody>
      </p:sp>
    </p:spTree>
    <p:extLst>
      <p:ext uri="{BB962C8B-B14F-4D97-AF65-F5344CB8AC3E}">
        <p14:creationId xmlns:p14="http://schemas.microsoft.com/office/powerpoint/2010/main" val="3688184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30000" dirty="0"/>
          </a:p>
        </p:txBody>
      </p:sp>
      <p:sp>
        <p:nvSpPr>
          <p:cNvPr id="4" name="Espace réservé du numéro de diapositive 3"/>
          <p:cNvSpPr>
            <a:spLocks noGrp="1"/>
          </p:cNvSpPr>
          <p:nvPr>
            <p:ph type="sldNum" sz="quarter" idx="10"/>
          </p:nvPr>
        </p:nvSpPr>
        <p:spPr/>
        <p:txBody>
          <a:bodyPr/>
          <a:lstStyle/>
          <a:p>
            <a:fld id="{4E44989C-C347-488A-A72F-F580C9D4BB27}" type="slidenum">
              <a:rPr lang="fr-FR" smtClean="0"/>
              <a:t>10</a:t>
            </a:fld>
            <a:endParaRPr lang="fr-FR"/>
          </a:p>
        </p:txBody>
      </p:sp>
    </p:spTree>
    <p:extLst>
      <p:ext uri="{BB962C8B-B14F-4D97-AF65-F5344CB8AC3E}">
        <p14:creationId xmlns:p14="http://schemas.microsoft.com/office/powerpoint/2010/main" val="3789215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bwMode="white">
          <a:xfrm>
            <a:off x="464567" y="3085765"/>
            <a:ext cx="11262866" cy="3304800"/>
          </a:xfrm>
          <a:prstGeom prst="rect">
            <a:avLst/>
          </a:prstGeom>
          <a:gradFill flip="none" rotWithShape="1">
            <a:gsLst>
              <a:gs pos="100000">
                <a:schemeClr val="accent2"/>
              </a:gs>
              <a:gs pos="58000">
                <a:schemeClr val="accent2">
                  <a:lumMod val="7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ctrTitle" hasCustomPrompt="1"/>
          </p:nvPr>
        </p:nvSpPr>
        <p:spPr>
          <a:xfrm>
            <a:off x="599226" y="1020431"/>
            <a:ext cx="10993549" cy="1475013"/>
          </a:xfrm>
          <a:effectLst/>
        </p:spPr>
        <p:txBody>
          <a:bodyPr rtlCol="0" anchor="ctr" anchorCtr="0">
            <a:normAutofit/>
          </a:bodyPr>
          <a:lstStyle>
            <a:lvl1pPr algn="ctr" rtl="0">
              <a:defRPr sz="5400">
                <a:solidFill>
                  <a:schemeClr val="accent1"/>
                </a:solidFill>
              </a:defRPr>
            </a:lvl1pPr>
          </a:lstStyle>
          <a:p>
            <a:pPr rtl="0"/>
            <a:r>
              <a:rPr lang="fr-FR" noProof="0" dirty="0" smtClean="0"/>
              <a:t>Présentation </a:t>
            </a:r>
            <a:r>
              <a:rPr lang="fr-FR" noProof="0" dirty="0"/>
              <a:t>AFTLM</a:t>
            </a:r>
          </a:p>
        </p:txBody>
      </p:sp>
      <p:sp>
        <p:nvSpPr>
          <p:cNvPr id="3" name="Sous-titre 2"/>
          <p:cNvSpPr>
            <a:spLocks noGrp="1"/>
          </p:cNvSpPr>
          <p:nvPr>
            <p:ph type="subTitle" idx="1"/>
          </p:nvPr>
        </p:nvSpPr>
        <p:spPr>
          <a:xfrm>
            <a:off x="581194" y="2495445"/>
            <a:ext cx="10993546" cy="590321"/>
          </a:xfrm>
        </p:spPr>
        <p:txBody>
          <a:bodyPr rtlCol="0" anchor="t">
            <a:normAutofit/>
          </a:bodyPr>
          <a:lstStyle>
            <a:lvl1pPr marL="0" indent="0" algn="ctr">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dirty="0"/>
              <a:t>Modifiez le style des sous-titres du masque</a:t>
            </a:r>
          </a:p>
        </p:txBody>
      </p:sp>
      <p:sp>
        <p:nvSpPr>
          <p:cNvPr id="4" name="Espace réservé de la date 3"/>
          <p:cNvSpPr>
            <a:spLocks noGrp="1"/>
          </p:cNvSpPr>
          <p:nvPr>
            <p:ph type="dt" sz="half" idx="10"/>
          </p:nvPr>
        </p:nvSpPr>
        <p:spPr>
          <a:xfrm>
            <a:off x="7605951" y="5956137"/>
            <a:ext cx="2844800" cy="365125"/>
          </a:xfrm>
        </p:spPr>
        <p:txBody>
          <a:bodyPr rtlCol="0"/>
          <a:lstStyle>
            <a:lvl1pPr>
              <a:defRPr>
                <a:solidFill>
                  <a:schemeClr val="bg1"/>
                </a:solidFill>
              </a:defRPr>
            </a:lvl1pPr>
          </a:lstStyle>
          <a:p>
            <a:pPr rtl="0"/>
            <a:fld id="{4E4AA9BC-E1CC-47F7-982F-670A85EE248A}" type="datetime8">
              <a:rPr lang="fr-FR" noProof="0" smtClean="0"/>
              <a:pPr rtl="0"/>
              <a:t>27/11/2025 09:45</a:t>
            </a:fld>
            <a:endParaRPr lang="fr-FR" noProof="0"/>
          </a:p>
        </p:txBody>
      </p:sp>
      <p:sp>
        <p:nvSpPr>
          <p:cNvPr id="6" name="Espace réservé du numéro de diapositive 5"/>
          <p:cNvSpPr>
            <a:spLocks noGrp="1"/>
          </p:cNvSpPr>
          <p:nvPr>
            <p:ph type="sldNum" sz="quarter" idx="12"/>
          </p:nvPr>
        </p:nvSpPr>
        <p:spPr>
          <a:xfrm>
            <a:off x="10558300" y="5956137"/>
            <a:ext cx="1016440" cy="365125"/>
          </a:xfrm>
        </p:spPr>
        <p:txBody>
          <a:bodyPr rtlCol="0"/>
          <a:lstStyle>
            <a:lvl1pPr>
              <a:defRPr>
                <a:solidFill>
                  <a:schemeClr val="bg1"/>
                </a:solidFill>
              </a:defRPr>
            </a:lvl1pPr>
          </a:lstStyle>
          <a:p>
            <a:pPr rtl="0"/>
            <a:fld id="{C5C3056E-1632-4A65-A24F-3F10A1450A6E}" type="slidenum">
              <a:rPr lang="fr-FR" noProof="0" smtClean="0"/>
              <a:pPr rtl="0"/>
              <a:t>‹N°›</a:t>
            </a:fld>
            <a:endParaRPr lang="fr-FR" noProof="0"/>
          </a:p>
        </p:txBody>
      </p:sp>
      <p:pic>
        <p:nvPicPr>
          <p:cNvPr id="8" name="Image 7">
            <a:extLst>
              <a:ext uri="{FF2B5EF4-FFF2-40B4-BE49-F238E27FC236}">
                <a16:creationId xmlns:a16="http://schemas.microsoft.com/office/drawing/2014/main" id="{3EEE6E4A-1645-9CDF-DF8B-18C5938AF1E1}"/>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17260" y="5454614"/>
            <a:ext cx="1683194" cy="765910"/>
          </a:xfrm>
          <a:prstGeom prst="rect">
            <a:avLst/>
          </a:prstGeom>
          <a:noFill/>
          <a:ln w="9525">
            <a:noFill/>
            <a:miter lim="800000"/>
            <a:headEnd/>
            <a:tailEnd/>
          </a:ln>
        </p:spPr>
      </p:pic>
    </p:spTree>
    <p:extLst>
      <p:ext uri="{BB962C8B-B14F-4D97-AF65-F5344CB8AC3E}">
        <p14:creationId xmlns:p14="http://schemas.microsoft.com/office/powerpoint/2010/main" val="2168848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823B3054-DDBF-4CBB-829E-832789F105C2}" type="datetime8">
              <a:rPr lang="fr-FR" noProof="0" smtClean="0"/>
              <a:pPr rtl="0"/>
              <a:t>27/11/2025 09:45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C5C3056E-1632-4A65-A24F-3F10A1450A6E}" type="slidenum">
              <a:rPr lang="fr-FR" noProof="0" smtClean="0"/>
              <a:pPr rtl="0"/>
              <a:t>‹N°›</a:t>
            </a:fld>
            <a:endParaRPr lang="fr-FR" noProof="0"/>
          </a:p>
        </p:txBody>
      </p:sp>
    </p:spTree>
    <p:extLst>
      <p:ext uri="{BB962C8B-B14F-4D97-AF65-F5344CB8AC3E}">
        <p14:creationId xmlns:p14="http://schemas.microsoft.com/office/powerpoint/2010/main" val="66921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p:cNvSpPr>
            <a:spLocks noGrp="1"/>
          </p:cNvSpPr>
          <p:nvPr>
            <p:ph idx="1" hasCustomPrompt="1"/>
          </p:nvPr>
        </p:nvSpPr>
        <p:spPr>
          <a:xfrm>
            <a:off x="581192" y="2180496"/>
            <a:ext cx="11029615" cy="367830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42706241-4935-4EF9-A058-E03EDB9BDA99}" type="datetime8">
              <a:rPr lang="fr-FR" noProof="0" smtClean="0"/>
              <a:pPr rtl="0"/>
              <a:t>27/11/2025 09:45</a:t>
            </a:fld>
            <a:endParaRPr lang="fr-FR" noProof="0"/>
          </a:p>
        </p:txBody>
      </p:sp>
      <p:sp>
        <p:nvSpPr>
          <p:cNvPr id="6" name="Espace réservé du numéro de diapositive 5"/>
          <p:cNvSpPr>
            <a:spLocks noGrp="1"/>
          </p:cNvSpPr>
          <p:nvPr>
            <p:ph type="sldNum" sz="quarter" idx="12"/>
          </p:nvPr>
        </p:nvSpPr>
        <p:spPr>
          <a:xfrm>
            <a:off x="10558300" y="5956137"/>
            <a:ext cx="1052508" cy="365125"/>
          </a:xfrm>
        </p:spPr>
        <p:txBody>
          <a:bodyPr rtlCol="0"/>
          <a:lstStyle/>
          <a:p>
            <a:pPr rtl="0"/>
            <a:fld id="{C5C3056E-1632-4A65-A24F-3F10A1450A6E}" type="slidenum">
              <a:rPr lang="fr-FR" noProof="0" smtClean="0"/>
              <a:pPr rtl="0"/>
              <a:t>‹N°›</a:t>
            </a:fld>
            <a:endParaRPr lang="fr-FR" noProof="0"/>
          </a:p>
        </p:txBody>
      </p:sp>
      <p:sp>
        <p:nvSpPr>
          <p:cNvPr id="9" name="Titr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Tree>
    <p:extLst>
      <p:ext uri="{BB962C8B-B14F-4D97-AF65-F5344CB8AC3E}">
        <p14:creationId xmlns:p14="http://schemas.microsoft.com/office/powerpoint/2010/main" val="387755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a:spLocks noChangeAspect="1"/>
          </p:cNvSpPr>
          <p:nvPr/>
        </p:nvSpPr>
        <p:spPr bwMode="white">
          <a:xfrm>
            <a:off x="447817" y="5141974"/>
            <a:ext cx="11290860" cy="1258827"/>
          </a:xfrm>
          <a:prstGeom prst="rect">
            <a:avLst/>
          </a:prstGeom>
          <a:gradFill flip="none" rotWithShape="1">
            <a:gsLst>
              <a:gs pos="100000">
                <a:srgbClr val="903163"/>
              </a:gs>
              <a:gs pos="60000">
                <a:schemeClr val="accent1">
                  <a:lumMod val="95000"/>
                  <a:lumOff val="5000"/>
                </a:schemeClr>
              </a:gs>
              <a:gs pos="1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fr-FR" noProof="0"/>
              <a:t>Modifiez le style du titre</a:t>
            </a:r>
          </a:p>
        </p:txBody>
      </p:sp>
      <p:sp>
        <p:nvSpPr>
          <p:cNvPr id="3" name="Espace réservé du texte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lvl1pPr>
              <a:defRPr>
                <a:solidFill>
                  <a:schemeClr val="bg1"/>
                </a:solidFill>
              </a:defRPr>
            </a:lvl1pPr>
          </a:lstStyle>
          <a:p>
            <a:pPr rtl="0"/>
            <a:fld id="{5A5D7049-D341-4FC3-A9DB-E47DDE8E03A7}" type="datetime8">
              <a:rPr lang="fr-FR" noProof="0" smtClean="0"/>
              <a:pPr rtl="0"/>
              <a:t>27/11/2025 09:45</a:t>
            </a:fld>
            <a:endParaRPr lang="fr-FR" noProof="0"/>
          </a:p>
        </p:txBody>
      </p:sp>
      <p:sp>
        <p:nvSpPr>
          <p:cNvPr id="5" name="Espace réservé du pied de page 4"/>
          <p:cNvSpPr>
            <a:spLocks noGrp="1"/>
          </p:cNvSpPr>
          <p:nvPr>
            <p:ph type="ftr" sz="quarter" idx="11"/>
          </p:nvPr>
        </p:nvSpPr>
        <p:spPr>
          <a:xfrm>
            <a:off x="581192" y="5951811"/>
            <a:ext cx="6917210" cy="365125"/>
          </a:xfrm>
          <a:prstGeom prst="rect">
            <a:avLst/>
          </a:prstGeom>
        </p:spPr>
        <p:txBody>
          <a:bodyPr rtlCol="0"/>
          <a:lstStyle>
            <a:lvl1pPr>
              <a:defRPr>
                <a:solidFill>
                  <a:schemeClr val="bg1"/>
                </a:solidFill>
              </a:defRPr>
            </a:lvl1pPr>
          </a:lstStyle>
          <a:p>
            <a:pPr rtl="0"/>
            <a:endParaRPr lang="fr-FR" noProof="0"/>
          </a:p>
        </p:txBody>
      </p:sp>
      <p:sp>
        <p:nvSpPr>
          <p:cNvPr id="6" name="Espace réservé du numéro de diapositive 5"/>
          <p:cNvSpPr>
            <a:spLocks noGrp="1"/>
          </p:cNvSpPr>
          <p:nvPr>
            <p:ph type="sldNum" sz="quarter" idx="12"/>
          </p:nvPr>
        </p:nvSpPr>
        <p:spPr/>
        <p:txBody>
          <a:bodyPr rtlCol="0"/>
          <a:lstStyle>
            <a:lvl1pPr>
              <a:defRPr>
                <a:solidFill>
                  <a:schemeClr val="bg1"/>
                </a:solidFill>
              </a:defRPr>
            </a:lvl1pPr>
          </a:lstStyle>
          <a:p>
            <a:pPr rtl="0"/>
            <a:fld id="{C5C3056E-1632-4A65-A24F-3F10A1450A6E}" type="slidenum">
              <a:rPr lang="fr-FR" noProof="0" smtClean="0"/>
              <a:pPr rtl="0"/>
              <a:t>‹N°›</a:t>
            </a:fld>
            <a:endParaRPr lang="fr-FR" noProof="0"/>
          </a:p>
        </p:txBody>
      </p:sp>
    </p:spTree>
    <p:extLst>
      <p:ext uri="{BB962C8B-B14F-4D97-AF65-F5344CB8AC3E}">
        <p14:creationId xmlns:p14="http://schemas.microsoft.com/office/powerpoint/2010/main" val="1661033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u 2">
    <p:spTree>
      <p:nvGrpSpPr>
        <p:cNvPr id="1" name=""/>
        <p:cNvGrpSpPr/>
        <p:nvPr/>
      </p:nvGrpSpPr>
      <p:grpSpPr>
        <a:xfrm>
          <a:off x="0" y="0"/>
          <a:ext cx="0" cy="0"/>
          <a:chOff x="0" y="0"/>
          <a:chExt cx="0" cy="0"/>
        </a:xfrm>
      </p:grpSpPr>
      <p:sp>
        <p:nvSpPr>
          <p:cNvPr id="8" name="Rectangle 7"/>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
        <p:nvSpPr>
          <p:cNvPr id="3" name="Espace réservé du contenu 2"/>
          <p:cNvSpPr>
            <a:spLocks noGrp="1"/>
          </p:cNvSpPr>
          <p:nvPr>
            <p:ph sz="half" idx="1" hasCustomPrompt="1"/>
          </p:nvPr>
        </p:nvSpPr>
        <p:spPr>
          <a:xfrm>
            <a:off x="581193" y="2228003"/>
            <a:ext cx="5422390" cy="363304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188417" y="2228003"/>
            <a:ext cx="5422392" cy="363304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BFCA1E1E-C312-42A4-80E8-F081B9A1FB39}" type="datetime8">
              <a:rPr lang="fr-FR" noProof="0" smtClean="0"/>
              <a:pPr rtl="0"/>
              <a:t>27/11/2025 09:45</a:t>
            </a:fld>
            <a:endParaRPr lang="fr-FR" noProof="0"/>
          </a:p>
        </p:txBody>
      </p:sp>
      <p:sp>
        <p:nvSpPr>
          <p:cNvPr id="6" name="Espace réservé du pied de page 5"/>
          <p:cNvSpPr>
            <a:spLocks noGrp="1"/>
          </p:cNvSpPr>
          <p:nvPr>
            <p:ph type="ftr" sz="quarter" idx="11"/>
          </p:nvPr>
        </p:nvSpPr>
        <p:spPr>
          <a:xfrm>
            <a:off x="581192" y="5951811"/>
            <a:ext cx="6917210" cy="365125"/>
          </a:xfrm>
          <a:prstGeom prst="rect">
            <a:avLst/>
          </a:prstGeom>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C5C3056E-1632-4A65-A24F-3F10A1450A6E}" type="slidenum">
              <a:rPr lang="fr-FR" noProof="0" smtClean="0"/>
              <a:pPr rtl="0"/>
              <a:t>‹N°›</a:t>
            </a:fld>
            <a:endParaRPr lang="fr-FR" noProof="0"/>
          </a:p>
        </p:txBody>
      </p:sp>
    </p:spTree>
    <p:extLst>
      <p:ext uri="{BB962C8B-B14F-4D97-AF65-F5344CB8AC3E}">
        <p14:creationId xmlns:p14="http://schemas.microsoft.com/office/powerpoint/2010/main" val="3236072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ison 3 colonnes">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re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
        <p:nvSpPr>
          <p:cNvPr id="3" name="Espace réservé du texte 2"/>
          <p:cNvSpPr>
            <a:spLocks noGrp="1"/>
          </p:cNvSpPr>
          <p:nvPr>
            <p:ph type="body" idx="1" hasCustomPrompt="1"/>
          </p:nvPr>
        </p:nvSpPr>
        <p:spPr>
          <a:xfrm>
            <a:off x="677396"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581194"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lvl1pPr>
              <a:defRPr>
                <a:solidFill>
                  <a:srgbClr val="903163"/>
                </a:solidFill>
              </a:defRPr>
            </a:lvl1pPr>
          </a:lstStyle>
          <a:p>
            <a:pPr rtl="0"/>
            <a:fld id="{CF57495E-53EC-458F-A88F-CCE46FC07662}" type="datetime8">
              <a:rPr lang="fr-FR" noProof="0" smtClean="0"/>
              <a:pPr rtl="0"/>
              <a:t>27/11/2025 09:45</a:t>
            </a:fld>
            <a:endParaRPr lang="fr-FR" noProof="0"/>
          </a:p>
        </p:txBody>
      </p:sp>
      <p:sp>
        <p:nvSpPr>
          <p:cNvPr id="8" name="Espace réservé du pied de page 7"/>
          <p:cNvSpPr>
            <a:spLocks noGrp="1"/>
          </p:cNvSpPr>
          <p:nvPr>
            <p:ph type="ftr" sz="quarter" idx="11"/>
          </p:nvPr>
        </p:nvSpPr>
        <p:spPr>
          <a:xfrm>
            <a:off x="581192" y="5951811"/>
            <a:ext cx="6917210" cy="365125"/>
          </a:xfrm>
          <a:prstGeom prst="rect">
            <a:avLst/>
          </a:prstGeom>
        </p:spPr>
        <p:txBody>
          <a:bodyPr rtlCol="0"/>
          <a:lstStyle>
            <a:lvl1pPr>
              <a:defRPr>
                <a:solidFill>
                  <a:srgbClr val="903163"/>
                </a:solidFill>
              </a:defRPr>
            </a:lvl1pPr>
          </a:lstStyle>
          <a:p>
            <a:pPr rtl="0"/>
            <a:endParaRPr lang="fr-FR" noProof="0"/>
          </a:p>
        </p:txBody>
      </p:sp>
      <p:sp>
        <p:nvSpPr>
          <p:cNvPr id="23" name="Espace réservé du contenu 3">
            <a:extLst>
              <a:ext uri="{FF2B5EF4-FFF2-40B4-BE49-F238E27FC236}">
                <a16:creationId xmlns:a16="http://schemas.microsoft.com/office/drawing/2014/main" id="{6D289ABA-BA71-41AF-AA30-58CB8F426F6C}"/>
              </a:ext>
            </a:extLst>
          </p:cNvPr>
          <p:cNvSpPr>
            <a:spLocks noGrp="1"/>
          </p:cNvSpPr>
          <p:nvPr>
            <p:ph sz="half" idx="15" hasCustomPrompt="1"/>
          </p:nvPr>
        </p:nvSpPr>
        <p:spPr>
          <a:xfrm>
            <a:off x="8145430"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9" name="Espace réservé du numéro de diapositive 8"/>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a:p>
        </p:txBody>
      </p:sp>
      <p:sp>
        <p:nvSpPr>
          <p:cNvPr id="22" name="Espace réservé du contenu 3">
            <a:extLst>
              <a:ext uri="{FF2B5EF4-FFF2-40B4-BE49-F238E27FC236}">
                <a16:creationId xmlns:a16="http://schemas.microsoft.com/office/drawing/2014/main" id="{C06DFC81-3912-4844-B25C-E1D7CBCD80A0}"/>
              </a:ext>
            </a:extLst>
          </p:cNvPr>
          <p:cNvSpPr>
            <a:spLocks noGrp="1"/>
          </p:cNvSpPr>
          <p:nvPr>
            <p:ph sz="half" idx="14" hasCustomPrompt="1"/>
          </p:nvPr>
        </p:nvSpPr>
        <p:spPr>
          <a:xfrm>
            <a:off x="4400414"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4" name="Espace réservé du texte 2">
            <a:extLst>
              <a:ext uri="{FF2B5EF4-FFF2-40B4-BE49-F238E27FC236}">
                <a16:creationId xmlns:a16="http://schemas.microsoft.com/office/drawing/2014/main" id="{11556C46-FD2A-4916-B30C-DB066CAEA471}"/>
              </a:ext>
            </a:extLst>
          </p:cNvPr>
          <p:cNvSpPr>
            <a:spLocks noGrp="1"/>
          </p:cNvSpPr>
          <p:nvPr>
            <p:ph type="body" idx="16" hasCustomPrompt="1"/>
          </p:nvPr>
        </p:nvSpPr>
        <p:spPr>
          <a:xfrm>
            <a:off x="8241852"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cxnSp>
        <p:nvCxnSpPr>
          <p:cNvPr id="19" name="Connecteur droit 18">
            <a:extLst>
              <a:ext uri="{FF2B5EF4-FFF2-40B4-BE49-F238E27FC236}">
                <a16:creationId xmlns:a16="http://schemas.microsoft.com/office/drawing/2014/main" id="{E2328988-0888-4C1A-8F73-17D455B6F882}"/>
              </a:ext>
              <a:ext uri="{C183D7F6-B498-43B3-948B-1728B52AA6E4}">
                <adec:decorative xmlns:adec="http://schemas.microsoft.com/office/drawing/2017/decorative" xmlns="" val="1"/>
              </a:ext>
            </a:extLst>
          </p:cNvPr>
          <p:cNvCxnSpPr>
            <a:cxnSpLocks/>
          </p:cNvCxnSpPr>
          <p:nvPr userDrawn="1"/>
        </p:nvCxnSpPr>
        <p:spPr>
          <a:xfrm>
            <a:off x="4180115"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20" name="Connecteur droit 19">
            <a:extLst>
              <a:ext uri="{FF2B5EF4-FFF2-40B4-BE49-F238E27FC236}">
                <a16:creationId xmlns:a16="http://schemas.microsoft.com/office/drawing/2014/main" id="{D81892BA-72AB-4029-BF58-4D6F90C43628}"/>
              </a:ext>
              <a:ext uri="{C183D7F6-B498-43B3-948B-1728B52AA6E4}">
                <adec:decorative xmlns:adec="http://schemas.microsoft.com/office/drawing/2017/decorative" xmlns="" val="1"/>
              </a:ext>
            </a:extLst>
          </p:cNvPr>
          <p:cNvCxnSpPr>
            <a:cxnSpLocks/>
          </p:cNvCxnSpPr>
          <p:nvPr userDrawn="1"/>
        </p:nvCxnSpPr>
        <p:spPr>
          <a:xfrm>
            <a:off x="7962123"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sp>
        <p:nvSpPr>
          <p:cNvPr id="21" name="Espace réservé du texte 2">
            <a:extLst>
              <a:ext uri="{FF2B5EF4-FFF2-40B4-BE49-F238E27FC236}">
                <a16:creationId xmlns:a16="http://schemas.microsoft.com/office/drawing/2014/main" id="{8E232301-6803-418F-8637-ABBAC64416DA}"/>
              </a:ext>
            </a:extLst>
          </p:cNvPr>
          <p:cNvSpPr>
            <a:spLocks noGrp="1"/>
          </p:cNvSpPr>
          <p:nvPr>
            <p:ph type="body" idx="13" hasCustomPrompt="1"/>
          </p:nvPr>
        </p:nvSpPr>
        <p:spPr>
          <a:xfrm>
            <a:off x="4496836"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Tree>
    <p:extLst>
      <p:ext uri="{BB962C8B-B14F-4D97-AF65-F5344CB8AC3E}">
        <p14:creationId xmlns:p14="http://schemas.microsoft.com/office/powerpoint/2010/main" val="4236124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re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
        <p:nvSpPr>
          <p:cNvPr id="3" name="Espace réservé du texte 2"/>
          <p:cNvSpPr>
            <a:spLocks noGrp="1"/>
          </p:cNvSpPr>
          <p:nvPr>
            <p:ph type="body" idx="1" hasCustomPrompt="1"/>
          </p:nvPr>
        </p:nvSpPr>
        <p:spPr>
          <a:xfrm>
            <a:off x="581193" y="2250892"/>
            <a:ext cx="5393102" cy="536005"/>
          </a:xfrm>
        </p:spPr>
        <p:txBody>
          <a:bodyPr rtlCol="0"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581194" y="2926052"/>
            <a:ext cx="5393100" cy="2934999"/>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217707" y="2250892"/>
            <a:ext cx="5393102" cy="553373"/>
          </a:xfrm>
        </p:spPr>
        <p:txBody>
          <a:bodyPr rtlCol="0"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217709" y="2926052"/>
            <a:ext cx="5393100" cy="2934999"/>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lvl1pPr>
              <a:defRPr>
                <a:solidFill>
                  <a:srgbClr val="903163"/>
                </a:solidFill>
              </a:defRPr>
            </a:lvl1pPr>
          </a:lstStyle>
          <a:p>
            <a:pPr rtl="0"/>
            <a:fld id="{DBB9CB78-1913-4D22-BBE9-531CC5279B77}" type="datetime8">
              <a:rPr lang="fr-FR" noProof="0" smtClean="0"/>
              <a:pPr rtl="0"/>
              <a:t>27/11/2025 09:45</a:t>
            </a:fld>
            <a:endParaRPr lang="fr-FR" noProof="0"/>
          </a:p>
        </p:txBody>
      </p:sp>
      <p:sp>
        <p:nvSpPr>
          <p:cNvPr id="8" name="Espace réservé du pied de page 7"/>
          <p:cNvSpPr>
            <a:spLocks noGrp="1"/>
          </p:cNvSpPr>
          <p:nvPr>
            <p:ph type="ftr" sz="quarter" idx="11"/>
          </p:nvPr>
        </p:nvSpPr>
        <p:spPr>
          <a:xfrm>
            <a:off x="581192" y="5951811"/>
            <a:ext cx="6917210" cy="365125"/>
          </a:xfrm>
          <a:prstGeom prst="rect">
            <a:avLst/>
          </a:prstGeom>
        </p:spPr>
        <p:txBody>
          <a:bodyPr rtlCol="0"/>
          <a:lstStyle>
            <a:lvl1pPr>
              <a:defRPr>
                <a:solidFill>
                  <a:srgbClr val="903163"/>
                </a:solidFill>
              </a:defRPr>
            </a:lvl1pPr>
          </a:lstStyle>
          <a:p>
            <a:pPr rtl="0"/>
            <a:endParaRPr lang="fr-FR" noProof="0"/>
          </a:p>
        </p:txBody>
      </p:sp>
      <p:sp>
        <p:nvSpPr>
          <p:cNvPr id="9" name="Espace réservé du numéro de diapositive 8"/>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a:p>
        </p:txBody>
      </p:sp>
    </p:spTree>
    <p:extLst>
      <p:ext uri="{BB962C8B-B14F-4D97-AF65-F5344CB8AC3E}">
        <p14:creationId xmlns:p14="http://schemas.microsoft.com/office/powerpoint/2010/main" val="268181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7" name="Rectangle 6"/>
          <p:cNvSpPr>
            <a:spLocks noChangeAspect="1"/>
          </p:cNvSpPr>
          <p:nvPr/>
        </p:nvSpPr>
        <p:spPr bwMode="white">
          <a:xfrm>
            <a:off x="440683"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e la date 2"/>
          <p:cNvSpPr>
            <a:spLocks noGrp="1"/>
          </p:cNvSpPr>
          <p:nvPr>
            <p:ph type="dt" sz="half" idx="10"/>
          </p:nvPr>
        </p:nvSpPr>
        <p:spPr/>
        <p:txBody>
          <a:bodyPr rtlCol="0"/>
          <a:lstStyle/>
          <a:p>
            <a:pPr rtl="0"/>
            <a:fld id="{C28E0F81-7C9D-43E4-BC5A-554BD14206AF}" type="datetime8">
              <a:rPr lang="fr-FR" noProof="0" smtClean="0"/>
              <a:pPr rtl="0"/>
              <a:t>27/11/2025 09:45</a:t>
            </a:fld>
            <a:endParaRPr lang="fr-FR" noProof="0"/>
          </a:p>
        </p:txBody>
      </p:sp>
      <p:sp>
        <p:nvSpPr>
          <p:cNvPr id="4" name="Espace réservé du pied de page 3"/>
          <p:cNvSpPr>
            <a:spLocks noGrp="1"/>
          </p:cNvSpPr>
          <p:nvPr>
            <p:ph type="ftr" sz="quarter" idx="11"/>
          </p:nvPr>
        </p:nvSpPr>
        <p:spPr>
          <a:xfrm>
            <a:off x="581192" y="5951811"/>
            <a:ext cx="6917210" cy="365125"/>
          </a:xfrm>
          <a:prstGeom prst="rect">
            <a:avLst/>
          </a:prstGeom>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C5C3056E-1632-4A65-A24F-3F10A1450A6E}" type="slidenum">
              <a:rPr lang="fr-FR" noProof="0" smtClean="0"/>
              <a:pPr rtl="0"/>
              <a:t>‹N°›</a:t>
            </a:fld>
            <a:endParaRPr lang="fr-FR" noProof="0"/>
          </a:p>
        </p:txBody>
      </p:sp>
      <p:sp>
        <p:nvSpPr>
          <p:cNvPr id="9" name="Titre 1">
            <a:extLst>
              <a:ext uri="{FF2B5EF4-FFF2-40B4-BE49-F238E27FC236}">
                <a16:creationId xmlns:a16="http://schemas.microsoft.com/office/drawing/2014/main" id="{5CEC16FA-81A4-6F41-9FCE-6262A4533E5C}"/>
              </a:ext>
            </a:extLst>
          </p:cNvPr>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Tree>
    <p:extLst>
      <p:ext uri="{BB962C8B-B14F-4D97-AF65-F5344CB8AC3E}">
        <p14:creationId xmlns:p14="http://schemas.microsoft.com/office/powerpoint/2010/main" val="1209455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solidFill>
                  <a:srgbClr val="903163"/>
                </a:solidFill>
              </a:defRPr>
            </a:lvl1pPr>
          </a:lstStyle>
          <a:p>
            <a:pPr rtl="0"/>
            <a:fld id="{A461079B-C314-4F0C-B6E4-D6CA9E6D0FB3}" type="datetime8">
              <a:rPr lang="fr-FR" noProof="0" smtClean="0"/>
              <a:pPr rtl="0"/>
              <a:t>27/11/2025 09:45</a:t>
            </a:fld>
            <a:endParaRPr lang="fr-FR" noProof="0"/>
          </a:p>
        </p:txBody>
      </p:sp>
      <p:sp>
        <p:nvSpPr>
          <p:cNvPr id="3" name="Espace réservé du pied de page 2"/>
          <p:cNvSpPr>
            <a:spLocks noGrp="1"/>
          </p:cNvSpPr>
          <p:nvPr>
            <p:ph type="ftr" sz="quarter" idx="11"/>
          </p:nvPr>
        </p:nvSpPr>
        <p:spPr>
          <a:xfrm>
            <a:off x="581192" y="5951811"/>
            <a:ext cx="6917210" cy="365125"/>
          </a:xfrm>
          <a:prstGeom prst="rect">
            <a:avLst/>
          </a:prstGeom>
        </p:spPr>
        <p:txBody>
          <a:bodyPr rtlCol="0"/>
          <a:lstStyle>
            <a:lvl1pPr>
              <a:defRPr>
                <a:solidFill>
                  <a:srgbClr val="903163"/>
                </a:solidFill>
              </a:defRPr>
            </a:lvl1pPr>
          </a:lstStyle>
          <a:p>
            <a:pPr rtl="0"/>
            <a:endParaRPr lang="fr-FR" noProof="0"/>
          </a:p>
        </p:txBody>
      </p:sp>
      <p:sp>
        <p:nvSpPr>
          <p:cNvPr id="4" name="Espace réservé du numéro de diapositive 3"/>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a:p>
        </p:txBody>
      </p:sp>
      <p:sp>
        <p:nvSpPr>
          <p:cNvPr id="5" name="Titre 4">
            <a:extLst>
              <a:ext uri="{FF2B5EF4-FFF2-40B4-BE49-F238E27FC236}">
                <a16:creationId xmlns:a16="http://schemas.microsoft.com/office/drawing/2014/main" id="{DFBB0525-CFF9-4A39-B5EA-579253994F60}"/>
              </a:ext>
            </a:extLst>
          </p:cNvPr>
          <p:cNvSpPr>
            <a:spLocks noGrp="1"/>
          </p:cNvSpPr>
          <p:nvPr>
            <p:ph type="title"/>
          </p:nvPr>
        </p:nvSpPr>
        <p:spPr/>
        <p:txBody>
          <a:bodyPr rtlCol="0"/>
          <a:lstStyle>
            <a:lvl1pPr>
              <a:defRPr>
                <a:solidFill>
                  <a:schemeClr val="tx1"/>
                </a:solidFill>
              </a:defRPr>
            </a:lvl1pPr>
          </a:lstStyle>
          <a:p>
            <a:pPr rtl="0"/>
            <a:r>
              <a:rPr lang="fr-FR" noProof="0"/>
              <a:t>Modifiez le style du titre</a:t>
            </a:r>
          </a:p>
        </p:txBody>
      </p:sp>
    </p:spTree>
    <p:extLst>
      <p:ext uri="{BB962C8B-B14F-4D97-AF65-F5344CB8AC3E}">
        <p14:creationId xmlns:p14="http://schemas.microsoft.com/office/powerpoint/2010/main" val="3443300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A2FE6-176E-7BCC-BB45-BD1844FE6EB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19CEB24-9804-5B55-C3D0-107F85079C8F}"/>
              </a:ext>
            </a:extLst>
          </p:cNvPr>
          <p:cNvSpPr>
            <a:spLocks noGrp="1"/>
          </p:cNvSpPr>
          <p:nvPr>
            <p:ph type="dt" sz="half" idx="10"/>
          </p:nvPr>
        </p:nvSpPr>
        <p:spPr/>
        <p:txBody>
          <a:bodyPr/>
          <a:lstStyle/>
          <a:p>
            <a:pPr rtl="0"/>
            <a:fld id="{A7DC5D87-D3CF-4885-A080-73B93A654A32}" type="datetime8">
              <a:rPr lang="fr-FR" noProof="0" smtClean="0"/>
              <a:pPr rtl="0"/>
              <a:t>27/11/2025 09:45</a:t>
            </a:fld>
            <a:endParaRPr lang="fr-FR" noProof="0"/>
          </a:p>
        </p:txBody>
      </p:sp>
      <p:sp>
        <p:nvSpPr>
          <p:cNvPr id="4" name="Espace réservé du numéro de diapositive 3">
            <a:extLst>
              <a:ext uri="{FF2B5EF4-FFF2-40B4-BE49-F238E27FC236}">
                <a16:creationId xmlns:a16="http://schemas.microsoft.com/office/drawing/2014/main" id="{60687233-41EA-C9C9-24DD-CF1D62973992}"/>
              </a:ext>
            </a:extLst>
          </p:cNvPr>
          <p:cNvSpPr>
            <a:spLocks noGrp="1"/>
          </p:cNvSpPr>
          <p:nvPr>
            <p:ph type="sldNum" sz="quarter" idx="11"/>
          </p:nvPr>
        </p:nvSpPr>
        <p:spPr/>
        <p:txBody>
          <a:bodyPr/>
          <a:lstStyle/>
          <a:p>
            <a:pPr rtl="0"/>
            <a:fld id="{C5C3056E-1632-4A65-A24F-3F10A1450A6E}" type="slidenum">
              <a:rPr lang="fr-FR" noProof="0" smtClean="0"/>
              <a:pPr rtl="0"/>
              <a:t>‹N°›</a:t>
            </a:fld>
            <a:endParaRPr lang="fr-FR" noProof="0" dirty="0"/>
          </a:p>
        </p:txBody>
      </p:sp>
    </p:spTree>
    <p:extLst>
      <p:ext uri="{BB962C8B-B14F-4D97-AF65-F5344CB8AC3E}">
        <p14:creationId xmlns:p14="http://schemas.microsoft.com/office/powerpoint/2010/main" val="4055021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bwMode="white">
          <a:xfrm>
            <a:off x="447817" y="5141973"/>
            <a:ext cx="11298200" cy="1274702"/>
          </a:xfrm>
          <a:prstGeom prst="rect">
            <a:avLst/>
          </a:prstGeom>
          <a:gradFill flip="none" rotWithShape="1">
            <a:gsLst>
              <a:gs pos="100000">
                <a:schemeClr val="accent2"/>
              </a:gs>
              <a:gs pos="59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2" y="5262296"/>
            <a:ext cx="4909445" cy="689514"/>
          </a:xfrm>
        </p:spPr>
        <p:txBody>
          <a:bodyPr rtlCol="0" anchor="ctr"/>
          <a:lstStyle>
            <a:lvl1pPr algn="l">
              <a:defRPr sz="2000" b="0">
                <a:solidFill>
                  <a:schemeClr val="bg1"/>
                </a:solidFill>
              </a:defRPr>
            </a:lvl1pPr>
          </a:lstStyle>
          <a:p>
            <a:pPr rtl="0"/>
            <a:r>
              <a:rPr lang="fr-FR" noProof="0"/>
              <a:t>Modifiez le style du titre</a:t>
            </a:r>
          </a:p>
        </p:txBody>
      </p:sp>
      <p:sp>
        <p:nvSpPr>
          <p:cNvPr id="3" name="Espace réservé du contenu 2"/>
          <p:cNvSpPr>
            <a:spLocks noGrp="1"/>
          </p:cNvSpPr>
          <p:nvPr>
            <p:ph idx="1" hasCustomPrompt="1"/>
          </p:nvPr>
        </p:nvSpPr>
        <p:spPr>
          <a:xfrm>
            <a:off x="447816" y="601200"/>
            <a:ext cx="11292840" cy="4204800"/>
          </a:xfrm>
        </p:spPr>
        <p:txBody>
          <a:bodyPr rtlCol="0"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lvl1pPr>
              <a:defRPr>
                <a:solidFill>
                  <a:schemeClr val="bg1"/>
                </a:solidFill>
              </a:defRPr>
            </a:lvl1pPr>
          </a:lstStyle>
          <a:p>
            <a:pPr rtl="0"/>
            <a:fld id="{25E9B861-5E87-4C3C-9CB8-77095F51070A}" type="datetime8">
              <a:rPr lang="fr-FR" noProof="0" smtClean="0"/>
              <a:pPr rtl="0"/>
              <a:t>27/11/2025 09:45</a:t>
            </a:fld>
            <a:endParaRPr lang="fr-FR" noProof="0"/>
          </a:p>
        </p:txBody>
      </p:sp>
      <p:sp>
        <p:nvSpPr>
          <p:cNvPr id="6" name="Espace réservé du pied de page 5"/>
          <p:cNvSpPr>
            <a:spLocks noGrp="1"/>
          </p:cNvSpPr>
          <p:nvPr>
            <p:ph type="ftr" sz="quarter" idx="11"/>
          </p:nvPr>
        </p:nvSpPr>
        <p:spPr>
          <a:xfrm>
            <a:off x="581192" y="5951811"/>
            <a:ext cx="6917210" cy="365125"/>
          </a:xfrm>
          <a:prstGeom prst="rect">
            <a:avLst/>
          </a:prstGeom>
        </p:spPr>
        <p:txBody>
          <a:bodyPr rtlCol="0"/>
          <a:lstStyle>
            <a:lvl1pPr>
              <a:defRPr>
                <a:solidFill>
                  <a:schemeClr val="bg1"/>
                </a:solidFill>
              </a:defRPr>
            </a:lvl1pPr>
          </a:lstStyle>
          <a:p>
            <a:pPr rtl="0"/>
            <a:endParaRPr lang="fr-FR" noProof="0"/>
          </a:p>
        </p:txBody>
      </p:sp>
      <p:sp>
        <p:nvSpPr>
          <p:cNvPr id="7" name="Espace réservé du numéro de diapositive 6"/>
          <p:cNvSpPr>
            <a:spLocks noGrp="1"/>
          </p:cNvSpPr>
          <p:nvPr>
            <p:ph type="sldNum" sz="quarter" idx="12"/>
          </p:nvPr>
        </p:nvSpPr>
        <p:spPr/>
        <p:txBody>
          <a:bodyPr rtlCol="0"/>
          <a:lstStyle>
            <a:lvl1pPr>
              <a:defRPr>
                <a:solidFill>
                  <a:schemeClr val="bg1"/>
                </a:solidFill>
              </a:defRPr>
            </a:lvl1pPr>
          </a:lstStyle>
          <a:p>
            <a:pPr rtl="0"/>
            <a:fld id="{C5C3056E-1632-4A65-A24F-3F10A1450A6E}" type="slidenum">
              <a:rPr lang="fr-FR" noProof="0" smtClean="0"/>
              <a:pPr rtl="0"/>
              <a:t>‹N°›</a:t>
            </a:fld>
            <a:endParaRPr lang="fr-FR" noProof="0"/>
          </a:p>
        </p:txBody>
      </p:sp>
    </p:spTree>
    <p:extLst>
      <p:ext uri="{BB962C8B-B14F-4D97-AF65-F5344CB8AC3E}">
        <p14:creationId xmlns:p14="http://schemas.microsoft.com/office/powerpoint/2010/main" val="143911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84094" y="606554"/>
            <a:ext cx="11261923" cy="778493"/>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p:cNvSpPr>
            <a:spLocks noGrp="1"/>
          </p:cNvSpPr>
          <p:nvPr>
            <p:ph idx="1" hasCustomPrompt="1"/>
          </p:nvPr>
        </p:nvSpPr>
        <p:spPr>
          <a:xfrm>
            <a:off x="581192" y="2180496"/>
            <a:ext cx="11029615" cy="367830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1BF75E7E-B88E-4DA4-BFE9-333F1E0F1525}" type="datetime8">
              <a:rPr lang="fr-FR" noProof="0" smtClean="0"/>
              <a:pPr rtl="0"/>
              <a:t>27/11/2025 09:45</a:t>
            </a:fld>
            <a:endParaRPr lang="fr-FR" noProof="0"/>
          </a:p>
        </p:txBody>
      </p:sp>
      <p:sp>
        <p:nvSpPr>
          <p:cNvPr id="9" name="Titre 1">
            <a:extLst>
              <a:ext uri="{FF2B5EF4-FFF2-40B4-BE49-F238E27FC236}">
                <a16:creationId xmlns:a16="http://schemas.microsoft.com/office/drawing/2014/main" id="{B5BE0FDB-DB48-E242-8A1F-5B06F79B404A}"/>
              </a:ext>
            </a:extLst>
          </p:cNvPr>
          <p:cNvSpPr>
            <a:spLocks noGrp="1"/>
          </p:cNvSpPr>
          <p:nvPr>
            <p:ph type="title"/>
          </p:nvPr>
        </p:nvSpPr>
        <p:spPr>
          <a:xfrm>
            <a:off x="820271" y="766483"/>
            <a:ext cx="10071847" cy="389964"/>
          </a:xfrm>
        </p:spPr>
        <p:txBody>
          <a:bodyPr rtlCol="0" anchor="ctr" anchorCtr="0">
            <a:normAutofit/>
          </a:bodyPr>
          <a:lstStyle>
            <a:lvl1pPr algn="ctr">
              <a:defRPr sz="4000"/>
            </a:lvl1pPr>
          </a:lstStyle>
          <a:p>
            <a:pPr rtl="0"/>
            <a:r>
              <a:rPr lang="fr-FR" noProof="0"/>
              <a:t>Modifiez le style du titre</a:t>
            </a:r>
          </a:p>
        </p:txBody>
      </p:sp>
      <p:pic>
        <p:nvPicPr>
          <p:cNvPr id="2" name="Image 1">
            <a:extLst>
              <a:ext uri="{FF2B5EF4-FFF2-40B4-BE49-F238E27FC236}">
                <a16:creationId xmlns:a16="http://schemas.microsoft.com/office/drawing/2014/main" id="{A6039E95-153A-269B-E755-F5375D7C8ED8}"/>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81192" y="5938307"/>
            <a:ext cx="1683194" cy="765910"/>
          </a:xfrm>
          <a:prstGeom prst="rect">
            <a:avLst/>
          </a:prstGeom>
          <a:noFill/>
          <a:ln w="9525">
            <a:noFill/>
            <a:miter lim="800000"/>
            <a:headEnd/>
            <a:tailEnd/>
          </a:ln>
        </p:spPr>
      </p:pic>
    </p:spTree>
    <p:extLst>
      <p:ext uri="{BB962C8B-B14F-4D97-AF65-F5344CB8AC3E}">
        <p14:creationId xmlns:p14="http://schemas.microsoft.com/office/powerpoint/2010/main" val="2546653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dirty="0"/>
              <a:t>Cliquez sur l’icône pour ajouter une image</a:t>
            </a:r>
          </a:p>
        </p:txBody>
      </p:sp>
      <p:sp>
        <p:nvSpPr>
          <p:cNvPr id="4" name="Espace réservé du texte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8" name="Espace réservé de la date 7"/>
          <p:cNvSpPr>
            <a:spLocks noGrp="1"/>
          </p:cNvSpPr>
          <p:nvPr>
            <p:ph type="dt" sz="half" idx="10"/>
          </p:nvPr>
        </p:nvSpPr>
        <p:spPr/>
        <p:txBody>
          <a:bodyPr/>
          <a:lstStyle/>
          <a:p>
            <a:pPr rtl="0"/>
            <a:fld id="{8E65773F-22DA-49D2-A511-A9DD642B121B}" type="datetime8">
              <a:rPr lang="fr-FR" noProof="0" smtClean="0"/>
              <a:pPr rtl="0"/>
              <a:t>27/11/2025 09:45</a:t>
            </a:fld>
            <a:endParaRPr lang="fr-FR" noProof="0"/>
          </a:p>
        </p:txBody>
      </p:sp>
      <p:sp>
        <p:nvSpPr>
          <p:cNvPr id="9" name="Espace réservé du numéro de diapositive 8"/>
          <p:cNvSpPr>
            <a:spLocks noGrp="1"/>
          </p:cNvSpPr>
          <p:nvPr>
            <p:ph type="sldNum" sz="quarter" idx="11"/>
          </p:nvPr>
        </p:nvSpPr>
        <p:spPr/>
        <p:txBody>
          <a:bodyPr/>
          <a:lstStyle/>
          <a:p>
            <a:pPr rtl="0"/>
            <a:fld id="{C5C3056E-1632-4A65-A24F-3F10A1450A6E}" type="slidenum">
              <a:rPr lang="fr-FR" noProof="0" smtClean="0"/>
              <a:pPr rtl="0"/>
              <a:t>‹N°›</a:t>
            </a:fld>
            <a:endParaRPr lang="fr-FR" noProof="0" dirty="0"/>
          </a:p>
        </p:txBody>
      </p:sp>
    </p:spTree>
    <p:extLst>
      <p:ext uri="{BB962C8B-B14F-4D97-AF65-F5344CB8AC3E}">
        <p14:creationId xmlns:p14="http://schemas.microsoft.com/office/powerpoint/2010/main" val="1918858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bwMode="white">
          <a:xfrm>
            <a:off x="464567" y="3085765"/>
            <a:ext cx="11262866" cy="3304800"/>
          </a:xfrm>
          <a:prstGeom prst="rect">
            <a:avLst/>
          </a:prstGeom>
          <a:gradFill flip="none" rotWithShape="1">
            <a:gsLst>
              <a:gs pos="100000">
                <a:schemeClr val="accent2"/>
              </a:gs>
              <a:gs pos="58000">
                <a:schemeClr val="accent2">
                  <a:lumMod val="7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ctrTitle" hasCustomPrompt="1"/>
          </p:nvPr>
        </p:nvSpPr>
        <p:spPr>
          <a:xfrm>
            <a:off x="599226" y="1020431"/>
            <a:ext cx="10993549" cy="1475013"/>
          </a:xfrm>
          <a:effectLst/>
        </p:spPr>
        <p:txBody>
          <a:bodyPr rtlCol="0" anchor="ctr" anchorCtr="0">
            <a:normAutofit/>
          </a:bodyPr>
          <a:lstStyle>
            <a:lvl1pPr algn="ctr" rtl="0">
              <a:defRPr sz="5400">
                <a:solidFill>
                  <a:schemeClr val="accent1"/>
                </a:solidFill>
              </a:defRPr>
            </a:lvl1pPr>
          </a:lstStyle>
          <a:p>
            <a:pPr rtl="0"/>
            <a:r>
              <a:rPr lang="fr-FR" noProof="0"/>
              <a:t>MODIFIEZ LE STYLE DU TITRE</a:t>
            </a:r>
          </a:p>
        </p:txBody>
      </p:sp>
      <p:sp>
        <p:nvSpPr>
          <p:cNvPr id="3" name="Sous-titre 2"/>
          <p:cNvSpPr>
            <a:spLocks noGrp="1"/>
          </p:cNvSpPr>
          <p:nvPr>
            <p:ph type="subTitle" idx="1"/>
          </p:nvPr>
        </p:nvSpPr>
        <p:spPr>
          <a:xfrm>
            <a:off x="581194" y="2495445"/>
            <a:ext cx="10993546" cy="590321"/>
          </a:xfrm>
        </p:spPr>
        <p:txBody>
          <a:bodyPr rtlCol="0" anchor="t">
            <a:normAutofit/>
          </a:bodyPr>
          <a:lstStyle>
            <a:lvl1pPr marL="0" indent="0" algn="ctr">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p>
        </p:txBody>
      </p:sp>
      <p:sp>
        <p:nvSpPr>
          <p:cNvPr id="4" name="Espace réservé de la date 3"/>
          <p:cNvSpPr>
            <a:spLocks noGrp="1"/>
          </p:cNvSpPr>
          <p:nvPr>
            <p:ph type="dt" sz="half" idx="10"/>
          </p:nvPr>
        </p:nvSpPr>
        <p:spPr>
          <a:xfrm>
            <a:off x="7605951" y="5956137"/>
            <a:ext cx="2844800" cy="365125"/>
          </a:xfrm>
        </p:spPr>
        <p:txBody>
          <a:bodyPr rtlCol="0"/>
          <a:lstStyle>
            <a:lvl1pPr>
              <a:defRPr>
                <a:solidFill>
                  <a:schemeClr val="bg1"/>
                </a:solidFill>
              </a:defRPr>
            </a:lvl1pPr>
          </a:lstStyle>
          <a:p>
            <a:pPr rtl="0"/>
            <a:fld id="{3CA3B385-0790-4590-B19E-70B6F6DE5BAE}" type="datetime8">
              <a:rPr lang="fr-FR" noProof="0" smtClean="0"/>
              <a:pPr rtl="0"/>
              <a:t>27/11/2025 09:45</a:t>
            </a:fld>
            <a:endParaRPr lang="fr-FR" noProof="0"/>
          </a:p>
        </p:txBody>
      </p:sp>
      <p:sp>
        <p:nvSpPr>
          <p:cNvPr id="5" name="Espace réservé du pied de page 4"/>
          <p:cNvSpPr>
            <a:spLocks noGrp="1"/>
          </p:cNvSpPr>
          <p:nvPr>
            <p:ph type="ftr" sz="quarter" idx="11"/>
          </p:nvPr>
        </p:nvSpPr>
        <p:spPr>
          <a:xfrm>
            <a:off x="581192" y="5951811"/>
            <a:ext cx="6917210" cy="365125"/>
          </a:xfrm>
        </p:spPr>
        <p:txBody>
          <a:bodyPr rtlCol="0"/>
          <a:lstStyle>
            <a:lvl1pPr>
              <a:defRPr>
                <a:solidFill>
                  <a:schemeClr val="bg1"/>
                </a:solidFill>
              </a:defRPr>
            </a:lvl1pPr>
          </a:lstStyle>
          <a:p>
            <a:pPr rtl="0"/>
            <a:endParaRPr lang="fr-FR" noProof="0"/>
          </a:p>
        </p:txBody>
      </p:sp>
      <p:sp>
        <p:nvSpPr>
          <p:cNvPr id="6" name="Espace réservé du numéro de diapositive 5"/>
          <p:cNvSpPr>
            <a:spLocks noGrp="1"/>
          </p:cNvSpPr>
          <p:nvPr>
            <p:ph type="sldNum" sz="quarter" idx="12"/>
          </p:nvPr>
        </p:nvSpPr>
        <p:spPr>
          <a:xfrm>
            <a:off x="10558300" y="5956137"/>
            <a:ext cx="1016440" cy="365125"/>
          </a:xfrm>
        </p:spPr>
        <p:txBody>
          <a:bodyPr rtlCol="0"/>
          <a:lstStyle>
            <a:lvl1pPr>
              <a:defRPr>
                <a:solidFill>
                  <a:schemeClr val="bg1"/>
                </a:solidFill>
              </a:defRPr>
            </a:lvl1pPr>
          </a:lstStyle>
          <a:p>
            <a:pPr rtl="0"/>
            <a:fld id="{C5C3056E-1632-4A65-A24F-3F10A1450A6E}" type="slidenum">
              <a:rPr lang="fr-FR" noProof="0" smtClean="0"/>
              <a:pPr rtl="0"/>
              <a:t>‹N°›</a:t>
            </a:fld>
            <a:endParaRPr lang="fr-FR" noProof="0"/>
          </a:p>
        </p:txBody>
      </p:sp>
    </p:spTree>
    <p:extLst>
      <p:ext uri="{BB962C8B-B14F-4D97-AF65-F5344CB8AC3E}">
        <p14:creationId xmlns:p14="http://schemas.microsoft.com/office/powerpoint/2010/main" val="2838556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p:cNvSpPr>
            <a:spLocks noGrp="1"/>
          </p:cNvSpPr>
          <p:nvPr>
            <p:ph idx="1" hasCustomPrompt="1"/>
          </p:nvPr>
        </p:nvSpPr>
        <p:spPr>
          <a:xfrm>
            <a:off x="581192" y="2180496"/>
            <a:ext cx="11029615" cy="367830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03CAA8F5-E1F5-4FEA-810C-832532DA89E6}" type="datetime8">
              <a:rPr lang="fr-FR" noProof="0" smtClean="0"/>
              <a:pPr rtl="0"/>
              <a:t>27/11/2025 09:45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a:xfrm>
            <a:off x="10558300" y="5956137"/>
            <a:ext cx="1052508" cy="365125"/>
          </a:xfrm>
        </p:spPr>
        <p:txBody>
          <a:bodyPr rtlCol="0"/>
          <a:lstStyle/>
          <a:p>
            <a:pPr rtl="0"/>
            <a:fld id="{C5C3056E-1632-4A65-A24F-3F10A1450A6E}" type="slidenum">
              <a:rPr lang="fr-FR" noProof="0" smtClean="0"/>
              <a:pPr rtl="0"/>
              <a:t>‹N°›</a:t>
            </a:fld>
            <a:endParaRPr lang="fr-FR" noProof="0"/>
          </a:p>
        </p:txBody>
      </p:sp>
      <p:sp>
        <p:nvSpPr>
          <p:cNvPr id="9" name="Titr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Tree>
    <p:extLst>
      <p:ext uri="{BB962C8B-B14F-4D97-AF65-F5344CB8AC3E}">
        <p14:creationId xmlns:p14="http://schemas.microsoft.com/office/powerpoint/2010/main" val="2649739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a:spLocks noChangeAspect="1"/>
          </p:cNvSpPr>
          <p:nvPr/>
        </p:nvSpPr>
        <p:spPr bwMode="white">
          <a:xfrm>
            <a:off x="447817" y="5141974"/>
            <a:ext cx="11290860" cy="1258827"/>
          </a:xfrm>
          <a:prstGeom prst="rect">
            <a:avLst/>
          </a:prstGeom>
          <a:gradFill flip="none" rotWithShape="1">
            <a:gsLst>
              <a:gs pos="100000">
                <a:srgbClr val="903163"/>
              </a:gs>
              <a:gs pos="60000">
                <a:schemeClr val="accent1">
                  <a:lumMod val="95000"/>
                  <a:lumOff val="5000"/>
                </a:schemeClr>
              </a:gs>
              <a:gs pos="1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fr-FR" noProof="0"/>
              <a:t>Modifiez le style du titre</a:t>
            </a:r>
          </a:p>
        </p:txBody>
      </p:sp>
      <p:sp>
        <p:nvSpPr>
          <p:cNvPr id="3" name="Espace réservé du texte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lvl1pPr>
              <a:defRPr>
                <a:solidFill>
                  <a:schemeClr val="bg1"/>
                </a:solidFill>
              </a:defRPr>
            </a:lvl1pPr>
          </a:lstStyle>
          <a:p>
            <a:pPr rtl="0"/>
            <a:fld id="{9DA2E096-83DB-4DB6-B594-F62806D3BD43}" type="datetime8">
              <a:rPr lang="fr-FR" noProof="0" smtClean="0"/>
              <a:pPr rtl="0"/>
              <a:t>27/11/2025 09:45</a:t>
            </a:fld>
            <a:endParaRPr lang="fr-FR" noProof="0"/>
          </a:p>
        </p:txBody>
      </p:sp>
      <p:sp>
        <p:nvSpPr>
          <p:cNvPr id="5" name="Espace réservé du pied de page 4"/>
          <p:cNvSpPr>
            <a:spLocks noGrp="1"/>
          </p:cNvSpPr>
          <p:nvPr>
            <p:ph type="ftr" sz="quarter" idx="11"/>
          </p:nvPr>
        </p:nvSpPr>
        <p:spPr/>
        <p:txBody>
          <a:bodyPr rtlCol="0"/>
          <a:lstStyle>
            <a:lvl1pPr>
              <a:defRPr>
                <a:solidFill>
                  <a:schemeClr val="bg1"/>
                </a:solidFill>
              </a:defRPr>
            </a:lvl1pPr>
          </a:lstStyle>
          <a:p>
            <a:pPr rtl="0"/>
            <a:endParaRPr lang="fr-FR" noProof="0"/>
          </a:p>
        </p:txBody>
      </p:sp>
      <p:sp>
        <p:nvSpPr>
          <p:cNvPr id="6" name="Espace réservé du numéro de diapositive 5"/>
          <p:cNvSpPr>
            <a:spLocks noGrp="1"/>
          </p:cNvSpPr>
          <p:nvPr>
            <p:ph type="sldNum" sz="quarter" idx="12"/>
          </p:nvPr>
        </p:nvSpPr>
        <p:spPr/>
        <p:txBody>
          <a:bodyPr rtlCol="0"/>
          <a:lstStyle>
            <a:lvl1pPr>
              <a:defRPr>
                <a:solidFill>
                  <a:schemeClr val="bg1"/>
                </a:solidFill>
              </a:defRPr>
            </a:lvl1pPr>
          </a:lstStyle>
          <a:p>
            <a:pPr rtl="0"/>
            <a:fld id="{C5C3056E-1632-4A65-A24F-3F10A1450A6E}" type="slidenum">
              <a:rPr lang="fr-FR" noProof="0" smtClean="0"/>
              <a:pPr rtl="0"/>
              <a:t>‹N°›</a:t>
            </a:fld>
            <a:endParaRPr lang="fr-FR" noProof="0"/>
          </a:p>
        </p:txBody>
      </p:sp>
    </p:spTree>
    <p:extLst>
      <p:ext uri="{BB962C8B-B14F-4D97-AF65-F5344CB8AC3E}">
        <p14:creationId xmlns:p14="http://schemas.microsoft.com/office/powerpoint/2010/main" val="2965545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Contenu 2">
    <p:spTree>
      <p:nvGrpSpPr>
        <p:cNvPr id="1" name=""/>
        <p:cNvGrpSpPr/>
        <p:nvPr/>
      </p:nvGrpSpPr>
      <p:grpSpPr>
        <a:xfrm>
          <a:off x="0" y="0"/>
          <a:ext cx="0" cy="0"/>
          <a:chOff x="0" y="0"/>
          <a:chExt cx="0" cy="0"/>
        </a:xfrm>
      </p:grpSpPr>
      <p:sp>
        <p:nvSpPr>
          <p:cNvPr id="8" name="Rectangle 7"/>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
        <p:nvSpPr>
          <p:cNvPr id="3" name="Espace réservé du contenu 2"/>
          <p:cNvSpPr>
            <a:spLocks noGrp="1"/>
          </p:cNvSpPr>
          <p:nvPr>
            <p:ph sz="half" idx="1" hasCustomPrompt="1"/>
          </p:nvPr>
        </p:nvSpPr>
        <p:spPr>
          <a:xfrm>
            <a:off x="581193" y="2228003"/>
            <a:ext cx="5422390" cy="363304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188417" y="2228003"/>
            <a:ext cx="5422392" cy="363304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84EEF312-B6FE-46D8-9DC8-0BF8A1F2AFDA}" type="datetime8">
              <a:rPr lang="fr-FR" noProof="0" smtClean="0"/>
              <a:pPr rtl="0"/>
              <a:t>27/11/2025 09:45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C5C3056E-1632-4A65-A24F-3F10A1450A6E}" type="slidenum">
              <a:rPr lang="fr-FR" noProof="0" smtClean="0"/>
              <a:pPr rtl="0"/>
              <a:t>‹N°›</a:t>
            </a:fld>
            <a:endParaRPr lang="fr-FR" noProof="0"/>
          </a:p>
        </p:txBody>
      </p:sp>
    </p:spTree>
    <p:extLst>
      <p:ext uri="{BB962C8B-B14F-4D97-AF65-F5344CB8AC3E}">
        <p14:creationId xmlns:p14="http://schemas.microsoft.com/office/powerpoint/2010/main" val="2937153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aison 3 colonnes">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re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
        <p:nvSpPr>
          <p:cNvPr id="3" name="Espace réservé du texte 2"/>
          <p:cNvSpPr>
            <a:spLocks noGrp="1"/>
          </p:cNvSpPr>
          <p:nvPr>
            <p:ph type="body" idx="1" hasCustomPrompt="1"/>
          </p:nvPr>
        </p:nvSpPr>
        <p:spPr>
          <a:xfrm>
            <a:off x="677396"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581194"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lvl1pPr>
              <a:defRPr>
                <a:solidFill>
                  <a:srgbClr val="903163"/>
                </a:solidFill>
              </a:defRPr>
            </a:lvl1pPr>
          </a:lstStyle>
          <a:p>
            <a:pPr rtl="0"/>
            <a:fld id="{C3BD6FE0-F875-4C44-8CB5-507F79B5FAB5}" type="datetime8">
              <a:rPr lang="fr-FR" noProof="0" smtClean="0"/>
              <a:pPr rtl="0"/>
              <a:t>27/11/2025 09:45</a:t>
            </a:fld>
            <a:endParaRPr lang="fr-FR" noProof="0"/>
          </a:p>
        </p:txBody>
      </p:sp>
      <p:sp>
        <p:nvSpPr>
          <p:cNvPr id="8" name="Espace réservé du pied de page 7"/>
          <p:cNvSpPr>
            <a:spLocks noGrp="1"/>
          </p:cNvSpPr>
          <p:nvPr>
            <p:ph type="ftr" sz="quarter" idx="11"/>
          </p:nvPr>
        </p:nvSpPr>
        <p:spPr>
          <a:xfrm>
            <a:off x="581192" y="5951811"/>
            <a:ext cx="6917210" cy="365125"/>
          </a:xfrm>
        </p:spPr>
        <p:txBody>
          <a:bodyPr rtlCol="0"/>
          <a:lstStyle>
            <a:lvl1pPr>
              <a:defRPr>
                <a:solidFill>
                  <a:srgbClr val="903163"/>
                </a:solidFill>
              </a:defRPr>
            </a:lvl1pPr>
          </a:lstStyle>
          <a:p>
            <a:pPr rtl="0"/>
            <a:endParaRPr lang="fr-FR" noProof="0"/>
          </a:p>
        </p:txBody>
      </p:sp>
      <p:sp>
        <p:nvSpPr>
          <p:cNvPr id="23" name="Espace réservé du contenu 3">
            <a:extLst>
              <a:ext uri="{FF2B5EF4-FFF2-40B4-BE49-F238E27FC236}">
                <a16:creationId xmlns:a16="http://schemas.microsoft.com/office/drawing/2014/main" id="{6D289ABA-BA71-41AF-AA30-58CB8F426F6C}"/>
              </a:ext>
            </a:extLst>
          </p:cNvPr>
          <p:cNvSpPr>
            <a:spLocks noGrp="1"/>
          </p:cNvSpPr>
          <p:nvPr>
            <p:ph sz="half" idx="15" hasCustomPrompt="1"/>
          </p:nvPr>
        </p:nvSpPr>
        <p:spPr>
          <a:xfrm>
            <a:off x="8145430"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9" name="Espace réservé du numéro de diapositive 8"/>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a:p>
        </p:txBody>
      </p:sp>
      <p:sp>
        <p:nvSpPr>
          <p:cNvPr id="22" name="Espace réservé du contenu 3">
            <a:extLst>
              <a:ext uri="{FF2B5EF4-FFF2-40B4-BE49-F238E27FC236}">
                <a16:creationId xmlns:a16="http://schemas.microsoft.com/office/drawing/2014/main" id="{C06DFC81-3912-4844-B25C-E1D7CBCD80A0}"/>
              </a:ext>
            </a:extLst>
          </p:cNvPr>
          <p:cNvSpPr>
            <a:spLocks noGrp="1"/>
          </p:cNvSpPr>
          <p:nvPr>
            <p:ph sz="half" idx="14" hasCustomPrompt="1"/>
          </p:nvPr>
        </p:nvSpPr>
        <p:spPr>
          <a:xfrm>
            <a:off x="4400414"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4" name="Espace réservé du texte 2">
            <a:extLst>
              <a:ext uri="{FF2B5EF4-FFF2-40B4-BE49-F238E27FC236}">
                <a16:creationId xmlns:a16="http://schemas.microsoft.com/office/drawing/2014/main" id="{11556C46-FD2A-4916-B30C-DB066CAEA471}"/>
              </a:ext>
            </a:extLst>
          </p:cNvPr>
          <p:cNvSpPr>
            <a:spLocks noGrp="1"/>
          </p:cNvSpPr>
          <p:nvPr>
            <p:ph type="body" idx="16" hasCustomPrompt="1"/>
          </p:nvPr>
        </p:nvSpPr>
        <p:spPr>
          <a:xfrm>
            <a:off x="8241852"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cxnSp>
        <p:nvCxnSpPr>
          <p:cNvPr id="19" name="Connecteur droit 18">
            <a:extLst>
              <a:ext uri="{FF2B5EF4-FFF2-40B4-BE49-F238E27FC236}">
                <a16:creationId xmlns:a16="http://schemas.microsoft.com/office/drawing/2014/main" id="{E2328988-0888-4C1A-8F73-17D455B6F882}"/>
              </a:ext>
              <a:ext uri="{C183D7F6-B498-43B3-948B-1728B52AA6E4}">
                <adec:decorative xmlns:adec="http://schemas.microsoft.com/office/drawing/2017/decorative" xmlns="" val="1"/>
              </a:ext>
            </a:extLst>
          </p:cNvPr>
          <p:cNvCxnSpPr>
            <a:cxnSpLocks/>
          </p:cNvCxnSpPr>
          <p:nvPr userDrawn="1"/>
        </p:nvCxnSpPr>
        <p:spPr>
          <a:xfrm>
            <a:off x="4180115"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20" name="Connecteur droit 19">
            <a:extLst>
              <a:ext uri="{FF2B5EF4-FFF2-40B4-BE49-F238E27FC236}">
                <a16:creationId xmlns:a16="http://schemas.microsoft.com/office/drawing/2014/main" id="{D81892BA-72AB-4029-BF58-4D6F90C43628}"/>
              </a:ext>
              <a:ext uri="{C183D7F6-B498-43B3-948B-1728B52AA6E4}">
                <adec:decorative xmlns:adec="http://schemas.microsoft.com/office/drawing/2017/decorative" xmlns="" val="1"/>
              </a:ext>
            </a:extLst>
          </p:cNvPr>
          <p:cNvCxnSpPr>
            <a:cxnSpLocks/>
          </p:cNvCxnSpPr>
          <p:nvPr userDrawn="1"/>
        </p:nvCxnSpPr>
        <p:spPr>
          <a:xfrm>
            <a:off x="7962123"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sp>
        <p:nvSpPr>
          <p:cNvPr id="21" name="Espace réservé du texte 2">
            <a:extLst>
              <a:ext uri="{FF2B5EF4-FFF2-40B4-BE49-F238E27FC236}">
                <a16:creationId xmlns:a16="http://schemas.microsoft.com/office/drawing/2014/main" id="{8E232301-6803-418F-8637-ABBAC64416DA}"/>
              </a:ext>
            </a:extLst>
          </p:cNvPr>
          <p:cNvSpPr>
            <a:spLocks noGrp="1"/>
          </p:cNvSpPr>
          <p:nvPr>
            <p:ph type="body" idx="13" hasCustomPrompt="1"/>
          </p:nvPr>
        </p:nvSpPr>
        <p:spPr>
          <a:xfrm>
            <a:off x="4496836"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Tree>
    <p:extLst>
      <p:ext uri="{BB962C8B-B14F-4D97-AF65-F5344CB8AC3E}">
        <p14:creationId xmlns:p14="http://schemas.microsoft.com/office/powerpoint/2010/main" val="3382867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re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
        <p:nvSpPr>
          <p:cNvPr id="3" name="Espace réservé du texte 2"/>
          <p:cNvSpPr>
            <a:spLocks noGrp="1"/>
          </p:cNvSpPr>
          <p:nvPr>
            <p:ph type="body" idx="1" hasCustomPrompt="1"/>
          </p:nvPr>
        </p:nvSpPr>
        <p:spPr>
          <a:xfrm>
            <a:off x="581193" y="2250892"/>
            <a:ext cx="5393102" cy="536005"/>
          </a:xfrm>
        </p:spPr>
        <p:txBody>
          <a:bodyPr rtlCol="0"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581194" y="2926052"/>
            <a:ext cx="5393100" cy="2934999"/>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217707" y="2250892"/>
            <a:ext cx="5393102" cy="553373"/>
          </a:xfrm>
        </p:spPr>
        <p:txBody>
          <a:bodyPr rtlCol="0"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217709" y="2926052"/>
            <a:ext cx="5393100" cy="2934999"/>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lvl1pPr>
              <a:defRPr>
                <a:solidFill>
                  <a:srgbClr val="903163"/>
                </a:solidFill>
              </a:defRPr>
            </a:lvl1pPr>
          </a:lstStyle>
          <a:p>
            <a:pPr rtl="0"/>
            <a:fld id="{EBB5989D-9655-47FE-9F99-25D2E326C8CF}" type="datetime8">
              <a:rPr lang="fr-FR" noProof="0" smtClean="0"/>
              <a:pPr rtl="0"/>
              <a:t>27/11/2025 09:45</a:t>
            </a:fld>
            <a:endParaRPr lang="fr-FR" noProof="0"/>
          </a:p>
        </p:txBody>
      </p:sp>
      <p:sp>
        <p:nvSpPr>
          <p:cNvPr id="8" name="Espace réservé du pied de page 7"/>
          <p:cNvSpPr>
            <a:spLocks noGrp="1"/>
          </p:cNvSpPr>
          <p:nvPr>
            <p:ph type="ftr" sz="quarter" idx="11"/>
          </p:nvPr>
        </p:nvSpPr>
        <p:spPr/>
        <p:txBody>
          <a:bodyPr rtlCol="0"/>
          <a:lstStyle>
            <a:lvl1pPr>
              <a:defRPr>
                <a:solidFill>
                  <a:srgbClr val="903163"/>
                </a:solidFill>
              </a:defRPr>
            </a:lvl1pPr>
          </a:lstStyle>
          <a:p>
            <a:pPr rtl="0"/>
            <a:endParaRPr lang="fr-FR" noProof="0"/>
          </a:p>
        </p:txBody>
      </p:sp>
      <p:sp>
        <p:nvSpPr>
          <p:cNvPr id="9" name="Espace réservé du numéro de diapositive 8"/>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a:p>
        </p:txBody>
      </p:sp>
    </p:spTree>
    <p:extLst>
      <p:ext uri="{BB962C8B-B14F-4D97-AF65-F5344CB8AC3E}">
        <p14:creationId xmlns:p14="http://schemas.microsoft.com/office/powerpoint/2010/main" val="222048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7" name="Rectangle 6"/>
          <p:cNvSpPr>
            <a:spLocks noChangeAspect="1"/>
          </p:cNvSpPr>
          <p:nvPr/>
        </p:nvSpPr>
        <p:spPr bwMode="white">
          <a:xfrm>
            <a:off x="440683"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e la date 2"/>
          <p:cNvSpPr>
            <a:spLocks noGrp="1"/>
          </p:cNvSpPr>
          <p:nvPr>
            <p:ph type="dt" sz="half" idx="10"/>
          </p:nvPr>
        </p:nvSpPr>
        <p:spPr/>
        <p:txBody>
          <a:bodyPr rtlCol="0"/>
          <a:lstStyle/>
          <a:p>
            <a:pPr rtl="0"/>
            <a:fld id="{B23B13FA-D9DC-4D8D-9668-6681A850CC33}" type="datetime8">
              <a:rPr lang="fr-FR" noProof="0" smtClean="0"/>
              <a:pPr rtl="0"/>
              <a:t>27/11/2025 09:45</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C5C3056E-1632-4A65-A24F-3F10A1450A6E}" type="slidenum">
              <a:rPr lang="fr-FR" noProof="0" smtClean="0"/>
              <a:pPr rtl="0"/>
              <a:t>‹N°›</a:t>
            </a:fld>
            <a:endParaRPr lang="fr-FR" noProof="0"/>
          </a:p>
        </p:txBody>
      </p:sp>
      <p:sp>
        <p:nvSpPr>
          <p:cNvPr id="9" name="Titre 1">
            <a:extLst>
              <a:ext uri="{FF2B5EF4-FFF2-40B4-BE49-F238E27FC236}">
                <a16:creationId xmlns:a16="http://schemas.microsoft.com/office/drawing/2014/main" id="{5CEC16FA-81A4-6F41-9FCE-6262A4533E5C}"/>
              </a:ext>
            </a:extLst>
          </p:cNvPr>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Tree>
    <p:extLst>
      <p:ext uri="{BB962C8B-B14F-4D97-AF65-F5344CB8AC3E}">
        <p14:creationId xmlns:p14="http://schemas.microsoft.com/office/powerpoint/2010/main" val="474237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solidFill>
                  <a:srgbClr val="903163"/>
                </a:solidFill>
              </a:defRPr>
            </a:lvl1pPr>
          </a:lstStyle>
          <a:p>
            <a:pPr rtl="0"/>
            <a:fld id="{BA7126CC-B0E8-45BD-8B2B-6F69C2F844DB}" type="datetime8">
              <a:rPr lang="fr-FR" noProof="0" smtClean="0"/>
              <a:pPr rtl="0"/>
              <a:t>27/11/2025 09:45</a:t>
            </a:fld>
            <a:endParaRPr lang="fr-FR" noProof="0"/>
          </a:p>
        </p:txBody>
      </p:sp>
      <p:sp>
        <p:nvSpPr>
          <p:cNvPr id="3" name="Espace réservé du pied de page 2"/>
          <p:cNvSpPr>
            <a:spLocks noGrp="1"/>
          </p:cNvSpPr>
          <p:nvPr>
            <p:ph type="ftr" sz="quarter" idx="11"/>
          </p:nvPr>
        </p:nvSpPr>
        <p:spPr/>
        <p:txBody>
          <a:bodyPr rtlCol="0"/>
          <a:lstStyle>
            <a:lvl1pPr>
              <a:defRPr>
                <a:solidFill>
                  <a:srgbClr val="903163"/>
                </a:solidFill>
              </a:defRPr>
            </a:lvl1pPr>
          </a:lstStyle>
          <a:p>
            <a:pPr rtl="0"/>
            <a:endParaRPr lang="fr-FR" noProof="0"/>
          </a:p>
        </p:txBody>
      </p:sp>
      <p:sp>
        <p:nvSpPr>
          <p:cNvPr id="4" name="Espace réservé du numéro de diapositive 3"/>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a:p>
        </p:txBody>
      </p:sp>
      <p:sp>
        <p:nvSpPr>
          <p:cNvPr id="5" name="Titre 4">
            <a:extLst>
              <a:ext uri="{FF2B5EF4-FFF2-40B4-BE49-F238E27FC236}">
                <a16:creationId xmlns:a16="http://schemas.microsoft.com/office/drawing/2014/main" id="{DFBB0525-CFF9-4A39-B5EA-579253994F60}"/>
              </a:ext>
            </a:extLst>
          </p:cNvPr>
          <p:cNvSpPr>
            <a:spLocks noGrp="1"/>
          </p:cNvSpPr>
          <p:nvPr>
            <p:ph type="title"/>
          </p:nvPr>
        </p:nvSpPr>
        <p:spPr/>
        <p:txBody>
          <a:bodyPr rtlCol="0"/>
          <a:lstStyle>
            <a:lvl1pPr>
              <a:defRPr>
                <a:solidFill>
                  <a:schemeClr val="tx1"/>
                </a:solidFill>
              </a:defRPr>
            </a:lvl1pPr>
          </a:lstStyle>
          <a:p>
            <a:pPr rtl="0"/>
            <a:r>
              <a:rPr lang="fr-FR" noProof="0"/>
              <a:t>Modifiez le style du titre</a:t>
            </a:r>
          </a:p>
        </p:txBody>
      </p:sp>
    </p:spTree>
    <p:extLst>
      <p:ext uri="{BB962C8B-B14F-4D97-AF65-F5344CB8AC3E}">
        <p14:creationId xmlns:p14="http://schemas.microsoft.com/office/powerpoint/2010/main" val="1390597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bwMode="white">
          <a:xfrm>
            <a:off x="447817" y="5141973"/>
            <a:ext cx="11298200" cy="1274702"/>
          </a:xfrm>
          <a:prstGeom prst="rect">
            <a:avLst/>
          </a:prstGeom>
          <a:gradFill flip="none" rotWithShape="1">
            <a:gsLst>
              <a:gs pos="100000">
                <a:schemeClr val="accent2"/>
              </a:gs>
              <a:gs pos="59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2" y="5262296"/>
            <a:ext cx="4909445" cy="689514"/>
          </a:xfrm>
        </p:spPr>
        <p:txBody>
          <a:bodyPr rtlCol="0" anchor="ctr"/>
          <a:lstStyle>
            <a:lvl1pPr algn="l">
              <a:defRPr sz="2000" b="0">
                <a:solidFill>
                  <a:schemeClr val="bg1"/>
                </a:solidFill>
              </a:defRPr>
            </a:lvl1pPr>
          </a:lstStyle>
          <a:p>
            <a:pPr rtl="0"/>
            <a:r>
              <a:rPr lang="fr-FR" noProof="0"/>
              <a:t>Modifiez le style du titre</a:t>
            </a:r>
          </a:p>
        </p:txBody>
      </p:sp>
      <p:sp>
        <p:nvSpPr>
          <p:cNvPr id="3" name="Espace réservé du contenu 2"/>
          <p:cNvSpPr>
            <a:spLocks noGrp="1"/>
          </p:cNvSpPr>
          <p:nvPr>
            <p:ph idx="1" hasCustomPrompt="1"/>
          </p:nvPr>
        </p:nvSpPr>
        <p:spPr>
          <a:xfrm>
            <a:off x="447816" y="601200"/>
            <a:ext cx="11292840" cy="4204800"/>
          </a:xfrm>
        </p:spPr>
        <p:txBody>
          <a:bodyPr rtlCol="0"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lvl1pPr>
              <a:defRPr>
                <a:solidFill>
                  <a:schemeClr val="bg1"/>
                </a:solidFill>
              </a:defRPr>
            </a:lvl1pPr>
          </a:lstStyle>
          <a:p>
            <a:pPr rtl="0"/>
            <a:fld id="{5A9D9658-DA4A-4E3E-8033-C70AAECD8AD6}" type="datetime8">
              <a:rPr lang="fr-FR" noProof="0" smtClean="0"/>
              <a:pPr rtl="0"/>
              <a:t>27/11/2025 09:45</a:t>
            </a:fld>
            <a:endParaRPr lang="fr-FR" noProof="0"/>
          </a:p>
        </p:txBody>
      </p:sp>
      <p:sp>
        <p:nvSpPr>
          <p:cNvPr id="6" name="Espace réservé du pied de page 5"/>
          <p:cNvSpPr>
            <a:spLocks noGrp="1"/>
          </p:cNvSpPr>
          <p:nvPr>
            <p:ph type="ftr" sz="quarter" idx="11"/>
          </p:nvPr>
        </p:nvSpPr>
        <p:spPr/>
        <p:txBody>
          <a:bodyPr rtlCol="0"/>
          <a:lstStyle>
            <a:lvl1pPr>
              <a:defRPr>
                <a:solidFill>
                  <a:schemeClr val="bg1"/>
                </a:solidFill>
              </a:defRPr>
            </a:lvl1pPr>
          </a:lstStyle>
          <a:p>
            <a:pPr rtl="0"/>
            <a:endParaRPr lang="fr-FR" noProof="0"/>
          </a:p>
        </p:txBody>
      </p:sp>
      <p:sp>
        <p:nvSpPr>
          <p:cNvPr id="7" name="Espace réservé du numéro de diapositive 6"/>
          <p:cNvSpPr>
            <a:spLocks noGrp="1"/>
          </p:cNvSpPr>
          <p:nvPr>
            <p:ph type="sldNum" sz="quarter" idx="12"/>
          </p:nvPr>
        </p:nvSpPr>
        <p:spPr/>
        <p:txBody>
          <a:bodyPr rtlCol="0"/>
          <a:lstStyle>
            <a:lvl1pPr>
              <a:defRPr>
                <a:solidFill>
                  <a:schemeClr val="bg1"/>
                </a:solidFill>
              </a:defRPr>
            </a:lvl1pPr>
          </a:lstStyle>
          <a:p>
            <a:pPr rtl="0"/>
            <a:fld id="{C5C3056E-1632-4A65-A24F-3F10A1450A6E}" type="slidenum">
              <a:rPr lang="fr-FR" noProof="0" smtClean="0"/>
              <a:pPr rtl="0"/>
              <a:t>‹N°›</a:t>
            </a:fld>
            <a:endParaRPr lang="fr-FR" noProof="0"/>
          </a:p>
        </p:txBody>
      </p:sp>
    </p:spTree>
    <p:extLst>
      <p:ext uri="{BB962C8B-B14F-4D97-AF65-F5344CB8AC3E}">
        <p14:creationId xmlns:p14="http://schemas.microsoft.com/office/powerpoint/2010/main" val="310344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a:spLocks noChangeAspect="1"/>
          </p:cNvSpPr>
          <p:nvPr/>
        </p:nvSpPr>
        <p:spPr bwMode="white">
          <a:xfrm>
            <a:off x="447817" y="5141974"/>
            <a:ext cx="11290860" cy="1258827"/>
          </a:xfrm>
          <a:prstGeom prst="rect">
            <a:avLst/>
          </a:prstGeom>
          <a:gradFill flip="none" rotWithShape="1">
            <a:gsLst>
              <a:gs pos="100000">
                <a:srgbClr val="903163"/>
              </a:gs>
              <a:gs pos="60000">
                <a:schemeClr val="accent1">
                  <a:lumMod val="95000"/>
                  <a:lumOff val="5000"/>
                </a:schemeClr>
              </a:gs>
              <a:gs pos="1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fr-FR" noProof="0" dirty="0"/>
              <a:t>Modifiez le style du titre</a:t>
            </a:r>
          </a:p>
        </p:txBody>
      </p:sp>
      <p:sp>
        <p:nvSpPr>
          <p:cNvPr id="3" name="Espace réservé du texte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lvl1pPr>
              <a:defRPr>
                <a:solidFill>
                  <a:schemeClr val="bg1"/>
                </a:solidFill>
              </a:defRPr>
            </a:lvl1pPr>
          </a:lstStyle>
          <a:p>
            <a:pPr rtl="0"/>
            <a:fld id="{CAAFC7C3-806F-4418-B796-E9A4F5B6342A}" type="datetime8">
              <a:rPr lang="fr-FR" noProof="0" smtClean="0"/>
              <a:pPr rtl="0"/>
              <a:t>27/11/2025 09:45</a:t>
            </a:fld>
            <a:endParaRPr lang="fr-FR" noProof="0"/>
          </a:p>
        </p:txBody>
      </p:sp>
      <p:sp>
        <p:nvSpPr>
          <p:cNvPr id="5" name="Espace réservé du pied de page 4"/>
          <p:cNvSpPr>
            <a:spLocks noGrp="1"/>
          </p:cNvSpPr>
          <p:nvPr>
            <p:ph type="ftr" sz="quarter" idx="11"/>
          </p:nvPr>
        </p:nvSpPr>
        <p:spPr/>
        <p:txBody>
          <a:bodyPr rtlCol="0"/>
          <a:lstStyle>
            <a:lvl1pPr>
              <a:defRPr>
                <a:solidFill>
                  <a:schemeClr val="bg1"/>
                </a:solidFill>
              </a:defRPr>
            </a:lvl1pPr>
          </a:lstStyle>
          <a:p>
            <a:pPr rtl="0"/>
            <a:endParaRPr lang="fr-FR" noProof="0"/>
          </a:p>
        </p:txBody>
      </p:sp>
      <p:sp>
        <p:nvSpPr>
          <p:cNvPr id="6" name="Espace réservé du numéro de diapositive 5"/>
          <p:cNvSpPr>
            <a:spLocks noGrp="1"/>
          </p:cNvSpPr>
          <p:nvPr>
            <p:ph type="sldNum" sz="quarter" idx="12"/>
          </p:nvPr>
        </p:nvSpPr>
        <p:spPr/>
        <p:txBody>
          <a:bodyPr rtlCol="0"/>
          <a:lstStyle>
            <a:lvl1pPr>
              <a:defRPr>
                <a:solidFill>
                  <a:schemeClr val="bg1"/>
                </a:solidFill>
              </a:defRPr>
            </a:lvl1pPr>
          </a:lstStyle>
          <a:p>
            <a:pPr rtl="0"/>
            <a:fld id="{C5C3056E-1632-4A65-A24F-3F10A1450A6E}" type="slidenum">
              <a:rPr lang="fr-FR" noProof="0" smtClean="0"/>
              <a:pPr rtl="0"/>
              <a:t>‹N°›</a:t>
            </a:fld>
            <a:endParaRPr lang="fr-FR" noProof="0"/>
          </a:p>
        </p:txBody>
      </p:sp>
    </p:spTree>
    <p:extLst>
      <p:ext uri="{BB962C8B-B14F-4D97-AF65-F5344CB8AC3E}">
        <p14:creationId xmlns:p14="http://schemas.microsoft.com/office/powerpoint/2010/main" val="249244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C302E141-F236-484E-B070-55A58FE76154}" type="datetime8">
              <a:rPr lang="fr-FR" noProof="0" smtClean="0"/>
              <a:pPr rtl="0"/>
              <a:t>27/11/2025 09:45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C5C3056E-1632-4A65-A24F-3F10A1450A6E}" type="slidenum">
              <a:rPr lang="fr-FR" noProof="0" smtClean="0"/>
              <a:pPr rtl="0"/>
              <a:t>‹N°›</a:t>
            </a:fld>
            <a:endParaRPr lang="fr-FR" noProof="0"/>
          </a:p>
        </p:txBody>
      </p:sp>
    </p:spTree>
    <p:extLst>
      <p:ext uri="{BB962C8B-B14F-4D97-AF65-F5344CB8AC3E}">
        <p14:creationId xmlns:p14="http://schemas.microsoft.com/office/powerpoint/2010/main" val="82613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 2">
    <p:spTree>
      <p:nvGrpSpPr>
        <p:cNvPr id="1" name=""/>
        <p:cNvGrpSpPr/>
        <p:nvPr/>
      </p:nvGrpSpPr>
      <p:grpSpPr>
        <a:xfrm>
          <a:off x="0" y="0"/>
          <a:ext cx="0" cy="0"/>
          <a:chOff x="0" y="0"/>
          <a:chExt cx="0" cy="0"/>
        </a:xfrm>
      </p:grpSpPr>
      <p:sp>
        <p:nvSpPr>
          <p:cNvPr id="8" name="Rectangle 7"/>
          <p:cNvSpPr>
            <a:spLocks noChangeAspect="1"/>
          </p:cNvSpPr>
          <p:nvPr/>
        </p:nvSpPr>
        <p:spPr bwMode="white">
          <a:xfrm>
            <a:off x="416860" y="606555"/>
            <a:ext cx="11329158" cy="84501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1869141" y="743105"/>
            <a:ext cx="7516906" cy="534366"/>
          </a:xfrm>
        </p:spPr>
        <p:txBody>
          <a:bodyPr rtlCol="0" anchor="ctr" anchorCtr="0">
            <a:normAutofit/>
          </a:bodyPr>
          <a:lstStyle>
            <a:lvl1pPr algn="ctr">
              <a:defRPr sz="3600"/>
            </a:lvl1pPr>
          </a:lstStyle>
          <a:p>
            <a:pPr rtl="0"/>
            <a:r>
              <a:rPr lang="fr-FR" noProof="0" dirty="0"/>
              <a:t>Modifiez le style du titre</a:t>
            </a:r>
          </a:p>
        </p:txBody>
      </p:sp>
      <p:sp>
        <p:nvSpPr>
          <p:cNvPr id="3" name="Espace réservé du contenu 2"/>
          <p:cNvSpPr>
            <a:spLocks noGrp="1"/>
          </p:cNvSpPr>
          <p:nvPr>
            <p:ph sz="half" idx="1" hasCustomPrompt="1"/>
          </p:nvPr>
        </p:nvSpPr>
        <p:spPr>
          <a:xfrm>
            <a:off x="430306" y="1653989"/>
            <a:ext cx="5499847" cy="4207062"/>
          </a:xfrm>
        </p:spPr>
        <p:txBody>
          <a:bodyPr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u contenu 3"/>
          <p:cNvSpPr>
            <a:spLocks noGrp="1"/>
          </p:cNvSpPr>
          <p:nvPr>
            <p:ph sz="half" idx="2" hasCustomPrompt="1"/>
          </p:nvPr>
        </p:nvSpPr>
        <p:spPr>
          <a:xfrm>
            <a:off x="6306671" y="1680883"/>
            <a:ext cx="5304138" cy="4180168"/>
          </a:xfrm>
        </p:spPr>
        <p:txBody>
          <a:bodyPr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e la date 4"/>
          <p:cNvSpPr>
            <a:spLocks noGrp="1"/>
          </p:cNvSpPr>
          <p:nvPr>
            <p:ph type="dt" sz="half" idx="10"/>
          </p:nvPr>
        </p:nvSpPr>
        <p:spPr>
          <a:xfrm>
            <a:off x="7565610" y="6278867"/>
            <a:ext cx="2844799" cy="365125"/>
          </a:xfrm>
        </p:spPr>
        <p:txBody>
          <a:bodyPr rtlCol="0"/>
          <a:lstStyle/>
          <a:p>
            <a:pPr rtl="0"/>
            <a:fld id="{D1BA4BB9-ADF1-4042-9138-85077E96CB4B}" type="datetime8">
              <a:rPr lang="fr-FR" noProof="0" smtClean="0"/>
              <a:pPr rtl="0"/>
              <a:t>27/11/2025 09:45</a:t>
            </a:fld>
            <a:endParaRPr lang="fr-FR" noProof="0"/>
          </a:p>
        </p:txBody>
      </p:sp>
      <p:sp>
        <p:nvSpPr>
          <p:cNvPr id="7" name="Espace réservé du numéro de diapositive 6"/>
          <p:cNvSpPr>
            <a:spLocks noGrp="1"/>
          </p:cNvSpPr>
          <p:nvPr>
            <p:ph type="sldNum" sz="quarter" idx="12"/>
          </p:nvPr>
        </p:nvSpPr>
        <p:spPr>
          <a:xfrm>
            <a:off x="10504512" y="6278867"/>
            <a:ext cx="1052510" cy="365125"/>
          </a:xfrm>
        </p:spPr>
        <p:txBody>
          <a:bodyPr rtlCol="0"/>
          <a:lstStyle/>
          <a:p>
            <a:pPr rtl="0"/>
            <a:fld id="{C5C3056E-1632-4A65-A24F-3F10A1450A6E}" type="slidenum">
              <a:rPr lang="fr-FR" noProof="0" smtClean="0"/>
              <a:pPr rtl="0"/>
              <a:t>‹N°›</a:t>
            </a:fld>
            <a:endParaRPr lang="fr-FR" noProof="0"/>
          </a:p>
        </p:txBody>
      </p:sp>
      <p:pic>
        <p:nvPicPr>
          <p:cNvPr id="9" name="Image 8">
            <a:extLst>
              <a:ext uri="{FF2B5EF4-FFF2-40B4-BE49-F238E27FC236}">
                <a16:creationId xmlns:a16="http://schemas.microsoft.com/office/drawing/2014/main" id="{68450604-4936-7D38-3890-9D153E4A32D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49623" y="6299089"/>
            <a:ext cx="1156448" cy="558911"/>
          </a:xfrm>
          <a:prstGeom prst="rect">
            <a:avLst/>
          </a:prstGeom>
          <a:noFill/>
          <a:ln w="9525">
            <a:noFill/>
            <a:miter lim="800000"/>
            <a:headEnd/>
            <a:tailEnd/>
          </a:ln>
        </p:spPr>
      </p:pic>
    </p:spTree>
    <p:extLst>
      <p:ext uri="{BB962C8B-B14F-4D97-AF65-F5344CB8AC3E}">
        <p14:creationId xmlns:p14="http://schemas.microsoft.com/office/powerpoint/2010/main" val="4236966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3 colonnes">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re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
        <p:nvSpPr>
          <p:cNvPr id="3" name="Espace réservé du texte 2"/>
          <p:cNvSpPr>
            <a:spLocks noGrp="1"/>
          </p:cNvSpPr>
          <p:nvPr>
            <p:ph type="body" idx="1" hasCustomPrompt="1"/>
          </p:nvPr>
        </p:nvSpPr>
        <p:spPr>
          <a:xfrm>
            <a:off x="677396"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4" name="Espace réservé du contenu 3"/>
          <p:cNvSpPr>
            <a:spLocks noGrp="1"/>
          </p:cNvSpPr>
          <p:nvPr>
            <p:ph sz="half" idx="2" hasCustomPrompt="1"/>
          </p:nvPr>
        </p:nvSpPr>
        <p:spPr>
          <a:xfrm>
            <a:off x="581194"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7" name="Espace réservé de la date 6"/>
          <p:cNvSpPr>
            <a:spLocks noGrp="1"/>
          </p:cNvSpPr>
          <p:nvPr>
            <p:ph type="dt" sz="half" idx="10"/>
          </p:nvPr>
        </p:nvSpPr>
        <p:spPr/>
        <p:txBody>
          <a:bodyPr rtlCol="0"/>
          <a:lstStyle>
            <a:lvl1pPr>
              <a:defRPr>
                <a:solidFill>
                  <a:srgbClr val="903163"/>
                </a:solidFill>
              </a:defRPr>
            </a:lvl1pPr>
          </a:lstStyle>
          <a:p>
            <a:pPr rtl="0"/>
            <a:fld id="{FC4818D2-5775-4343-90A6-2252578B06E9}" type="datetime8">
              <a:rPr lang="fr-FR" noProof="0" smtClean="0"/>
              <a:pPr rtl="0"/>
              <a:t>27/11/2025 09:45</a:t>
            </a:fld>
            <a:endParaRPr lang="fr-FR" noProof="0"/>
          </a:p>
        </p:txBody>
      </p:sp>
      <p:sp>
        <p:nvSpPr>
          <p:cNvPr id="23" name="Espace réservé du contenu 3">
            <a:extLst>
              <a:ext uri="{FF2B5EF4-FFF2-40B4-BE49-F238E27FC236}">
                <a16:creationId xmlns:a16="http://schemas.microsoft.com/office/drawing/2014/main" id="{6D289ABA-BA71-41AF-AA30-58CB8F426F6C}"/>
              </a:ext>
            </a:extLst>
          </p:cNvPr>
          <p:cNvSpPr>
            <a:spLocks noGrp="1"/>
          </p:cNvSpPr>
          <p:nvPr>
            <p:ph sz="half" idx="15" hasCustomPrompt="1"/>
          </p:nvPr>
        </p:nvSpPr>
        <p:spPr>
          <a:xfrm>
            <a:off x="8145430"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9" name="Espace réservé du numéro de diapositive 8"/>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a:p>
        </p:txBody>
      </p:sp>
      <p:sp>
        <p:nvSpPr>
          <p:cNvPr id="22" name="Espace réservé du contenu 3">
            <a:extLst>
              <a:ext uri="{FF2B5EF4-FFF2-40B4-BE49-F238E27FC236}">
                <a16:creationId xmlns:a16="http://schemas.microsoft.com/office/drawing/2014/main" id="{C06DFC81-3912-4844-B25C-E1D7CBCD80A0}"/>
              </a:ext>
            </a:extLst>
          </p:cNvPr>
          <p:cNvSpPr>
            <a:spLocks noGrp="1"/>
          </p:cNvSpPr>
          <p:nvPr>
            <p:ph sz="half" idx="14" hasCustomPrompt="1"/>
          </p:nvPr>
        </p:nvSpPr>
        <p:spPr>
          <a:xfrm>
            <a:off x="4400414"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4" name="Espace réservé du texte 2">
            <a:extLst>
              <a:ext uri="{FF2B5EF4-FFF2-40B4-BE49-F238E27FC236}">
                <a16:creationId xmlns:a16="http://schemas.microsoft.com/office/drawing/2014/main" id="{11556C46-FD2A-4916-B30C-DB066CAEA471}"/>
              </a:ext>
            </a:extLst>
          </p:cNvPr>
          <p:cNvSpPr>
            <a:spLocks noGrp="1"/>
          </p:cNvSpPr>
          <p:nvPr>
            <p:ph type="body" idx="16" hasCustomPrompt="1"/>
          </p:nvPr>
        </p:nvSpPr>
        <p:spPr>
          <a:xfrm>
            <a:off x="8241852"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cxnSp>
        <p:nvCxnSpPr>
          <p:cNvPr id="19" name="Connecteur droit 18">
            <a:extLst>
              <a:ext uri="{FF2B5EF4-FFF2-40B4-BE49-F238E27FC236}">
                <a16:creationId xmlns:a16="http://schemas.microsoft.com/office/drawing/2014/main" id="{E2328988-0888-4C1A-8F73-17D455B6F882}"/>
              </a:ext>
              <a:ext uri="{C183D7F6-B498-43B3-948B-1728B52AA6E4}">
                <adec:decorative xmlns:adec="http://schemas.microsoft.com/office/drawing/2017/decorative" xmlns="" val="1"/>
              </a:ext>
            </a:extLst>
          </p:cNvPr>
          <p:cNvCxnSpPr>
            <a:cxnSpLocks/>
          </p:cNvCxnSpPr>
          <p:nvPr userDrawn="1"/>
        </p:nvCxnSpPr>
        <p:spPr>
          <a:xfrm>
            <a:off x="4180115"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20" name="Connecteur droit 19">
            <a:extLst>
              <a:ext uri="{FF2B5EF4-FFF2-40B4-BE49-F238E27FC236}">
                <a16:creationId xmlns:a16="http://schemas.microsoft.com/office/drawing/2014/main" id="{D81892BA-72AB-4029-BF58-4D6F90C43628}"/>
              </a:ext>
              <a:ext uri="{C183D7F6-B498-43B3-948B-1728B52AA6E4}">
                <adec:decorative xmlns:adec="http://schemas.microsoft.com/office/drawing/2017/decorative" xmlns="" val="1"/>
              </a:ext>
            </a:extLst>
          </p:cNvPr>
          <p:cNvCxnSpPr>
            <a:cxnSpLocks/>
          </p:cNvCxnSpPr>
          <p:nvPr userDrawn="1"/>
        </p:nvCxnSpPr>
        <p:spPr>
          <a:xfrm>
            <a:off x="7962123"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sp>
        <p:nvSpPr>
          <p:cNvPr id="21" name="Espace réservé du texte 2">
            <a:extLst>
              <a:ext uri="{FF2B5EF4-FFF2-40B4-BE49-F238E27FC236}">
                <a16:creationId xmlns:a16="http://schemas.microsoft.com/office/drawing/2014/main" id="{8E232301-6803-418F-8637-ABBAC64416DA}"/>
              </a:ext>
            </a:extLst>
          </p:cNvPr>
          <p:cNvSpPr>
            <a:spLocks noGrp="1"/>
          </p:cNvSpPr>
          <p:nvPr>
            <p:ph type="body" idx="13" hasCustomPrompt="1"/>
          </p:nvPr>
        </p:nvSpPr>
        <p:spPr>
          <a:xfrm>
            <a:off x="4496836"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pic>
        <p:nvPicPr>
          <p:cNvPr id="2" name="Image 1">
            <a:extLst>
              <a:ext uri="{FF2B5EF4-FFF2-40B4-BE49-F238E27FC236}">
                <a16:creationId xmlns:a16="http://schemas.microsoft.com/office/drawing/2014/main" id="{FE16BEA5-4774-C24D-0836-3C094E20F4F7}"/>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87201" y="5992008"/>
            <a:ext cx="1683194" cy="765910"/>
          </a:xfrm>
          <a:prstGeom prst="rect">
            <a:avLst/>
          </a:prstGeom>
          <a:noFill/>
          <a:ln w="9525">
            <a:noFill/>
            <a:miter lim="800000"/>
            <a:headEnd/>
            <a:tailEnd/>
          </a:ln>
        </p:spPr>
      </p:pic>
    </p:spTree>
    <p:extLst>
      <p:ext uri="{BB962C8B-B14F-4D97-AF65-F5344CB8AC3E}">
        <p14:creationId xmlns:p14="http://schemas.microsoft.com/office/powerpoint/2010/main" val="57119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re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
        <p:nvSpPr>
          <p:cNvPr id="3" name="Espace réservé du texte 2"/>
          <p:cNvSpPr>
            <a:spLocks noGrp="1"/>
          </p:cNvSpPr>
          <p:nvPr>
            <p:ph type="body" idx="1" hasCustomPrompt="1"/>
          </p:nvPr>
        </p:nvSpPr>
        <p:spPr>
          <a:xfrm>
            <a:off x="581193" y="2250892"/>
            <a:ext cx="5393102" cy="536005"/>
          </a:xfrm>
        </p:spPr>
        <p:txBody>
          <a:bodyPr rtlCol="0"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581194" y="2926052"/>
            <a:ext cx="5393100" cy="2934999"/>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217707" y="2250892"/>
            <a:ext cx="5393102" cy="553373"/>
          </a:xfrm>
        </p:spPr>
        <p:txBody>
          <a:bodyPr rtlCol="0"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217709" y="2926052"/>
            <a:ext cx="5393100" cy="2934999"/>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lvl1pPr>
              <a:defRPr>
                <a:solidFill>
                  <a:srgbClr val="903163"/>
                </a:solidFill>
              </a:defRPr>
            </a:lvl1pPr>
          </a:lstStyle>
          <a:p>
            <a:pPr rtl="0"/>
            <a:fld id="{DF762181-A5F1-40F7-80D7-AAB09AA61758}" type="datetime8">
              <a:rPr lang="fr-FR" noProof="0" smtClean="0"/>
              <a:pPr rtl="0"/>
              <a:t>27/11/2025 09:45</a:t>
            </a:fld>
            <a:endParaRPr lang="fr-FR" noProof="0"/>
          </a:p>
        </p:txBody>
      </p:sp>
      <p:sp>
        <p:nvSpPr>
          <p:cNvPr id="9" name="Espace réservé du numéro de diapositive 8"/>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dirty="0"/>
          </a:p>
        </p:txBody>
      </p:sp>
      <p:pic>
        <p:nvPicPr>
          <p:cNvPr id="2" name="Image 1">
            <a:extLst>
              <a:ext uri="{FF2B5EF4-FFF2-40B4-BE49-F238E27FC236}">
                <a16:creationId xmlns:a16="http://schemas.microsoft.com/office/drawing/2014/main" id="{2235BA07-EC83-81E6-5382-03B1E6109F4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81190" y="5938307"/>
            <a:ext cx="1683194" cy="765910"/>
          </a:xfrm>
          <a:prstGeom prst="rect">
            <a:avLst/>
          </a:prstGeom>
          <a:noFill/>
          <a:ln w="9525">
            <a:noFill/>
            <a:miter lim="800000"/>
            <a:headEnd/>
            <a:tailEnd/>
          </a:ln>
        </p:spPr>
      </p:pic>
    </p:spTree>
    <p:extLst>
      <p:ext uri="{BB962C8B-B14F-4D97-AF65-F5344CB8AC3E}">
        <p14:creationId xmlns:p14="http://schemas.microsoft.com/office/powerpoint/2010/main" val="241669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7" name="Rectangle 6"/>
          <p:cNvSpPr>
            <a:spLocks noChangeAspect="1"/>
          </p:cNvSpPr>
          <p:nvPr/>
        </p:nvSpPr>
        <p:spPr bwMode="white">
          <a:xfrm>
            <a:off x="430305" y="593109"/>
            <a:ext cx="11241741" cy="670915"/>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e la date 2"/>
          <p:cNvSpPr>
            <a:spLocks noGrp="1"/>
          </p:cNvSpPr>
          <p:nvPr>
            <p:ph type="dt" sz="half" idx="10"/>
          </p:nvPr>
        </p:nvSpPr>
        <p:spPr>
          <a:xfrm>
            <a:off x="7605951" y="6304616"/>
            <a:ext cx="2844799" cy="365125"/>
          </a:xfrm>
        </p:spPr>
        <p:txBody>
          <a:bodyPr rtlCol="0"/>
          <a:lstStyle/>
          <a:p>
            <a:pPr rtl="0"/>
            <a:fld id="{AB00670A-EFFF-4979-BC6F-5E1E03AB5199}" type="datetime8">
              <a:rPr lang="fr-FR" noProof="0" smtClean="0"/>
              <a:pPr rtl="0"/>
              <a:t>27/11/2025 09:45</a:t>
            </a:fld>
            <a:endParaRPr lang="fr-FR" noProof="0"/>
          </a:p>
        </p:txBody>
      </p:sp>
      <p:sp>
        <p:nvSpPr>
          <p:cNvPr id="5" name="Espace réservé du numéro de diapositive 4"/>
          <p:cNvSpPr>
            <a:spLocks noGrp="1"/>
          </p:cNvSpPr>
          <p:nvPr>
            <p:ph type="sldNum" sz="quarter" idx="12"/>
          </p:nvPr>
        </p:nvSpPr>
        <p:spPr>
          <a:xfrm>
            <a:off x="10813794" y="6292313"/>
            <a:ext cx="1052510" cy="365125"/>
          </a:xfrm>
        </p:spPr>
        <p:txBody>
          <a:bodyPr rtlCol="0"/>
          <a:lstStyle/>
          <a:p>
            <a:pPr rtl="0"/>
            <a:fld id="{C5C3056E-1632-4A65-A24F-3F10A1450A6E}" type="slidenum">
              <a:rPr lang="fr-FR" noProof="0" smtClean="0"/>
              <a:pPr rtl="0"/>
              <a:t>‹N°›</a:t>
            </a:fld>
            <a:endParaRPr lang="fr-FR" noProof="0"/>
          </a:p>
        </p:txBody>
      </p:sp>
      <p:sp>
        <p:nvSpPr>
          <p:cNvPr id="9" name="Titre 1">
            <a:extLst>
              <a:ext uri="{FF2B5EF4-FFF2-40B4-BE49-F238E27FC236}">
                <a16:creationId xmlns:a16="http://schemas.microsoft.com/office/drawing/2014/main" id="{5CEC16FA-81A4-6F41-9FCE-6262A4533E5C}"/>
              </a:ext>
            </a:extLst>
          </p:cNvPr>
          <p:cNvSpPr>
            <a:spLocks noGrp="1"/>
          </p:cNvSpPr>
          <p:nvPr>
            <p:ph type="title"/>
          </p:nvPr>
        </p:nvSpPr>
        <p:spPr>
          <a:xfrm>
            <a:off x="1438835" y="729658"/>
            <a:ext cx="8552331" cy="453683"/>
          </a:xfrm>
        </p:spPr>
        <p:txBody>
          <a:bodyPr rtlCol="0" anchor="ctr" anchorCtr="0">
            <a:normAutofit/>
          </a:bodyPr>
          <a:lstStyle>
            <a:lvl1pPr algn="ctr">
              <a:defRPr sz="4000"/>
            </a:lvl1pPr>
          </a:lstStyle>
          <a:p>
            <a:pPr rtl="0"/>
            <a:r>
              <a:rPr lang="fr-FR" noProof="0" dirty="0"/>
              <a:t>Modifiez le style du titre</a:t>
            </a:r>
          </a:p>
        </p:txBody>
      </p:sp>
      <p:pic>
        <p:nvPicPr>
          <p:cNvPr id="2" name="Image 1">
            <a:extLst>
              <a:ext uri="{FF2B5EF4-FFF2-40B4-BE49-F238E27FC236}">
                <a16:creationId xmlns:a16="http://schemas.microsoft.com/office/drawing/2014/main" id="{A572E21B-FD5F-9036-1195-D69CFF18F7C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8120" y="6288223"/>
            <a:ext cx="1301398" cy="515989"/>
          </a:xfrm>
          <a:prstGeom prst="rect">
            <a:avLst/>
          </a:prstGeom>
          <a:noFill/>
          <a:ln w="9525">
            <a:noFill/>
            <a:miter lim="800000"/>
            <a:headEnd/>
            <a:tailEnd/>
          </a:ln>
        </p:spPr>
      </p:pic>
      <p:sp>
        <p:nvSpPr>
          <p:cNvPr id="8" name="Espace réservé du contenu 2"/>
          <p:cNvSpPr>
            <a:spLocks noGrp="1"/>
          </p:cNvSpPr>
          <p:nvPr>
            <p:ph idx="1" hasCustomPrompt="1"/>
          </p:nvPr>
        </p:nvSpPr>
        <p:spPr>
          <a:xfrm>
            <a:off x="541945" y="1609729"/>
            <a:ext cx="11292840" cy="4204800"/>
          </a:xfrm>
        </p:spPr>
        <p:txBody>
          <a:bodyPr rtlCol="0"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Tree>
    <p:extLst>
      <p:ext uri="{BB962C8B-B14F-4D97-AF65-F5344CB8AC3E}">
        <p14:creationId xmlns:p14="http://schemas.microsoft.com/office/powerpoint/2010/main" val="154544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solidFill>
                  <a:srgbClr val="903163"/>
                </a:solidFill>
              </a:defRPr>
            </a:lvl1pPr>
          </a:lstStyle>
          <a:p>
            <a:pPr rtl="0"/>
            <a:fld id="{D24D2512-F681-48E6-B342-41697731D9E6}" type="datetime8">
              <a:rPr lang="fr-FR" noProof="0" smtClean="0"/>
              <a:pPr rtl="0"/>
              <a:t>27/11/2025 09:45</a:t>
            </a:fld>
            <a:endParaRPr lang="fr-FR" noProof="0"/>
          </a:p>
        </p:txBody>
      </p:sp>
      <p:sp>
        <p:nvSpPr>
          <p:cNvPr id="3" name="Espace réservé du pied de page 2"/>
          <p:cNvSpPr>
            <a:spLocks noGrp="1"/>
          </p:cNvSpPr>
          <p:nvPr>
            <p:ph type="ftr" sz="quarter" idx="11"/>
          </p:nvPr>
        </p:nvSpPr>
        <p:spPr/>
        <p:txBody>
          <a:bodyPr rtlCol="0"/>
          <a:lstStyle>
            <a:lvl1pPr>
              <a:defRPr>
                <a:solidFill>
                  <a:srgbClr val="903163"/>
                </a:solidFill>
              </a:defRPr>
            </a:lvl1pPr>
          </a:lstStyle>
          <a:p>
            <a:pPr rtl="0"/>
            <a:endParaRPr lang="fr-FR" noProof="0"/>
          </a:p>
        </p:txBody>
      </p:sp>
      <p:sp>
        <p:nvSpPr>
          <p:cNvPr id="4" name="Espace réservé du numéro de diapositive 3"/>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a:p>
        </p:txBody>
      </p:sp>
      <p:sp>
        <p:nvSpPr>
          <p:cNvPr id="5" name="Titre 4">
            <a:extLst>
              <a:ext uri="{FF2B5EF4-FFF2-40B4-BE49-F238E27FC236}">
                <a16:creationId xmlns:a16="http://schemas.microsoft.com/office/drawing/2014/main" id="{DFBB0525-CFF9-4A39-B5EA-579253994F60}"/>
              </a:ext>
            </a:extLst>
          </p:cNvPr>
          <p:cNvSpPr>
            <a:spLocks noGrp="1"/>
          </p:cNvSpPr>
          <p:nvPr>
            <p:ph type="title"/>
          </p:nvPr>
        </p:nvSpPr>
        <p:spPr/>
        <p:txBody>
          <a:bodyPr rtlCol="0"/>
          <a:lstStyle>
            <a:lvl1pPr>
              <a:defRPr>
                <a:solidFill>
                  <a:schemeClr val="tx1"/>
                </a:solidFill>
              </a:defRPr>
            </a:lvl1pPr>
          </a:lstStyle>
          <a:p>
            <a:pPr rtl="0"/>
            <a:r>
              <a:rPr lang="fr-FR" noProof="0"/>
              <a:t>Modifiez le style du titre</a:t>
            </a:r>
          </a:p>
        </p:txBody>
      </p:sp>
    </p:spTree>
    <p:extLst>
      <p:ext uri="{BB962C8B-B14F-4D97-AF65-F5344CB8AC3E}">
        <p14:creationId xmlns:p14="http://schemas.microsoft.com/office/powerpoint/2010/main" val="785869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bwMode="white">
          <a:xfrm>
            <a:off x="447817" y="5141973"/>
            <a:ext cx="11298200" cy="1274702"/>
          </a:xfrm>
          <a:prstGeom prst="rect">
            <a:avLst/>
          </a:prstGeom>
          <a:gradFill flip="none" rotWithShape="1">
            <a:gsLst>
              <a:gs pos="100000">
                <a:schemeClr val="accent2"/>
              </a:gs>
              <a:gs pos="59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2" y="5262296"/>
            <a:ext cx="4909445" cy="689514"/>
          </a:xfrm>
        </p:spPr>
        <p:txBody>
          <a:bodyPr rtlCol="0" anchor="ctr"/>
          <a:lstStyle>
            <a:lvl1pPr algn="l">
              <a:defRPr sz="2000" b="0">
                <a:solidFill>
                  <a:schemeClr val="bg1"/>
                </a:solidFill>
              </a:defRPr>
            </a:lvl1pPr>
          </a:lstStyle>
          <a:p>
            <a:pPr rtl="0"/>
            <a:r>
              <a:rPr lang="fr-FR" noProof="0"/>
              <a:t>Modifiez le style du titre</a:t>
            </a:r>
          </a:p>
        </p:txBody>
      </p:sp>
      <p:sp>
        <p:nvSpPr>
          <p:cNvPr id="3" name="Espace réservé du contenu 2"/>
          <p:cNvSpPr>
            <a:spLocks noGrp="1"/>
          </p:cNvSpPr>
          <p:nvPr>
            <p:ph idx="1" hasCustomPrompt="1"/>
          </p:nvPr>
        </p:nvSpPr>
        <p:spPr>
          <a:xfrm>
            <a:off x="447816" y="601200"/>
            <a:ext cx="11292840" cy="4204800"/>
          </a:xfrm>
        </p:spPr>
        <p:txBody>
          <a:bodyPr rtlCol="0"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lvl1pPr>
              <a:defRPr>
                <a:solidFill>
                  <a:schemeClr val="bg1"/>
                </a:solidFill>
              </a:defRPr>
            </a:lvl1pPr>
          </a:lstStyle>
          <a:p>
            <a:pPr rtl="0"/>
            <a:fld id="{BC9FD039-2F94-4E86-8925-AE47EA8C7BDC}" type="datetime8">
              <a:rPr lang="fr-FR" noProof="0" smtClean="0"/>
              <a:pPr rtl="0"/>
              <a:t>27/11/2025 09:45</a:t>
            </a:fld>
            <a:endParaRPr lang="fr-FR" noProof="0"/>
          </a:p>
        </p:txBody>
      </p:sp>
      <p:sp>
        <p:nvSpPr>
          <p:cNvPr id="6" name="Espace réservé du pied de page 5"/>
          <p:cNvSpPr>
            <a:spLocks noGrp="1"/>
          </p:cNvSpPr>
          <p:nvPr>
            <p:ph type="ftr" sz="quarter" idx="11"/>
          </p:nvPr>
        </p:nvSpPr>
        <p:spPr/>
        <p:txBody>
          <a:bodyPr rtlCol="0"/>
          <a:lstStyle>
            <a:lvl1pPr>
              <a:defRPr>
                <a:solidFill>
                  <a:schemeClr val="bg1"/>
                </a:solidFill>
              </a:defRPr>
            </a:lvl1pPr>
          </a:lstStyle>
          <a:p>
            <a:pPr rtl="0"/>
            <a:endParaRPr lang="fr-FR" noProof="0"/>
          </a:p>
        </p:txBody>
      </p:sp>
      <p:sp>
        <p:nvSpPr>
          <p:cNvPr id="7" name="Espace réservé du numéro de diapositive 6"/>
          <p:cNvSpPr>
            <a:spLocks noGrp="1"/>
          </p:cNvSpPr>
          <p:nvPr>
            <p:ph type="sldNum" sz="quarter" idx="12"/>
          </p:nvPr>
        </p:nvSpPr>
        <p:spPr/>
        <p:txBody>
          <a:bodyPr rtlCol="0"/>
          <a:lstStyle>
            <a:lvl1pPr>
              <a:defRPr>
                <a:solidFill>
                  <a:schemeClr val="bg1"/>
                </a:solidFill>
              </a:defRPr>
            </a:lvl1pPr>
          </a:lstStyle>
          <a:p>
            <a:pPr rtl="0"/>
            <a:fld id="{C5C3056E-1632-4A65-A24F-3F10A1450A6E}" type="slidenum">
              <a:rPr lang="fr-FR" noProof="0" smtClean="0"/>
              <a:pPr rtl="0"/>
              <a:t>‹N°›</a:t>
            </a:fld>
            <a:endParaRPr lang="fr-FR" noProof="0"/>
          </a:p>
        </p:txBody>
      </p:sp>
    </p:spTree>
    <p:extLst>
      <p:ext uri="{BB962C8B-B14F-4D97-AF65-F5344CB8AC3E}">
        <p14:creationId xmlns:p14="http://schemas.microsoft.com/office/powerpoint/2010/main" val="141697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 name="Espace réservé au titre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fr-FR" noProof="0"/>
              <a:t>MODIFIEZ LE STYLE DU TITRE</a:t>
            </a:r>
          </a:p>
        </p:txBody>
      </p:sp>
      <p:sp>
        <p:nvSpPr>
          <p:cNvPr id="3" name="Espace réservé du texte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3EE8326E-7749-4B03-8BA0-47939C90E879}" type="datetime8">
              <a:rPr lang="fr-FR" noProof="0" smtClean="0"/>
              <a:pPr rtl="0"/>
              <a:t>27/11/2025 09:45</a:t>
            </a:fld>
            <a:endParaRPr lang="fr-FR" noProof="0"/>
          </a:p>
        </p:txBody>
      </p:sp>
      <p:sp>
        <p:nvSpPr>
          <p:cNvPr id="5" name="Espace réservé du pied de page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fr-FR" noProof="0"/>
          </a:p>
        </p:txBody>
      </p:sp>
      <p:sp>
        <p:nvSpPr>
          <p:cNvPr id="6" name="Espace réservé du numéro de diapositive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C5C3056E-1632-4A65-A24F-3F10A1450A6E}" type="slidenum">
              <a:rPr lang="fr-FR" noProof="0" smtClean="0"/>
              <a:pPr rtl="0"/>
              <a:t>‹N°›</a:t>
            </a:fld>
            <a:endParaRPr lang="fr-FR" noProof="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70731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3" r:id="rId6"/>
    <p:sldLayoutId id="2147483666" r:id="rId7"/>
    <p:sldLayoutId id="2147483667" r:id="rId8"/>
    <p:sldLayoutId id="2147483668" r:id="rId9"/>
    <p:sldLayoutId id="2147483669" r:id="rId10"/>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Espace réservé au titre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fr-FR" noProof="0"/>
              <a:t>MODIFIEZ LE STYLE DU TITRE</a:t>
            </a:r>
          </a:p>
        </p:txBody>
      </p:sp>
      <p:sp>
        <p:nvSpPr>
          <p:cNvPr id="3" name="Espace réservé du texte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8E65773F-22DA-49D2-A511-A9DD642B121B}" type="datetime8">
              <a:rPr lang="fr-FR" noProof="0" smtClean="0"/>
              <a:pPr rtl="0"/>
              <a:t>27/11/2025 09:45</a:t>
            </a:fld>
            <a:endParaRPr lang="fr-FR" noProof="0"/>
          </a:p>
        </p:txBody>
      </p:sp>
      <p:sp>
        <p:nvSpPr>
          <p:cNvPr id="6" name="Espace réservé du numéro de diapositive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C5C3056E-1632-4A65-A24F-3F10A1450A6E}" type="slidenum">
              <a:rPr lang="fr-FR" noProof="0" smtClean="0"/>
              <a:pPr rtl="0"/>
              <a:t>‹N°›</a:t>
            </a:fld>
            <a:endParaRPr lang="fr-FR" noProof="0"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7" name="Image 6">
            <a:extLst>
              <a:ext uri="{FF2B5EF4-FFF2-40B4-BE49-F238E27FC236}">
                <a16:creationId xmlns:a16="http://schemas.microsoft.com/office/drawing/2014/main" id="{A8D99966-B885-282C-9A1E-37CE7C1E6C00}"/>
              </a:ext>
            </a:extLst>
          </p:cNvPr>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615000" y="5938307"/>
            <a:ext cx="1683194" cy="765910"/>
          </a:xfrm>
          <a:prstGeom prst="rect">
            <a:avLst/>
          </a:prstGeom>
          <a:noFill/>
          <a:ln w="9525">
            <a:noFill/>
            <a:miter lim="800000"/>
            <a:headEnd/>
            <a:tailEnd/>
          </a:ln>
        </p:spPr>
      </p:pic>
    </p:spTree>
    <p:extLst>
      <p:ext uri="{BB962C8B-B14F-4D97-AF65-F5344CB8AC3E}">
        <p14:creationId xmlns:p14="http://schemas.microsoft.com/office/powerpoint/2010/main" val="819676480"/>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693" r:id="rId5"/>
    <p:sldLayoutId id="2147483694" r:id="rId6"/>
    <p:sldLayoutId id="2147483695" r:id="rId7"/>
    <p:sldLayoutId id="2147483698" r:id="rId8"/>
    <p:sldLayoutId id="2147483696" r:id="rId9"/>
    <p:sldLayoutId id="2147483697" r:id="rId10"/>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Espace réservé au titre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fr-FR" noProof="0"/>
              <a:t>MODIFIEZ LE STYLE DU TITRE</a:t>
            </a:r>
          </a:p>
        </p:txBody>
      </p:sp>
      <p:sp>
        <p:nvSpPr>
          <p:cNvPr id="3" name="Espace réservé du texte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95D36BC8-E003-4600-AFE8-F5E36E2F4632}" type="datetime8">
              <a:rPr lang="fr-FR" noProof="0" smtClean="0"/>
              <a:pPr rtl="0"/>
              <a:t>27/11/2025 09:45</a:t>
            </a:fld>
            <a:endParaRPr lang="fr-FR" noProof="0"/>
          </a:p>
        </p:txBody>
      </p:sp>
      <p:sp>
        <p:nvSpPr>
          <p:cNvPr id="5" name="Espace réservé du pied de page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fr-FR" noProof="0"/>
          </a:p>
        </p:txBody>
      </p:sp>
      <p:sp>
        <p:nvSpPr>
          <p:cNvPr id="6" name="Espace réservé du numéro de diapositive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C5C3056E-1632-4A65-A24F-3F10A1450A6E}" type="slidenum">
              <a:rPr lang="fr-FR" noProof="0" smtClean="0"/>
              <a:pPr rtl="0"/>
              <a:t>‹N°›</a:t>
            </a:fld>
            <a:endParaRPr lang="fr-FR" noProof="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139829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t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F94250-8D97-401F-A36C-5B5DB39DDD59}"/>
              </a:ext>
            </a:extLst>
          </p:cNvPr>
          <p:cNvSpPr>
            <a:spLocks noGrp="1"/>
          </p:cNvSpPr>
          <p:nvPr>
            <p:ph type="ctrTitle"/>
          </p:nvPr>
        </p:nvSpPr>
        <p:spPr/>
        <p:txBody>
          <a:bodyPr rtlCol="0">
            <a:normAutofit/>
          </a:bodyPr>
          <a:lstStyle/>
          <a:p>
            <a:r>
              <a:rPr lang="fr-FR" sz="2000" i="1" dirty="0" smtClean="0"/>
              <a:t>Présentation </a:t>
            </a:r>
            <a:r>
              <a:rPr lang="fr-FR" sz="2000" i="1" dirty="0"/>
              <a:t>AFTLM </a:t>
            </a:r>
            <a:r>
              <a:rPr lang="fr-FR" dirty="0" smtClean="0"/>
              <a:t/>
            </a:r>
            <a:br>
              <a:rPr lang="fr-FR" dirty="0" smtClean="0"/>
            </a:br>
            <a:r>
              <a:rPr lang="fr-FR" sz="6600" dirty="0" smtClean="0"/>
              <a:t>les virus </a:t>
            </a:r>
            <a:r>
              <a:rPr lang="fr-FR" sz="6600" dirty="0" err="1" smtClean="0"/>
              <a:t>emergents</a:t>
            </a:r>
            <a:endParaRPr lang="fr-FR" sz="6600" dirty="0"/>
          </a:p>
        </p:txBody>
      </p:sp>
      <p:grpSp>
        <p:nvGrpSpPr>
          <p:cNvPr id="4" name="Groupe 3">
            <a:extLst>
              <a:ext uri="{FF2B5EF4-FFF2-40B4-BE49-F238E27FC236}">
                <a16:creationId xmlns:a16="http://schemas.microsoft.com/office/drawing/2014/main" id="{F4B8FAEE-98FB-9F75-0A55-FF5F2F8BFD00}"/>
              </a:ext>
            </a:extLst>
          </p:cNvPr>
          <p:cNvGrpSpPr/>
          <p:nvPr/>
        </p:nvGrpSpPr>
        <p:grpSpPr>
          <a:xfrm>
            <a:off x="2506940" y="3326519"/>
            <a:ext cx="7436498" cy="2440165"/>
            <a:chOff x="475861" y="1730985"/>
            <a:chExt cx="7436498" cy="2440165"/>
          </a:xfrm>
        </p:grpSpPr>
        <p:sp>
          <p:nvSpPr>
            <p:cNvPr id="5" name="ZoneTexte 4">
              <a:extLst>
                <a:ext uri="{FF2B5EF4-FFF2-40B4-BE49-F238E27FC236}">
                  <a16:creationId xmlns:a16="http://schemas.microsoft.com/office/drawing/2014/main" id="{9181AB8A-74CF-FEB4-BC35-6B5AAE1BD0A2}"/>
                </a:ext>
              </a:extLst>
            </p:cNvPr>
            <p:cNvSpPr txBox="1"/>
            <p:nvPr/>
          </p:nvSpPr>
          <p:spPr>
            <a:xfrm>
              <a:off x="578498" y="1730985"/>
              <a:ext cx="7333861" cy="646331"/>
            </a:xfrm>
            <a:prstGeom prst="rect">
              <a:avLst/>
            </a:prstGeom>
            <a:gradFill flip="none" rotWithShape="1">
              <a:gsLst>
                <a:gs pos="100000">
                  <a:srgbClr val="903163"/>
                </a:gs>
                <a:gs pos="58000">
                  <a:srgbClr val="903163">
                    <a:lumMod val="75000"/>
                  </a:srgbClr>
                </a:gs>
                <a:gs pos="0">
                  <a:srgbClr val="4D1434">
                    <a:lumMod val="60000"/>
                  </a:srgbClr>
                </a:gs>
              </a:gsLst>
              <a:path path="circle">
                <a:fillToRect l="50000" t="130000" r="50000" b="-30000"/>
              </a:path>
              <a:tileRect/>
            </a:gradFill>
            <a:ln w="12700" cap="rnd" cmpd="sng" algn="ctr">
              <a:noFill/>
              <a:prstDash val="solid"/>
            </a:ln>
            <a:effectLst/>
          </p:spPr>
          <p:txBody>
            <a:bodyPr wrap="square" rtlCol="0">
              <a:spAutoFit/>
            </a:bodyPr>
            <a:lstStyle/>
            <a:p>
              <a:r>
                <a:rPr lang="fr-FR" sz="3600" b="1" dirty="0" smtClean="0">
                  <a:solidFill>
                    <a:schemeClr val="bg1"/>
                  </a:solidFill>
                </a:rPr>
                <a:t>Pr Laurence </a:t>
              </a:r>
              <a:r>
                <a:rPr lang="fr-FR" sz="3600" b="1" dirty="0" err="1" smtClean="0">
                  <a:solidFill>
                    <a:schemeClr val="bg1"/>
                  </a:solidFill>
                </a:rPr>
                <a:t>Morand-Joubert</a:t>
              </a:r>
              <a:endParaRPr lang="fr-FR" sz="3600" b="1" dirty="0">
                <a:solidFill>
                  <a:schemeClr val="bg1"/>
                </a:solidFill>
              </a:endParaRPr>
            </a:p>
          </p:txBody>
        </p:sp>
        <p:sp>
          <p:nvSpPr>
            <p:cNvPr id="6" name="ZoneTexte 5">
              <a:extLst>
                <a:ext uri="{FF2B5EF4-FFF2-40B4-BE49-F238E27FC236}">
                  <a16:creationId xmlns:a16="http://schemas.microsoft.com/office/drawing/2014/main" id="{107682FF-E6FB-C78A-B303-BC6A43054A5B}"/>
                </a:ext>
              </a:extLst>
            </p:cNvPr>
            <p:cNvSpPr txBox="1"/>
            <p:nvPr/>
          </p:nvSpPr>
          <p:spPr>
            <a:xfrm>
              <a:off x="578498" y="2767310"/>
              <a:ext cx="7333861" cy="461665"/>
            </a:xfrm>
            <a:prstGeom prst="rect">
              <a:avLst/>
            </a:prstGeom>
            <a:gradFill flip="none" rotWithShape="1">
              <a:gsLst>
                <a:gs pos="100000">
                  <a:srgbClr val="903163"/>
                </a:gs>
                <a:gs pos="58000">
                  <a:srgbClr val="903163">
                    <a:lumMod val="75000"/>
                  </a:srgbClr>
                </a:gs>
                <a:gs pos="0">
                  <a:srgbClr val="4D1434">
                    <a:lumMod val="60000"/>
                  </a:srgbClr>
                </a:gs>
              </a:gsLst>
              <a:path path="circle">
                <a:fillToRect l="50000" t="130000" r="50000" b="-30000"/>
              </a:path>
              <a:tileRect/>
            </a:gradFill>
            <a:ln w="12700" cap="rnd" cmpd="sng" algn="ctr">
              <a:noFill/>
              <a:prstDash val="solid"/>
            </a:ln>
            <a:effectLst/>
          </p:spPr>
          <p:txBody>
            <a:bodyPr wrap="square" rtlCol="0">
              <a:spAutoFit/>
            </a:bodyPr>
            <a:lstStyle/>
            <a:p>
              <a:r>
                <a:rPr lang="fr-FR" sz="2400" b="1" dirty="0" smtClean="0">
                  <a:solidFill>
                    <a:schemeClr val="bg1"/>
                  </a:solidFill>
                </a:rPr>
                <a:t>Service de Virologie/Hôpital Saint-Antoine</a:t>
              </a:r>
              <a:endParaRPr lang="fr-FR" sz="2400" b="1" dirty="0">
                <a:solidFill>
                  <a:schemeClr val="bg1"/>
                </a:solidFill>
              </a:endParaRPr>
            </a:p>
          </p:txBody>
        </p:sp>
        <p:sp>
          <p:nvSpPr>
            <p:cNvPr id="7" name="ZoneTexte 6">
              <a:extLst>
                <a:ext uri="{FF2B5EF4-FFF2-40B4-BE49-F238E27FC236}">
                  <a16:creationId xmlns:a16="http://schemas.microsoft.com/office/drawing/2014/main" id="{BC3E1DA7-A796-6F16-697F-828B96479A46}"/>
                </a:ext>
              </a:extLst>
            </p:cNvPr>
            <p:cNvSpPr txBox="1"/>
            <p:nvPr/>
          </p:nvSpPr>
          <p:spPr>
            <a:xfrm>
              <a:off x="475861" y="3709485"/>
              <a:ext cx="7333861" cy="461665"/>
            </a:xfrm>
            <a:prstGeom prst="rect">
              <a:avLst/>
            </a:prstGeom>
            <a:gradFill flip="none" rotWithShape="1">
              <a:gsLst>
                <a:gs pos="100000">
                  <a:srgbClr val="903163"/>
                </a:gs>
                <a:gs pos="58000">
                  <a:srgbClr val="903163">
                    <a:lumMod val="75000"/>
                  </a:srgbClr>
                </a:gs>
                <a:gs pos="0">
                  <a:srgbClr val="4D1434">
                    <a:lumMod val="60000"/>
                  </a:srgbClr>
                </a:gs>
              </a:gsLst>
              <a:path path="circle">
                <a:fillToRect l="50000" t="130000" r="50000" b="-30000"/>
              </a:path>
              <a:tileRect/>
            </a:gradFill>
            <a:ln w="12700" cap="rnd" cmpd="sng" algn="ctr">
              <a:noFill/>
              <a:prstDash val="solid"/>
            </a:ln>
            <a:effectLst/>
          </p:spPr>
          <p:txBody>
            <a:bodyPr wrap="square" rtlCol="0">
              <a:spAutoFit/>
            </a:bodyPr>
            <a:lstStyle/>
            <a:p>
              <a:r>
                <a:rPr lang="fr-FR" sz="2400" b="1" dirty="0" smtClean="0">
                  <a:solidFill>
                    <a:schemeClr val="bg1"/>
                  </a:solidFill>
                </a:rPr>
                <a:t>28 novembre 2025</a:t>
              </a:r>
              <a:endParaRPr lang="fr-FR" sz="2400" b="1" dirty="0">
                <a:solidFill>
                  <a:schemeClr val="bg1"/>
                </a:solidFill>
              </a:endParaRPr>
            </a:p>
          </p:txBody>
        </p:sp>
      </p:grpSp>
    </p:spTree>
    <p:extLst>
      <p:ext uri="{BB962C8B-B14F-4D97-AF65-F5344CB8AC3E}">
        <p14:creationId xmlns:p14="http://schemas.microsoft.com/office/powerpoint/2010/main" val="2394075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Epidémies virales et Zoonoses</a:t>
            </a:r>
            <a:endParaRPr lang="fr-FR" dirty="0"/>
          </a:p>
        </p:txBody>
      </p:sp>
      <p:sp>
        <p:nvSpPr>
          <p:cNvPr id="3" name="Espace réservé du contenu 2"/>
          <p:cNvSpPr>
            <a:spLocks noGrp="1"/>
          </p:cNvSpPr>
          <p:nvPr>
            <p:ph idx="1"/>
          </p:nvPr>
        </p:nvSpPr>
        <p:spPr>
          <a:xfrm>
            <a:off x="681318" y="1678961"/>
            <a:ext cx="7459382" cy="4351338"/>
          </a:xfrm>
        </p:spPr>
        <p:txBody>
          <a:bodyPr/>
          <a:lstStyle/>
          <a:p>
            <a:r>
              <a:rPr lang="fr-FR" dirty="0" smtClean="0"/>
              <a:t>Souvent des zoonoses dues à des virus infectant des animaux</a:t>
            </a:r>
          </a:p>
          <a:p>
            <a:r>
              <a:rPr lang="fr-FR" dirty="0" smtClean="0"/>
              <a:t>Transmission inter-espèces</a:t>
            </a:r>
          </a:p>
          <a:p>
            <a:r>
              <a:rPr lang="fr-FR" dirty="0" smtClean="0"/>
              <a:t>Augmentation de la virulence virale</a:t>
            </a:r>
          </a:p>
          <a:p>
            <a:r>
              <a:rPr lang="fr-FR" dirty="0" smtClean="0"/>
              <a:t>Evolution des sociétés: intensification des échanges humains et animaux; migrations de populations, bouleversement écologique</a:t>
            </a:r>
          </a:p>
          <a:p>
            <a:endParaRPr lang="fr-FR" dirty="0"/>
          </a:p>
        </p:txBody>
      </p:sp>
      <p:pic>
        <p:nvPicPr>
          <p:cNvPr id="3074" name="Picture 2" descr="Infograph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1582" y="1374912"/>
            <a:ext cx="2667699" cy="262406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092200" y="3998974"/>
            <a:ext cx="10474342" cy="2031325"/>
          </a:xfrm>
          <a:prstGeom prst="rect">
            <a:avLst/>
          </a:prstGeom>
          <a:noFill/>
          <a:ln w="28575">
            <a:solidFill>
              <a:schemeClr val="accent5">
                <a:lumMod val="75000"/>
              </a:schemeClr>
            </a:solidFill>
          </a:ln>
        </p:spPr>
        <p:txBody>
          <a:bodyPr wrap="none" rtlCol="0">
            <a:spAutoFit/>
          </a:bodyPr>
          <a:lstStyle/>
          <a:p>
            <a:r>
              <a:rPr lang="fr-FR" b="1" dirty="0" smtClean="0"/>
              <a:t>Histoire en 3 épisodes</a:t>
            </a:r>
            <a:r>
              <a:rPr lang="fr-FR" b="1" dirty="0" smtClean="0"/>
              <a:t>:</a:t>
            </a:r>
          </a:p>
          <a:p>
            <a:endParaRPr lang="fr-FR" dirty="0" smtClean="0"/>
          </a:p>
          <a:p>
            <a:pPr marL="342900" indent="-342900">
              <a:buFont typeface="+mj-lt"/>
              <a:buAutoNum type="arabicPeriod"/>
            </a:pPr>
            <a:r>
              <a:rPr lang="fr-FR" dirty="0"/>
              <a:t>A</a:t>
            </a:r>
            <a:r>
              <a:rPr lang="fr-FR" dirty="0" smtClean="0"/>
              <a:t>ccident </a:t>
            </a:r>
            <a:r>
              <a:rPr lang="fr-FR" dirty="0" smtClean="0"/>
              <a:t>de sauts d’espèce: infection d’un nouvel hôte. Débordement ponctuel ou impasse </a:t>
            </a:r>
            <a:r>
              <a:rPr lang="fr-FR" dirty="0" smtClean="0"/>
              <a:t>infectieuse</a:t>
            </a:r>
          </a:p>
          <a:p>
            <a:pPr marL="342900" indent="-342900">
              <a:buFont typeface="+mj-lt"/>
              <a:buAutoNum type="arabicPeriod"/>
            </a:pPr>
            <a:endParaRPr lang="fr-FR" dirty="0" smtClean="0"/>
          </a:p>
          <a:p>
            <a:pPr marL="342900" indent="-342900">
              <a:buFont typeface="+mj-lt"/>
              <a:buAutoNum type="arabicPeriod"/>
            </a:pPr>
            <a:r>
              <a:rPr lang="fr-FR" dirty="0"/>
              <a:t>D</a:t>
            </a:r>
            <a:r>
              <a:rPr lang="fr-FR" dirty="0" smtClean="0"/>
              <a:t>ébordements </a:t>
            </a:r>
            <a:r>
              <a:rPr lang="fr-FR" dirty="0" smtClean="0"/>
              <a:t>successifs avec une chaîne de transmission </a:t>
            </a:r>
            <a:r>
              <a:rPr lang="fr-FR" dirty="0" smtClean="0"/>
              <a:t>locale/limitée</a:t>
            </a:r>
          </a:p>
          <a:p>
            <a:pPr marL="342900" indent="-342900">
              <a:buFont typeface="+mj-lt"/>
              <a:buAutoNum type="arabicPeriod"/>
            </a:pPr>
            <a:endParaRPr lang="fr-FR" dirty="0" smtClean="0"/>
          </a:p>
          <a:p>
            <a:pPr marL="342900" indent="-342900">
              <a:buFont typeface="+mj-lt"/>
              <a:buAutoNum type="arabicPeriod"/>
            </a:pPr>
            <a:r>
              <a:rPr lang="fr-FR" dirty="0"/>
              <a:t>E</a:t>
            </a:r>
            <a:r>
              <a:rPr lang="fr-FR" dirty="0" smtClean="0"/>
              <a:t>pidémie </a:t>
            </a:r>
            <a:r>
              <a:rPr lang="fr-FR" dirty="0" smtClean="0"/>
              <a:t>ou pandémie par une transmission très efficace dans la population hôte  </a:t>
            </a:r>
            <a:endParaRPr lang="fr-FR" dirty="0"/>
          </a:p>
        </p:txBody>
      </p:sp>
    </p:spTree>
    <p:extLst>
      <p:ext uri="{BB962C8B-B14F-4D97-AF65-F5344CB8AC3E}">
        <p14:creationId xmlns:p14="http://schemas.microsoft.com/office/powerpoint/2010/main" val="2759109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orld Zoonoses Day, zoonotic diseases transmissible from animals to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9110" y="1592581"/>
            <a:ext cx="6076459" cy="4541520"/>
          </a:xfrm>
          <a:prstGeom prst="rect">
            <a:avLst/>
          </a:prstGeom>
          <a:noFill/>
          <a:extLst>
            <a:ext uri="{909E8E84-426E-40DD-AFC4-6F175D3DCCD1}">
              <a14:hiddenFill xmlns:a14="http://schemas.microsoft.com/office/drawing/2010/main">
                <a:solidFill>
                  <a:srgbClr val="FFFFFF"/>
                </a:solidFill>
              </a14:hiddenFill>
            </a:ext>
          </a:extLst>
        </p:spPr>
      </p:pic>
      <p:sp>
        <p:nvSpPr>
          <p:cNvPr id="4" name="Titre 1"/>
          <p:cNvSpPr>
            <a:spLocks noGrp="1"/>
          </p:cNvSpPr>
          <p:nvPr>
            <p:ph type="title"/>
          </p:nvPr>
        </p:nvSpPr>
        <p:spPr>
          <a:xfrm>
            <a:off x="820271" y="766483"/>
            <a:ext cx="10071847" cy="389964"/>
          </a:xfrm>
        </p:spPr>
        <p:txBody>
          <a:bodyPr>
            <a:normAutofit fontScale="90000"/>
          </a:bodyPr>
          <a:lstStyle/>
          <a:p>
            <a:r>
              <a:rPr lang="fr-FR" dirty="0" smtClean="0"/>
              <a:t>Epidémies virales et Zoonoses</a:t>
            </a:r>
            <a:endParaRPr lang="fr-FR" dirty="0"/>
          </a:p>
        </p:txBody>
      </p:sp>
    </p:spTree>
    <p:extLst>
      <p:ext uri="{BB962C8B-B14F-4D97-AF65-F5344CB8AC3E}">
        <p14:creationId xmlns:p14="http://schemas.microsoft.com/office/powerpoint/2010/main" val="3747588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5338" y="171450"/>
            <a:ext cx="10515600" cy="1325563"/>
          </a:xfrm>
        </p:spPr>
        <p:txBody>
          <a:bodyPr/>
          <a:lstStyle/>
          <a:p>
            <a:r>
              <a:rPr lang="fr-FR" dirty="0" smtClean="0"/>
              <a:t>VIH</a:t>
            </a:r>
            <a:endParaRPr lang="fr-FR" dirty="0"/>
          </a:p>
        </p:txBody>
      </p:sp>
      <p:sp>
        <p:nvSpPr>
          <p:cNvPr id="3" name="Espace réservé du contenu 2"/>
          <p:cNvSpPr>
            <a:spLocks noGrp="1"/>
          </p:cNvSpPr>
          <p:nvPr>
            <p:ph idx="1"/>
          </p:nvPr>
        </p:nvSpPr>
        <p:spPr>
          <a:xfrm>
            <a:off x="4371974" y="1654176"/>
            <a:ext cx="7058026" cy="4967287"/>
          </a:xfrm>
        </p:spPr>
        <p:txBody>
          <a:bodyPr>
            <a:normAutofit/>
          </a:bodyPr>
          <a:lstStyle/>
          <a:p>
            <a:pPr algn="just"/>
            <a:r>
              <a:rPr lang="fr-FR" sz="2000" dirty="0" smtClean="0"/>
              <a:t>Les </a:t>
            </a:r>
            <a:r>
              <a:rPr lang="fr-FR" sz="2000" dirty="0"/>
              <a:t>VIH-1 et VIH-2, agents étiologiques du Sida chez l’Homme, sont apparentés aux lentivirus de primates appelés SIV pour </a:t>
            </a:r>
            <a:r>
              <a:rPr lang="fr-FR" sz="2000" i="1" dirty="0" err="1"/>
              <a:t>simian</a:t>
            </a:r>
            <a:r>
              <a:rPr lang="fr-FR" sz="2000" i="1" dirty="0"/>
              <a:t> </a:t>
            </a:r>
            <a:r>
              <a:rPr lang="fr-FR" sz="2000" i="1" dirty="0" err="1"/>
              <a:t>immunodeficiency</a:t>
            </a:r>
            <a:r>
              <a:rPr lang="fr-FR" sz="2000" i="1" dirty="0"/>
              <a:t> virus</a:t>
            </a:r>
            <a:r>
              <a:rPr lang="fr-FR" sz="2000" dirty="0"/>
              <a:t>. </a:t>
            </a:r>
            <a:endParaRPr lang="fr-FR" sz="2000" dirty="0" smtClean="0"/>
          </a:p>
          <a:p>
            <a:pPr algn="just"/>
            <a:r>
              <a:rPr lang="fr-FR" sz="2000" dirty="0"/>
              <a:t>Les SIV les plus proches du VIH-1 sont le </a:t>
            </a:r>
            <a:r>
              <a:rPr lang="fr-FR" sz="2000" dirty="0" err="1"/>
              <a:t>SIVcpz</a:t>
            </a:r>
            <a:r>
              <a:rPr lang="fr-FR" sz="2000" dirty="0"/>
              <a:t> et </a:t>
            </a:r>
            <a:r>
              <a:rPr lang="fr-FR" sz="2000" dirty="0" err="1"/>
              <a:t>SIVgor</a:t>
            </a:r>
            <a:r>
              <a:rPr lang="fr-FR" sz="2000" dirty="0"/>
              <a:t> qui infectent naturellement les chimpanzés (</a:t>
            </a:r>
            <a:r>
              <a:rPr lang="fr-FR" sz="2000" i="1" dirty="0"/>
              <a:t>Pan troglodytes </a:t>
            </a:r>
            <a:r>
              <a:rPr lang="fr-FR" sz="2000" i="1" dirty="0" err="1"/>
              <a:t>troglodytes</a:t>
            </a:r>
            <a:r>
              <a:rPr lang="fr-FR" sz="2000" dirty="0"/>
              <a:t>) et les gorilles </a:t>
            </a:r>
            <a:r>
              <a:rPr lang="fr-FR" sz="2000" i="1" dirty="0"/>
              <a:t>(</a:t>
            </a:r>
            <a:r>
              <a:rPr lang="fr-FR" sz="2000" i="1" dirty="0" err="1"/>
              <a:t>Gorilla</a:t>
            </a:r>
            <a:r>
              <a:rPr lang="fr-FR" sz="2000" i="1" dirty="0"/>
              <a:t> </a:t>
            </a:r>
            <a:r>
              <a:rPr lang="fr-FR" sz="2000" i="1" dirty="0" err="1"/>
              <a:t>gorilla</a:t>
            </a:r>
            <a:r>
              <a:rPr lang="fr-FR" sz="2000" dirty="0"/>
              <a:t>) d’Afrique Centrale de l’ouest. </a:t>
            </a:r>
            <a:endParaRPr lang="fr-FR" sz="2000" dirty="0" smtClean="0"/>
          </a:p>
          <a:p>
            <a:pPr algn="just"/>
            <a:r>
              <a:rPr lang="fr-FR" sz="2000" dirty="0" smtClean="0"/>
              <a:t>Les </a:t>
            </a:r>
            <a:r>
              <a:rPr lang="fr-FR" sz="2000" dirty="0" err="1"/>
              <a:t>SIVsmm</a:t>
            </a:r>
            <a:r>
              <a:rPr lang="fr-FR" sz="2000" dirty="0"/>
              <a:t> retrouvés chez les mangabeys enfumés (</a:t>
            </a:r>
            <a:r>
              <a:rPr lang="fr-FR" sz="2000" i="1" dirty="0" err="1"/>
              <a:t>Cercocebus</a:t>
            </a:r>
            <a:r>
              <a:rPr lang="fr-FR" sz="2000" i="1" dirty="0"/>
              <a:t> </a:t>
            </a:r>
            <a:r>
              <a:rPr lang="fr-FR" sz="2000" i="1" dirty="0" err="1"/>
              <a:t>atys</a:t>
            </a:r>
            <a:r>
              <a:rPr lang="fr-FR" sz="2000" dirty="0"/>
              <a:t>) d’Afrique de l’Ouest sont les plus proches pour le VIH-2</a:t>
            </a:r>
          </a:p>
        </p:txBody>
      </p:sp>
      <p:pic>
        <p:nvPicPr>
          <p:cNvPr id="10242" name="Picture 2" descr="https://www.medecinesciences.org/en/articles/medsci/full_html/2008/08/medsci2008246-7p621/medsci2008246-7p621-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654176"/>
            <a:ext cx="3861486" cy="428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255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3"/>
          <a:stretch>
            <a:fillRect/>
          </a:stretch>
        </p:blipFill>
        <p:spPr>
          <a:xfrm>
            <a:off x="494979" y="1471523"/>
            <a:ext cx="5653201" cy="4145681"/>
          </a:xfrm>
          <a:prstGeom prst="rect">
            <a:avLst/>
          </a:prstGeom>
        </p:spPr>
      </p:pic>
      <p:sp>
        <p:nvSpPr>
          <p:cNvPr id="4" name="ZoneTexte 3"/>
          <p:cNvSpPr txBox="1"/>
          <p:nvPr/>
        </p:nvSpPr>
        <p:spPr>
          <a:xfrm>
            <a:off x="7543800" y="6443663"/>
            <a:ext cx="3249608" cy="307777"/>
          </a:xfrm>
          <a:prstGeom prst="rect">
            <a:avLst/>
          </a:prstGeom>
          <a:noFill/>
        </p:spPr>
        <p:txBody>
          <a:bodyPr wrap="none" rtlCol="0">
            <a:spAutoFit/>
          </a:bodyPr>
          <a:lstStyle/>
          <a:p>
            <a:r>
              <a:rPr lang="fr-FR" sz="1400" dirty="0" err="1"/>
              <a:t>D.Sauter</a:t>
            </a:r>
            <a:r>
              <a:rPr lang="fr-FR" sz="1400" dirty="0"/>
              <a:t> et al ; </a:t>
            </a:r>
            <a:r>
              <a:rPr lang="fr-FR" sz="1400" dirty="0" err="1"/>
              <a:t>Cell</a:t>
            </a:r>
            <a:r>
              <a:rPr lang="fr-FR" sz="1400" dirty="0"/>
              <a:t> Host &amp; Microbe, 2019</a:t>
            </a:r>
          </a:p>
        </p:txBody>
      </p:sp>
      <p:pic>
        <p:nvPicPr>
          <p:cNvPr id="6" name="Image 5"/>
          <p:cNvPicPr>
            <a:picLocks noChangeAspect="1"/>
          </p:cNvPicPr>
          <p:nvPr/>
        </p:nvPicPr>
        <p:blipFill>
          <a:blip r:embed="rId4"/>
          <a:stretch>
            <a:fillRect/>
          </a:stretch>
        </p:blipFill>
        <p:spPr>
          <a:xfrm>
            <a:off x="6727672" y="1506021"/>
            <a:ext cx="4881864" cy="4213706"/>
          </a:xfrm>
          <a:prstGeom prst="rect">
            <a:avLst/>
          </a:prstGeom>
        </p:spPr>
      </p:pic>
      <p:sp>
        <p:nvSpPr>
          <p:cNvPr id="3" name="ZoneTexte 2"/>
          <p:cNvSpPr txBox="1"/>
          <p:nvPr/>
        </p:nvSpPr>
        <p:spPr>
          <a:xfrm>
            <a:off x="442799" y="5719727"/>
            <a:ext cx="9251763" cy="369332"/>
          </a:xfrm>
          <a:prstGeom prst="rect">
            <a:avLst/>
          </a:prstGeom>
          <a:noFill/>
        </p:spPr>
        <p:txBody>
          <a:bodyPr wrap="none" rtlCol="0">
            <a:spAutoFit/>
          </a:bodyPr>
          <a:lstStyle/>
          <a:p>
            <a:r>
              <a:rPr lang="fr-FR" dirty="0" smtClean="0"/>
              <a:t>Différence entre les facteurs à l’origine de l’émergence et les facteurs de la diffusion épidémique </a:t>
            </a:r>
            <a:endParaRPr lang="fr-FR" dirty="0"/>
          </a:p>
        </p:txBody>
      </p:sp>
      <p:sp>
        <p:nvSpPr>
          <p:cNvPr id="7" name="Rectangle 6"/>
          <p:cNvSpPr/>
          <p:nvPr/>
        </p:nvSpPr>
        <p:spPr>
          <a:xfrm>
            <a:off x="5203691" y="661114"/>
            <a:ext cx="944489" cy="707886"/>
          </a:xfrm>
          <a:prstGeom prst="rect">
            <a:avLst/>
          </a:prstGeom>
        </p:spPr>
        <p:txBody>
          <a:bodyPr wrap="none">
            <a:spAutoFit/>
          </a:bodyPr>
          <a:lstStyle/>
          <a:p>
            <a:r>
              <a:rPr lang="fr-FR" sz="4000" cap="all" dirty="0">
                <a:solidFill>
                  <a:prstClr val="white"/>
                </a:solidFill>
                <a:ea typeface="+mj-ea"/>
                <a:cs typeface="+mj-cs"/>
              </a:rPr>
              <a:t>VIH</a:t>
            </a:r>
            <a:endParaRPr lang="fr-FR" dirty="0"/>
          </a:p>
        </p:txBody>
      </p:sp>
    </p:spTree>
    <p:extLst>
      <p:ext uri="{BB962C8B-B14F-4D97-AF65-F5344CB8AC3E}">
        <p14:creationId xmlns:p14="http://schemas.microsoft.com/office/powerpoint/2010/main" val="3162663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3390746" y="1545085"/>
            <a:ext cx="5359554" cy="5159026"/>
          </a:xfrm>
          <a:prstGeom prst="rect">
            <a:avLst/>
          </a:prstGeom>
        </p:spPr>
      </p:pic>
      <p:sp>
        <p:nvSpPr>
          <p:cNvPr id="3" name="Titre 2"/>
          <p:cNvSpPr>
            <a:spLocks noGrp="1"/>
          </p:cNvSpPr>
          <p:nvPr>
            <p:ph type="title"/>
          </p:nvPr>
        </p:nvSpPr>
        <p:spPr/>
        <p:txBody>
          <a:bodyPr>
            <a:normAutofit fontScale="90000"/>
          </a:bodyPr>
          <a:lstStyle/>
          <a:p>
            <a:r>
              <a:rPr lang="fr-FR" dirty="0"/>
              <a:t>VIH</a:t>
            </a:r>
          </a:p>
        </p:txBody>
      </p:sp>
      <p:sp>
        <p:nvSpPr>
          <p:cNvPr id="5" name="ZoneTexte 4"/>
          <p:cNvSpPr txBox="1"/>
          <p:nvPr/>
        </p:nvSpPr>
        <p:spPr>
          <a:xfrm>
            <a:off x="8942392" y="6550223"/>
            <a:ext cx="3249608" cy="307777"/>
          </a:xfrm>
          <a:prstGeom prst="rect">
            <a:avLst/>
          </a:prstGeom>
          <a:noFill/>
        </p:spPr>
        <p:txBody>
          <a:bodyPr wrap="none" rtlCol="0">
            <a:spAutoFit/>
          </a:bodyPr>
          <a:lstStyle/>
          <a:p>
            <a:r>
              <a:rPr lang="fr-FR" sz="1400" dirty="0" err="1"/>
              <a:t>D.Sauter</a:t>
            </a:r>
            <a:r>
              <a:rPr lang="fr-FR" sz="1400" dirty="0"/>
              <a:t> et al ; </a:t>
            </a:r>
            <a:r>
              <a:rPr lang="fr-FR" sz="1400" dirty="0" err="1"/>
              <a:t>Cell</a:t>
            </a:r>
            <a:r>
              <a:rPr lang="fr-FR" sz="1400" dirty="0"/>
              <a:t> Host &amp; Microbe, 2019</a:t>
            </a:r>
          </a:p>
        </p:txBody>
      </p:sp>
    </p:spTree>
    <p:extLst>
      <p:ext uri="{BB962C8B-B14F-4D97-AF65-F5344CB8AC3E}">
        <p14:creationId xmlns:p14="http://schemas.microsoft.com/office/powerpoint/2010/main" val="2707660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rtl="0"/>
            <a:fld id="{C5C3056E-1632-4A65-A24F-3F10A1450A6E}" type="slidenum">
              <a:rPr lang="fr-FR" noProof="0" smtClean="0"/>
              <a:pPr rtl="0"/>
              <a:t>15</a:t>
            </a:fld>
            <a:endParaRPr lang="fr-FR" noProof="0"/>
          </a:p>
        </p:txBody>
      </p:sp>
      <p:sp>
        <p:nvSpPr>
          <p:cNvPr id="3" name="Titre 2"/>
          <p:cNvSpPr>
            <a:spLocks noGrp="1"/>
          </p:cNvSpPr>
          <p:nvPr>
            <p:ph type="title"/>
          </p:nvPr>
        </p:nvSpPr>
        <p:spPr/>
        <p:txBody>
          <a:bodyPr>
            <a:normAutofit fontScale="90000"/>
          </a:bodyPr>
          <a:lstStyle/>
          <a:p>
            <a:r>
              <a:rPr lang="fr-FR" dirty="0" smtClean="0"/>
              <a:t>Grippe aviaire H5N1</a:t>
            </a:r>
            <a:endParaRPr lang="fr-FR" dirty="0"/>
          </a:p>
        </p:txBody>
      </p:sp>
      <p:pic>
        <p:nvPicPr>
          <p:cNvPr id="5" name="Espace réservé du contenu 4"/>
          <p:cNvPicPr>
            <a:picLocks noGrp="1" noChangeAspect="1"/>
          </p:cNvPicPr>
          <p:nvPr>
            <p:ph idx="1"/>
          </p:nvPr>
        </p:nvPicPr>
        <p:blipFill>
          <a:blip r:embed="rId3"/>
          <a:stretch>
            <a:fillRect/>
          </a:stretch>
        </p:blipFill>
        <p:spPr>
          <a:xfrm>
            <a:off x="555218" y="1262638"/>
            <a:ext cx="5830114" cy="1028844"/>
          </a:xfrm>
          <a:prstGeom prst="rect">
            <a:avLst/>
          </a:prstGeom>
        </p:spPr>
      </p:pic>
      <p:sp>
        <p:nvSpPr>
          <p:cNvPr id="6" name="Rectangle 5"/>
          <p:cNvSpPr/>
          <p:nvPr/>
        </p:nvSpPr>
        <p:spPr>
          <a:xfrm>
            <a:off x="8878746" y="6474875"/>
            <a:ext cx="2224840" cy="276999"/>
          </a:xfrm>
          <a:prstGeom prst="rect">
            <a:avLst/>
          </a:prstGeom>
        </p:spPr>
        <p:txBody>
          <a:bodyPr wrap="none">
            <a:spAutoFit/>
          </a:bodyPr>
          <a:lstStyle/>
          <a:p>
            <a:r>
              <a:rPr lang="fr-FR" sz="1200" dirty="0" err="1">
                <a:latin typeface="Arial" panose="020B0604020202020204" pitchFamily="34" charset="0"/>
                <a:cs typeface="Arial" panose="020B0604020202020204" pitchFamily="34" charset="0"/>
              </a:rPr>
              <a:t>Canavan</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BC.Acta</a:t>
            </a:r>
            <a:r>
              <a:rPr lang="fr-FR" sz="1200" dirty="0">
                <a:latin typeface="Arial" panose="020B0604020202020204" pitchFamily="34" charset="0"/>
                <a:cs typeface="Arial" panose="020B0604020202020204" pitchFamily="34" charset="0"/>
              </a:rPr>
              <a:t> Trop. 2019 </a:t>
            </a:r>
          </a:p>
        </p:txBody>
      </p:sp>
      <p:pic>
        <p:nvPicPr>
          <p:cNvPr id="2050" name="Picture 2" descr="Fig.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2423391"/>
            <a:ext cx="4762500" cy="20790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g. 5. Flyways for Water Bir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6655" y="2464575"/>
            <a:ext cx="4139149" cy="20790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g.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5827" y="2458017"/>
            <a:ext cx="1943100" cy="20097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830746" y="1777060"/>
            <a:ext cx="6096000" cy="646331"/>
          </a:xfrm>
          <a:prstGeom prst="rect">
            <a:avLst/>
          </a:prstGeom>
        </p:spPr>
        <p:txBody>
          <a:bodyPr>
            <a:spAutoFit/>
          </a:bodyPr>
          <a:lstStyle/>
          <a:p>
            <a:r>
              <a:rPr lang="fr-FR" dirty="0" smtClean="0">
                <a:latin typeface="Calibri" panose="020F0502020204030204" pitchFamily="34" charset="0"/>
                <a:ea typeface="Calibri" panose="020F0502020204030204" pitchFamily="34" charset="0"/>
                <a:cs typeface="Times New Roman" panose="02020603050405020304" pitchFamily="18" charset="0"/>
              </a:rPr>
              <a:t>A partir de 2005 propagation </a:t>
            </a:r>
            <a:r>
              <a:rPr lang="fr-FR" dirty="0">
                <a:latin typeface="Calibri" panose="020F0502020204030204" pitchFamily="34" charset="0"/>
                <a:ea typeface="Calibri" panose="020F0502020204030204" pitchFamily="34" charset="0"/>
                <a:cs typeface="Times New Roman" panose="02020603050405020304" pitchFamily="18" charset="0"/>
              </a:rPr>
              <a:t>mondiale du virus H5N1 à la volaille sur trois continents</a:t>
            </a:r>
            <a:endParaRPr lang="fr-FR" dirty="0"/>
          </a:p>
        </p:txBody>
      </p:sp>
      <p:sp>
        <p:nvSpPr>
          <p:cNvPr id="8" name="Rectangle 7"/>
          <p:cNvSpPr/>
          <p:nvPr/>
        </p:nvSpPr>
        <p:spPr>
          <a:xfrm>
            <a:off x="494776" y="4543602"/>
            <a:ext cx="11371528" cy="2031325"/>
          </a:xfrm>
          <a:prstGeom prst="rect">
            <a:avLst/>
          </a:prstGeom>
        </p:spPr>
        <p:txBody>
          <a:bodyPr wrap="square">
            <a:spAutoFit/>
          </a:bodyPr>
          <a:lstStyle/>
          <a:p>
            <a:r>
              <a:rPr lang="fr-FR" dirty="0" smtClean="0">
                <a:ea typeface="Calibri" panose="020F0502020204030204" pitchFamily="34" charset="0"/>
                <a:cs typeface="Times New Roman" panose="02020603050405020304" pitchFamily="18" charset="0"/>
              </a:rPr>
              <a:t>&gt;10000 cheminots dans </a:t>
            </a:r>
            <a:r>
              <a:rPr lang="fr-FR" dirty="0">
                <a:ea typeface="Calibri" panose="020F0502020204030204" pitchFamily="34" charset="0"/>
                <a:cs typeface="Times New Roman" panose="02020603050405020304" pitchFamily="18" charset="0"/>
              </a:rPr>
              <a:t>des régions reculées du plateau pour travailler sur la voie </a:t>
            </a:r>
            <a:r>
              <a:rPr lang="fr-FR" dirty="0" smtClean="0">
                <a:ea typeface="Calibri" panose="020F0502020204030204" pitchFamily="34" charset="0"/>
                <a:cs typeface="Times New Roman" panose="02020603050405020304" pitchFamily="18" charset="0"/>
              </a:rPr>
              <a:t>ferrée</a:t>
            </a:r>
          </a:p>
          <a:p>
            <a:r>
              <a:rPr lang="fr-FR" dirty="0" smtClean="0">
                <a:cs typeface="Times New Roman" panose="02020603050405020304" pitchFamily="18" charset="0"/>
              </a:rPr>
              <a:t>Elevage d’oies sauvage, de poulets pour nourrir les cheminots (transferts des virus aviaires)</a:t>
            </a:r>
          </a:p>
          <a:p>
            <a:r>
              <a:rPr lang="fr-FR" dirty="0" smtClean="0">
                <a:cs typeface="Times New Roman" panose="02020603050405020304" pitchFamily="18" charset="0"/>
              </a:rPr>
              <a:t>Dissémination par voie migratoire</a:t>
            </a:r>
          </a:p>
          <a:p>
            <a:endParaRPr lang="fr-FR" dirty="0">
              <a:cs typeface="Times New Roman" panose="02020603050405020304" pitchFamily="18" charset="0"/>
            </a:endParaRPr>
          </a:p>
          <a:p>
            <a:r>
              <a:rPr lang="fr-FR" dirty="0"/>
              <a:t>L</a:t>
            </a:r>
            <a:r>
              <a:rPr lang="fr-FR" dirty="0" smtClean="0"/>
              <a:t>'augmentation </a:t>
            </a:r>
            <a:r>
              <a:rPr lang="fr-FR" dirty="0"/>
              <a:t>exponentielle des épidémies de grippe aviaire n'est pas seulement le fruit de mutations aléatoires des virus grippaux, mais aussi le résultat de facteurs sociaux et environnementaux antérieurs</a:t>
            </a:r>
            <a:endParaRPr lang="fr-FR" dirty="0" smtClean="0">
              <a:cs typeface="Times New Roman" panose="02020603050405020304" pitchFamily="18" charset="0"/>
            </a:endParaRPr>
          </a:p>
          <a:p>
            <a:endParaRPr lang="fr-FR" dirty="0"/>
          </a:p>
        </p:txBody>
      </p:sp>
    </p:spTree>
    <p:extLst>
      <p:ext uri="{BB962C8B-B14F-4D97-AF65-F5344CB8AC3E}">
        <p14:creationId xmlns:p14="http://schemas.microsoft.com/office/powerpoint/2010/main" val="3837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rtl="0"/>
            <a:fld id="{C5C3056E-1632-4A65-A24F-3F10A1450A6E}" type="slidenum">
              <a:rPr lang="fr-FR" noProof="0" smtClean="0"/>
              <a:pPr rtl="0"/>
              <a:t>16</a:t>
            </a:fld>
            <a:endParaRPr lang="fr-FR" noProof="0"/>
          </a:p>
        </p:txBody>
      </p:sp>
      <p:sp>
        <p:nvSpPr>
          <p:cNvPr id="3" name="Titre 2"/>
          <p:cNvSpPr>
            <a:spLocks noGrp="1"/>
          </p:cNvSpPr>
          <p:nvPr>
            <p:ph type="title"/>
          </p:nvPr>
        </p:nvSpPr>
        <p:spPr/>
        <p:txBody>
          <a:bodyPr>
            <a:normAutofit fontScale="90000"/>
          </a:bodyPr>
          <a:lstStyle/>
          <a:p>
            <a:r>
              <a:rPr lang="fr-FR" dirty="0" smtClean="0"/>
              <a:t>H5N1</a:t>
            </a:r>
            <a:endParaRPr lang="fr-FR" dirty="0"/>
          </a:p>
        </p:txBody>
      </p:sp>
      <p:pic>
        <p:nvPicPr>
          <p:cNvPr id="5" name="Espace réservé du contenu 4"/>
          <p:cNvPicPr>
            <a:picLocks noGrp="1" noChangeAspect="1"/>
          </p:cNvPicPr>
          <p:nvPr>
            <p:ph idx="1"/>
          </p:nvPr>
        </p:nvPicPr>
        <p:blipFill>
          <a:blip r:embed="rId2"/>
          <a:stretch>
            <a:fillRect/>
          </a:stretch>
        </p:blipFill>
        <p:spPr>
          <a:xfrm>
            <a:off x="1438835" y="1276613"/>
            <a:ext cx="9111642" cy="5198262"/>
          </a:xfrm>
          <a:prstGeom prst="rect">
            <a:avLst/>
          </a:prstGeom>
        </p:spPr>
      </p:pic>
    </p:spTree>
    <p:extLst>
      <p:ext uri="{BB962C8B-B14F-4D97-AF65-F5344CB8AC3E}">
        <p14:creationId xmlns:p14="http://schemas.microsoft.com/office/powerpoint/2010/main" val="11637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rtl="0"/>
            <a:fld id="{C5C3056E-1632-4A65-A24F-3F10A1450A6E}" type="slidenum">
              <a:rPr lang="fr-FR" noProof="0" smtClean="0"/>
              <a:pPr rtl="0"/>
              <a:t>17</a:t>
            </a:fld>
            <a:endParaRPr lang="fr-FR" noProof="0"/>
          </a:p>
        </p:txBody>
      </p:sp>
      <p:sp>
        <p:nvSpPr>
          <p:cNvPr id="3" name="Titre 2"/>
          <p:cNvSpPr>
            <a:spLocks noGrp="1"/>
          </p:cNvSpPr>
          <p:nvPr>
            <p:ph type="title"/>
          </p:nvPr>
        </p:nvSpPr>
        <p:spPr/>
        <p:txBody>
          <a:bodyPr>
            <a:normAutofit fontScale="90000"/>
          </a:bodyPr>
          <a:lstStyle/>
          <a:p>
            <a:r>
              <a:rPr lang="fr-FR" dirty="0"/>
              <a:t>H5N1</a:t>
            </a:r>
            <a:endParaRPr lang="fr-FR" dirty="0"/>
          </a:p>
        </p:txBody>
      </p:sp>
      <p:pic>
        <p:nvPicPr>
          <p:cNvPr id="5" name="Espace réservé du contenu 4"/>
          <p:cNvPicPr>
            <a:picLocks noGrp="1" noChangeAspect="1"/>
          </p:cNvPicPr>
          <p:nvPr>
            <p:ph idx="1"/>
          </p:nvPr>
        </p:nvPicPr>
        <p:blipFill>
          <a:blip r:embed="rId2"/>
          <a:stretch>
            <a:fillRect/>
          </a:stretch>
        </p:blipFill>
        <p:spPr>
          <a:xfrm>
            <a:off x="1702765" y="1415591"/>
            <a:ext cx="9111029" cy="5059284"/>
          </a:xfrm>
          <a:prstGeom prst="rect">
            <a:avLst/>
          </a:prstGeom>
        </p:spPr>
      </p:pic>
    </p:spTree>
    <p:extLst>
      <p:ext uri="{BB962C8B-B14F-4D97-AF65-F5344CB8AC3E}">
        <p14:creationId xmlns:p14="http://schemas.microsoft.com/office/powerpoint/2010/main" val="4181025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521694" y="6110684"/>
            <a:ext cx="1052510" cy="365125"/>
          </a:xfrm>
        </p:spPr>
        <p:txBody>
          <a:bodyPr/>
          <a:lstStyle/>
          <a:p>
            <a:pPr rtl="0"/>
            <a:fld id="{C5C3056E-1632-4A65-A24F-3F10A1450A6E}" type="slidenum">
              <a:rPr lang="fr-FR" noProof="0" smtClean="0"/>
              <a:pPr rtl="0"/>
              <a:t>18</a:t>
            </a:fld>
            <a:endParaRPr lang="fr-FR" noProof="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432" y="1684583"/>
            <a:ext cx="4689468" cy="4607730"/>
          </a:xfrm>
        </p:spPr>
      </p:pic>
      <p:sp>
        <p:nvSpPr>
          <p:cNvPr id="6" name="Rectangle 5"/>
          <p:cNvSpPr/>
          <p:nvPr/>
        </p:nvSpPr>
        <p:spPr>
          <a:xfrm>
            <a:off x="5448299" y="2508607"/>
            <a:ext cx="6365139" cy="3139321"/>
          </a:xfrm>
          <a:prstGeom prst="rect">
            <a:avLst/>
          </a:prstGeom>
        </p:spPr>
        <p:txBody>
          <a:bodyPr wrap="square">
            <a:spAutoFit/>
          </a:bodyPr>
          <a:lstStyle/>
          <a:p>
            <a:r>
              <a:rPr lang="fr-FR" b="1" i="1" dirty="0" smtClean="0">
                <a:solidFill>
                  <a:srgbClr val="111111"/>
                </a:solidFill>
              </a:rPr>
              <a:t>Cycles </a:t>
            </a:r>
            <a:r>
              <a:rPr lang="fr-FR" b="1" i="1" dirty="0">
                <a:solidFill>
                  <a:srgbClr val="111111"/>
                </a:solidFill>
              </a:rPr>
              <a:t>de transmission et organes cibles. </a:t>
            </a:r>
            <a:endParaRPr lang="fr-FR" b="1" i="1" dirty="0" smtClean="0">
              <a:solidFill>
                <a:srgbClr val="111111"/>
              </a:solidFill>
            </a:endParaRPr>
          </a:p>
          <a:p>
            <a:endParaRPr lang="fr-FR" b="1" i="1" dirty="0">
              <a:solidFill>
                <a:srgbClr val="111111"/>
              </a:solidFill>
            </a:endParaRPr>
          </a:p>
          <a:p>
            <a:pPr algn="just"/>
            <a:r>
              <a:rPr lang="fr-FR" b="1" i="1" dirty="0" smtClean="0">
                <a:solidFill>
                  <a:srgbClr val="111111"/>
                </a:solidFill>
              </a:rPr>
              <a:t>A</a:t>
            </a:r>
            <a:r>
              <a:rPr lang="fr-FR" b="1" i="1" dirty="0">
                <a:solidFill>
                  <a:srgbClr val="111111"/>
                </a:solidFill>
              </a:rPr>
              <a:t>.</a:t>
            </a:r>
            <a:r>
              <a:rPr lang="fr-FR" b="1" dirty="0">
                <a:solidFill>
                  <a:srgbClr val="111111"/>
                </a:solidFill>
              </a:rPr>
              <a:t> </a:t>
            </a:r>
            <a:r>
              <a:rPr lang="fr-FR" dirty="0">
                <a:solidFill>
                  <a:srgbClr val="000000"/>
                </a:solidFill>
              </a:rPr>
              <a:t> Cycle </a:t>
            </a:r>
            <a:r>
              <a:rPr lang="fr-FR" dirty="0" err="1">
                <a:solidFill>
                  <a:srgbClr val="000000"/>
                </a:solidFill>
              </a:rPr>
              <a:t>sylvatique</a:t>
            </a:r>
            <a:r>
              <a:rPr lang="fr-FR" dirty="0">
                <a:solidFill>
                  <a:srgbClr val="000000"/>
                </a:solidFill>
              </a:rPr>
              <a:t> impliquant des réservoirs animaux (probablement des primates) et un vecteur du genre </a:t>
            </a:r>
            <a:r>
              <a:rPr lang="fr-FR" i="1" dirty="0" err="1">
                <a:solidFill>
                  <a:srgbClr val="000000"/>
                </a:solidFill>
              </a:rPr>
              <a:t>Aedes</a:t>
            </a:r>
            <a:r>
              <a:rPr lang="fr-FR" dirty="0">
                <a:solidFill>
                  <a:srgbClr val="000000"/>
                </a:solidFill>
              </a:rPr>
              <a:t>. L’Homme n’étant qu’un hôte accidentel de ce type de transmission. </a:t>
            </a:r>
            <a:endParaRPr lang="fr-FR" dirty="0" smtClean="0">
              <a:solidFill>
                <a:srgbClr val="000000"/>
              </a:solidFill>
            </a:endParaRPr>
          </a:p>
          <a:p>
            <a:pPr algn="just"/>
            <a:r>
              <a:rPr lang="fr-FR" b="1" i="1" dirty="0" smtClean="0">
                <a:solidFill>
                  <a:srgbClr val="111111"/>
                </a:solidFill>
              </a:rPr>
              <a:t>B</a:t>
            </a:r>
            <a:r>
              <a:rPr lang="fr-FR" b="1" i="1" dirty="0">
                <a:solidFill>
                  <a:srgbClr val="111111"/>
                </a:solidFill>
              </a:rPr>
              <a:t>.</a:t>
            </a:r>
            <a:r>
              <a:rPr lang="fr-FR" b="1" dirty="0">
                <a:solidFill>
                  <a:srgbClr val="111111"/>
                </a:solidFill>
              </a:rPr>
              <a:t> </a:t>
            </a:r>
            <a:r>
              <a:rPr lang="fr-FR" dirty="0">
                <a:solidFill>
                  <a:srgbClr val="000000"/>
                </a:solidFill>
              </a:rPr>
              <a:t> Cycle urbain impliquant l’homme et un vecteur du genre </a:t>
            </a:r>
            <a:r>
              <a:rPr lang="fr-FR" i="1" dirty="0" err="1">
                <a:solidFill>
                  <a:srgbClr val="000000"/>
                </a:solidFill>
              </a:rPr>
              <a:t>Aedes</a:t>
            </a:r>
            <a:r>
              <a:rPr lang="fr-FR" dirty="0">
                <a:solidFill>
                  <a:srgbClr val="000000"/>
                </a:solidFill>
              </a:rPr>
              <a:t>. </a:t>
            </a:r>
            <a:endParaRPr lang="fr-FR" dirty="0" smtClean="0">
              <a:solidFill>
                <a:srgbClr val="000000"/>
              </a:solidFill>
            </a:endParaRPr>
          </a:p>
          <a:p>
            <a:pPr algn="just"/>
            <a:endParaRPr lang="fr-FR" dirty="0" smtClean="0">
              <a:solidFill>
                <a:srgbClr val="000000"/>
              </a:solidFill>
            </a:endParaRPr>
          </a:p>
          <a:p>
            <a:pPr algn="just"/>
            <a:r>
              <a:rPr lang="fr-FR" b="1" i="1" dirty="0" smtClean="0">
                <a:solidFill>
                  <a:srgbClr val="111111"/>
                </a:solidFill>
              </a:rPr>
              <a:t>C</a:t>
            </a:r>
            <a:r>
              <a:rPr lang="fr-FR" b="1" i="1" dirty="0">
                <a:solidFill>
                  <a:srgbClr val="111111"/>
                </a:solidFill>
              </a:rPr>
              <a:t>.</a:t>
            </a:r>
            <a:r>
              <a:rPr lang="fr-FR" b="1" dirty="0">
                <a:solidFill>
                  <a:srgbClr val="111111"/>
                </a:solidFill>
              </a:rPr>
              <a:t> </a:t>
            </a:r>
            <a:r>
              <a:rPr lang="fr-FR" dirty="0">
                <a:solidFill>
                  <a:srgbClr val="000000"/>
                </a:solidFill>
              </a:rPr>
              <a:t> Liste des organes et fluides biologiques pour lesquels des particules virales ou de l’ARN viral ont été mis en évidence.</a:t>
            </a:r>
            <a:endParaRPr lang="fr-FR" dirty="0"/>
          </a:p>
        </p:txBody>
      </p:sp>
      <p:sp>
        <p:nvSpPr>
          <p:cNvPr id="7" name="Titre 2">
            <a:extLst>
              <a:ext uri="{FF2B5EF4-FFF2-40B4-BE49-F238E27FC236}">
                <a16:creationId xmlns:a16="http://schemas.microsoft.com/office/drawing/2014/main" id="{594669FF-48CE-75E0-BBE6-006569648267}"/>
              </a:ext>
            </a:extLst>
          </p:cNvPr>
          <p:cNvSpPr txBox="1">
            <a:spLocks/>
          </p:cNvSpPr>
          <p:nvPr/>
        </p:nvSpPr>
        <p:spPr>
          <a:xfrm>
            <a:off x="1438835" y="729658"/>
            <a:ext cx="8552331" cy="453683"/>
          </a:xfrm>
          <a:prstGeom prst="rect">
            <a:avLst/>
          </a:prstGeom>
        </p:spPr>
        <p:txBody>
          <a:bodyPr vert="horz" lIns="91440" tIns="45720" rIns="91440" bIns="45720" rtlCol="0" anchor="ctr" anchorCtr="0">
            <a:normAutofit fontScale="67500" lnSpcReduction="20000"/>
          </a:bodyPr>
          <a:lstStyle>
            <a:lvl1pPr algn="ctr" defTabSz="457200" rtl="0" eaLnBrk="1" latinLnBrk="0" hangingPunct="1">
              <a:spcBef>
                <a:spcPct val="0"/>
              </a:spcBef>
              <a:buNone/>
              <a:defRPr sz="40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mtClean="0"/>
              <a:t>Zika</a:t>
            </a:r>
            <a:endParaRPr lang="fr-FR" dirty="0"/>
          </a:p>
        </p:txBody>
      </p:sp>
      <p:pic>
        <p:nvPicPr>
          <p:cNvPr id="8"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4149" y="522147"/>
            <a:ext cx="1999290" cy="13223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907582" y="6475809"/>
            <a:ext cx="2776722" cy="276999"/>
          </a:xfrm>
          <a:prstGeom prst="rect">
            <a:avLst/>
          </a:prstGeom>
        </p:spPr>
        <p:txBody>
          <a:bodyPr wrap="none">
            <a:spAutoFit/>
          </a:bodyPr>
          <a:lstStyle/>
          <a:p>
            <a:r>
              <a:rPr lang="fr-FR" sz="1200" dirty="0">
                <a:latin typeface="Arial" panose="020B0604020202020204" pitchFamily="34" charset="0"/>
                <a:cs typeface="Arial" panose="020B0604020202020204" pitchFamily="34" charset="0"/>
              </a:rPr>
              <a:t>médecine/sciences 2016 ; 32 : 378-86</a:t>
            </a:r>
          </a:p>
        </p:txBody>
      </p:sp>
    </p:spTree>
    <p:extLst>
      <p:ext uri="{BB962C8B-B14F-4D97-AF65-F5344CB8AC3E}">
        <p14:creationId xmlns:p14="http://schemas.microsoft.com/office/powerpoint/2010/main" val="3538514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95C5BE8-6BA2-6E5A-3C8C-A62254C5040D}"/>
              </a:ext>
            </a:extLst>
          </p:cNvPr>
          <p:cNvSpPr>
            <a:spLocks noGrp="1"/>
          </p:cNvSpPr>
          <p:nvPr>
            <p:ph type="sldNum" sz="quarter" idx="12"/>
          </p:nvPr>
        </p:nvSpPr>
        <p:spPr/>
        <p:txBody>
          <a:bodyPr/>
          <a:lstStyle/>
          <a:p>
            <a:pPr rtl="0"/>
            <a:fld id="{C5C3056E-1632-4A65-A24F-3F10A1450A6E}" type="slidenum">
              <a:rPr lang="fr-FR" noProof="0" smtClean="0"/>
              <a:pPr rtl="0"/>
              <a:t>19</a:t>
            </a:fld>
            <a:endParaRPr lang="fr-FR" noProof="0"/>
          </a:p>
        </p:txBody>
      </p:sp>
      <p:sp>
        <p:nvSpPr>
          <p:cNvPr id="3" name="Titre 2">
            <a:extLst>
              <a:ext uri="{FF2B5EF4-FFF2-40B4-BE49-F238E27FC236}">
                <a16:creationId xmlns:a16="http://schemas.microsoft.com/office/drawing/2014/main" id="{594669FF-48CE-75E0-BBE6-006569648267}"/>
              </a:ext>
            </a:extLst>
          </p:cNvPr>
          <p:cNvSpPr>
            <a:spLocks noGrp="1"/>
          </p:cNvSpPr>
          <p:nvPr>
            <p:ph type="title"/>
          </p:nvPr>
        </p:nvSpPr>
        <p:spPr/>
        <p:txBody>
          <a:bodyPr>
            <a:normAutofit fontScale="90000"/>
          </a:bodyPr>
          <a:lstStyle/>
          <a:p>
            <a:r>
              <a:rPr lang="fr-FR" dirty="0" err="1" smtClean="0"/>
              <a:t>Zika</a:t>
            </a:r>
            <a:endParaRPr lang="fr-FR" dirty="0"/>
          </a:p>
        </p:txBody>
      </p:sp>
      <p:sp>
        <p:nvSpPr>
          <p:cNvPr id="4" name="Espace réservé du contenu 2"/>
          <p:cNvSpPr>
            <a:spLocks noGrp="1"/>
          </p:cNvSpPr>
          <p:nvPr>
            <p:ph idx="1"/>
          </p:nvPr>
        </p:nvSpPr>
        <p:spPr>
          <a:xfrm>
            <a:off x="584222" y="1698575"/>
            <a:ext cx="11282082" cy="4204800"/>
          </a:xfrm>
        </p:spPr>
        <p:txBody>
          <a:bodyPr rtlCol="0"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1"/>
            <a:r>
              <a:rPr lang="fr-FR" dirty="0" smtClean="0"/>
              <a:t>Identification en 1947 en Ouganda chez des singes puis en 1952 chez l’homme</a:t>
            </a:r>
          </a:p>
          <a:p>
            <a:pPr lvl="1"/>
            <a:r>
              <a:rPr lang="fr-FR" dirty="0" smtClean="0"/>
              <a:t>Epidémie en 2007 puis en 2013-2014 (Polynésie française): Syndrome de Guillain –Barré</a:t>
            </a:r>
          </a:p>
          <a:p>
            <a:pPr lvl="1"/>
            <a:r>
              <a:rPr lang="fr-FR" dirty="0" smtClean="0"/>
              <a:t>Epidémie en 2015 au Brésil : Naissance d’enfants atteints de microcéphalie</a:t>
            </a:r>
          </a:p>
          <a:p>
            <a:pPr lvl="0"/>
            <a:endParaRPr lang="fr-FR" sz="3200" b="1" dirty="0"/>
          </a:p>
        </p:txBody>
      </p:sp>
      <p:pic>
        <p:nvPicPr>
          <p:cNvPr id="5" name="Imag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222" y="3283683"/>
            <a:ext cx="4941570" cy="3008630"/>
          </a:xfrm>
          <a:prstGeom prst="rect">
            <a:avLst/>
          </a:prstGeom>
          <a:noFill/>
          <a:ln>
            <a:noFill/>
          </a:ln>
        </p:spPr>
      </p:pic>
      <p:pic>
        <p:nvPicPr>
          <p:cNvPr id="3074"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4149" y="522147"/>
            <a:ext cx="1999290" cy="1322388"/>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5829300" y="3310670"/>
            <a:ext cx="6037003" cy="3416320"/>
          </a:xfrm>
          <a:prstGeom prst="rect">
            <a:avLst/>
          </a:prstGeom>
          <a:noFill/>
        </p:spPr>
        <p:txBody>
          <a:bodyPr wrap="square" rtlCol="0">
            <a:spAutoFit/>
          </a:bodyPr>
          <a:lstStyle/>
          <a:p>
            <a:r>
              <a:rPr lang="fr-FR" dirty="0"/>
              <a:t>L’émergence de cette infection a été rendue possible </a:t>
            </a:r>
            <a:r>
              <a:rPr lang="fr-FR" dirty="0" smtClean="0"/>
              <a:t>:</a:t>
            </a:r>
          </a:p>
          <a:p>
            <a:pPr marL="285750" indent="-285750">
              <a:buFont typeface="Arial" panose="020B0604020202020204" pitchFamily="34" charset="0"/>
              <a:buChar char="•"/>
            </a:pPr>
            <a:r>
              <a:rPr lang="fr-FR" dirty="0" smtClean="0"/>
              <a:t>par </a:t>
            </a:r>
            <a:r>
              <a:rPr lang="fr-FR" dirty="0"/>
              <a:t>la dissémination et l’urbanisation du moustique </a:t>
            </a:r>
            <a:r>
              <a:rPr lang="fr-FR" dirty="0" err="1"/>
              <a:t>Aedes</a:t>
            </a:r>
            <a:r>
              <a:rPr lang="fr-FR" dirty="0"/>
              <a:t> (</a:t>
            </a:r>
            <a:r>
              <a:rPr lang="fr-FR" dirty="0" err="1"/>
              <a:t>Aedes</a:t>
            </a:r>
            <a:r>
              <a:rPr lang="fr-FR" dirty="0"/>
              <a:t> </a:t>
            </a:r>
            <a:r>
              <a:rPr lang="fr-FR" dirty="0" err="1"/>
              <a:t>aegypti</a:t>
            </a:r>
            <a:r>
              <a:rPr lang="fr-FR" dirty="0"/>
              <a:t> et </a:t>
            </a:r>
            <a:r>
              <a:rPr lang="fr-FR" dirty="0" err="1"/>
              <a:t>Aedes</a:t>
            </a:r>
            <a:r>
              <a:rPr lang="fr-FR" dirty="0"/>
              <a:t> </a:t>
            </a:r>
            <a:r>
              <a:rPr lang="fr-FR" dirty="0" err="1"/>
              <a:t>albopictus</a:t>
            </a:r>
            <a:r>
              <a:rPr lang="fr-FR" dirty="0"/>
              <a:t> </a:t>
            </a:r>
            <a:r>
              <a:rPr lang="fr-FR" dirty="0" smtClean="0"/>
              <a: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a:t>
            </a:r>
            <a:r>
              <a:rPr lang="fr-FR" dirty="0" smtClean="0"/>
              <a:t>ar la proportion élevée de personnes infectées asymptomatiques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par des </a:t>
            </a:r>
            <a:r>
              <a:rPr lang="fr-FR" dirty="0" smtClean="0"/>
              <a:t>compétitions </a:t>
            </a:r>
            <a:r>
              <a:rPr lang="fr-FR" dirty="0" smtClean="0"/>
              <a:t>sportives (coupe du monde de </a:t>
            </a:r>
            <a:r>
              <a:rPr lang="fr-FR" dirty="0" smtClean="0"/>
              <a:t>football…)</a:t>
            </a:r>
            <a:endParaRPr lang="fr-FR" dirty="0" smtClean="0"/>
          </a:p>
          <a:p>
            <a:pPr marL="285750" indent="-285750">
              <a:buFont typeface="Arial" panose="020B0604020202020204" pitchFamily="34" charset="0"/>
              <a:buChar char="•"/>
            </a:pPr>
            <a:endParaRPr lang="fr-FR" dirty="0"/>
          </a:p>
          <a:p>
            <a:endParaRPr lang="fr-FR" dirty="0"/>
          </a:p>
          <a:p>
            <a:endParaRPr lang="fr-FR" dirty="0"/>
          </a:p>
        </p:txBody>
      </p:sp>
      <p:sp>
        <p:nvSpPr>
          <p:cNvPr id="8" name="Rectangle 7"/>
          <p:cNvSpPr/>
          <p:nvPr/>
        </p:nvSpPr>
        <p:spPr>
          <a:xfrm>
            <a:off x="7907582" y="6475809"/>
            <a:ext cx="2776722" cy="276999"/>
          </a:xfrm>
          <a:prstGeom prst="rect">
            <a:avLst/>
          </a:prstGeom>
        </p:spPr>
        <p:txBody>
          <a:bodyPr wrap="none">
            <a:spAutoFit/>
          </a:bodyPr>
          <a:lstStyle/>
          <a:p>
            <a:r>
              <a:rPr lang="fr-FR" sz="1200" dirty="0">
                <a:latin typeface="Arial" panose="020B0604020202020204" pitchFamily="34" charset="0"/>
                <a:cs typeface="Arial" panose="020B0604020202020204" pitchFamily="34" charset="0"/>
              </a:rPr>
              <a:t>médecine/sciences 2016 ; 32 : 378-86</a:t>
            </a:r>
          </a:p>
        </p:txBody>
      </p:sp>
    </p:spTree>
    <p:extLst>
      <p:ext uri="{BB962C8B-B14F-4D97-AF65-F5344CB8AC3E}">
        <p14:creationId xmlns:p14="http://schemas.microsoft.com/office/powerpoint/2010/main" val="2392519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5B13C35-702B-4BCE-824F-AAADB30905F6}"/>
              </a:ext>
            </a:extLst>
          </p:cNvPr>
          <p:cNvSpPr>
            <a:spLocks noGrp="1"/>
          </p:cNvSpPr>
          <p:nvPr>
            <p:ph idx="1"/>
          </p:nvPr>
        </p:nvSpPr>
        <p:spPr/>
        <p:txBody>
          <a:bodyPr rtlCol="0">
            <a:normAutofit/>
          </a:bodyPr>
          <a:lstStyle/>
          <a:p>
            <a:pPr rtl="0"/>
            <a:r>
              <a:rPr lang="fr-FR" sz="2400" b="1" dirty="0" smtClean="0"/>
              <a:t>Définitions</a:t>
            </a:r>
            <a:endParaRPr lang="fr-FR" sz="2400" b="1" dirty="0"/>
          </a:p>
          <a:p>
            <a:pPr rtl="0"/>
            <a:r>
              <a:rPr lang="fr-FR" sz="2400" b="1" dirty="0" smtClean="0"/>
              <a:t>Facteurs d’émergence</a:t>
            </a:r>
            <a:endParaRPr lang="fr-FR" sz="2400" b="1" dirty="0"/>
          </a:p>
          <a:p>
            <a:pPr rtl="0"/>
            <a:r>
              <a:rPr lang="fr-FR" sz="2400" b="1" dirty="0" smtClean="0"/>
              <a:t>Exemples</a:t>
            </a:r>
          </a:p>
          <a:p>
            <a:pPr rtl="0"/>
            <a:r>
              <a:rPr lang="fr-FR" sz="2400" b="1" dirty="0" smtClean="0"/>
              <a:t>Conséquences</a:t>
            </a:r>
          </a:p>
          <a:p>
            <a:pPr rtl="0"/>
            <a:r>
              <a:rPr lang="fr-FR" sz="2400" b="1" dirty="0" smtClean="0"/>
              <a:t>Prévention et contrôle</a:t>
            </a:r>
            <a:endParaRPr lang="fr-FR" sz="2400" b="1" dirty="0"/>
          </a:p>
        </p:txBody>
      </p:sp>
      <p:sp>
        <p:nvSpPr>
          <p:cNvPr id="2" name="Titre 1">
            <a:extLst>
              <a:ext uri="{FF2B5EF4-FFF2-40B4-BE49-F238E27FC236}">
                <a16:creationId xmlns:a16="http://schemas.microsoft.com/office/drawing/2014/main" id="{AC93C0E1-1796-41B4-AF64-2A823C4C83E8}"/>
              </a:ext>
            </a:extLst>
          </p:cNvPr>
          <p:cNvSpPr>
            <a:spLocks noGrp="1"/>
          </p:cNvSpPr>
          <p:nvPr>
            <p:ph type="title"/>
          </p:nvPr>
        </p:nvSpPr>
        <p:spPr>
          <a:xfrm>
            <a:off x="2339789" y="756552"/>
            <a:ext cx="7100047" cy="494024"/>
          </a:xfrm>
        </p:spPr>
        <p:txBody>
          <a:bodyPr rtlCol="0">
            <a:normAutofit fontScale="90000"/>
          </a:bodyPr>
          <a:lstStyle/>
          <a:p>
            <a:pPr rtl="0"/>
            <a:r>
              <a:rPr lang="fr-FR" dirty="0" smtClean="0"/>
              <a:t>Plan</a:t>
            </a:r>
            <a:endParaRPr lang="fr-FR" dirty="0"/>
          </a:p>
        </p:txBody>
      </p:sp>
      <p:pic>
        <p:nvPicPr>
          <p:cNvPr id="5" name="Image 4">
            <a:extLst>
              <a:ext uri="{FF2B5EF4-FFF2-40B4-BE49-F238E27FC236}">
                <a16:creationId xmlns:a16="http://schemas.microsoft.com/office/drawing/2014/main" id="{5ECD85E0-FA5F-2B60-7768-C23CB22993A7}"/>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581192" y="5696718"/>
            <a:ext cx="1683194" cy="765910"/>
          </a:xfrm>
          <a:prstGeom prst="rect">
            <a:avLst/>
          </a:prstGeom>
          <a:noFill/>
          <a:ln w="9525">
            <a:noFill/>
            <a:miter lim="800000"/>
            <a:headEnd/>
            <a:tailEnd/>
          </a:ln>
        </p:spPr>
      </p:pic>
      <p:pic>
        <p:nvPicPr>
          <p:cNvPr id="6" name="Image 5"/>
          <p:cNvPicPr>
            <a:picLocks noChangeAspect="1"/>
          </p:cNvPicPr>
          <p:nvPr/>
        </p:nvPicPr>
        <p:blipFill>
          <a:blip r:embed="rId4"/>
          <a:stretch>
            <a:fillRect/>
          </a:stretch>
        </p:blipFill>
        <p:spPr>
          <a:xfrm>
            <a:off x="5294054" y="1710596"/>
            <a:ext cx="6316753" cy="3516222"/>
          </a:xfrm>
          <a:prstGeom prst="rect">
            <a:avLst/>
          </a:prstGeom>
        </p:spPr>
      </p:pic>
    </p:spTree>
    <p:extLst>
      <p:ext uri="{BB962C8B-B14F-4D97-AF65-F5344CB8AC3E}">
        <p14:creationId xmlns:p14="http://schemas.microsoft.com/office/powerpoint/2010/main" val="1098036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81192" y="1663700"/>
            <a:ext cx="11029615" cy="4195099"/>
          </a:xfrm>
        </p:spPr>
        <p:txBody>
          <a:bodyPr>
            <a:normAutofit fontScale="85000" lnSpcReduction="10000"/>
          </a:bodyPr>
          <a:lstStyle/>
          <a:p>
            <a:pPr marL="0" indent="0">
              <a:buNone/>
            </a:pPr>
            <a:r>
              <a:rPr lang="fr-FR" sz="2600" dirty="0"/>
              <a:t>Potentielle transformation d’une infection, considérée en Afrique centrale comme principalement zoonotique, en une maladie à transmission majoritairement interhumaine </a:t>
            </a:r>
            <a:endParaRPr lang="fr-FR" sz="2600" dirty="0" smtClean="0"/>
          </a:p>
          <a:p>
            <a:r>
              <a:rPr lang="fr-FR" sz="2400" dirty="0"/>
              <a:t>Une zoonose </a:t>
            </a:r>
          </a:p>
          <a:p>
            <a:r>
              <a:rPr lang="fr-FR" sz="2400" dirty="0"/>
              <a:t>2 clades (I et II) endémiques en Afrique. Taux de </a:t>
            </a:r>
            <a:r>
              <a:rPr lang="fr-FR" sz="2400" dirty="0" err="1"/>
              <a:t>léthalité</a:t>
            </a:r>
            <a:r>
              <a:rPr lang="fr-FR" sz="2400" dirty="0"/>
              <a:t> plus important pour le clade I.</a:t>
            </a:r>
          </a:p>
          <a:p>
            <a:r>
              <a:rPr lang="fr-FR" sz="2400" dirty="0"/>
              <a:t>En mai 2022, épidémie de </a:t>
            </a:r>
            <a:r>
              <a:rPr lang="fr-FR" sz="2400" dirty="0" err="1"/>
              <a:t>IIb</a:t>
            </a:r>
            <a:r>
              <a:rPr lang="fr-FR" sz="2400" dirty="0"/>
              <a:t> en Europe, dans les Amériques, puis dans l’ensemble des six Régions de l’OMS. Elle a touché en premier lieu (mais pas uniquement) les hommes ayant des relations sexuelles avec des hommes, et s’est propagée par le biais de réseaux sexuels (transmission </a:t>
            </a:r>
            <a:r>
              <a:rPr lang="fr-FR" sz="2400" dirty="0" err="1"/>
              <a:t>inter-humaine</a:t>
            </a:r>
            <a:r>
              <a:rPr lang="fr-FR" sz="2400" dirty="0"/>
              <a:t>). </a:t>
            </a:r>
          </a:p>
          <a:p>
            <a:r>
              <a:rPr lang="fr-FR" sz="2400" dirty="0"/>
              <a:t>Deux populations sont particulièrement à risques de développer une forme grave de la maladie : </a:t>
            </a:r>
          </a:p>
          <a:p>
            <a:pPr marL="457200" lvl="1" indent="0">
              <a:buNone/>
            </a:pPr>
            <a:r>
              <a:rPr lang="fr-FR" sz="2000" dirty="0"/>
              <a:t>• Les personnes immunodéprimées (Patient VIH avec CD4 &lt;200/mm3)</a:t>
            </a:r>
          </a:p>
          <a:p>
            <a:pPr marL="457200" lvl="1" indent="0">
              <a:buNone/>
            </a:pPr>
            <a:r>
              <a:rPr lang="fr-FR" sz="2000" dirty="0"/>
              <a:t>• Les enfants et les femmes enceintes</a:t>
            </a:r>
          </a:p>
          <a:p>
            <a:endParaRPr lang="fr-FR" dirty="0"/>
          </a:p>
        </p:txBody>
      </p:sp>
      <p:sp>
        <p:nvSpPr>
          <p:cNvPr id="3" name="Titre 2"/>
          <p:cNvSpPr>
            <a:spLocks noGrp="1"/>
          </p:cNvSpPr>
          <p:nvPr>
            <p:ph type="title"/>
          </p:nvPr>
        </p:nvSpPr>
        <p:spPr/>
        <p:txBody>
          <a:bodyPr>
            <a:normAutofit fontScale="90000"/>
          </a:bodyPr>
          <a:lstStyle/>
          <a:p>
            <a:r>
              <a:rPr lang="fr-FR" dirty="0"/>
              <a:t>Infection à </a:t>
            </a:r>
            <a:r>
              <a:rPr lang="fr-FR" dirty="0" err="1"/>
              <a:t>Mpox</a:t>
            </a:r>
            <a:endParaRPr lang="fr-FR" dirty="0"/>
          </a:p>
        </p:txBody>
      </p:sp>
      <p:sp>
        <p:nvSpPr>
          <p:cNvPr id="4" name="Rectangle 3"/>
          <p:cNvSpPr/>
          <p:nvPr/>
        </p:nvSpPr>
        <p:spPr>
          <a:xfrm>
            <a:off x="7977094" y="6581001"/>
            <a:ext cx="3050643" cy="276999"/>
          </a:xfrm>
          <a:prstGeom prst="rect">
            <a:avLst/>
          </a:prstGeom>
        </p:spPr>
        <p:txBody>
          <a:bodyPr wrap="none">
            <a:spAutoFit/>
          </a:bodyPr>
          <a:lstStyle/>
          <a:p>
            <a:r>
              <a:rPr lang="it-IT" sz="1200" dirty="0" smtClean="0">
                <a:latin typeface="Arial" panose="020B0604020202020204" pitchFamily="34" charset="0"/>
                <a:cs typeface="Arial" panose="020B0604020202020204" pitchFamily="34" charset="0"/>
              </a:rPr>
              <a:t>Future </a:t>
            </a:r>
            <a:r>
              <a:rPr lang="it-IT" sz="1200" dirty="0">
                <a:latin typeface="Arial" panose="020B0604020202020204" pitchFamily="34" charset="0"/>
                <a:cs typeface="Arial" panose="020B0604020202020204" pitchFamily="34" charset="0"/>
              </a:rPr>
              <a:t>Sci OA. 2025 Dec;11(1):2577069. </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878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dirty="0"/>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3"/>
          <a:stretch>
            <a:fillRect/>
          </a:stretch>
        </p:blipFill>
        <p:spPr>
          <a:xfrm>
            <a:off x="1872323" y="1531936"/>
            <a:ext cx="8643277" cy="4715652"/>
          </a:xfrm>
          <a:prstGeom prst="rect">
            <a:avLst/>
          </a:prstGeom>
        </p:spPr>
      </p:pic>
    </p:spTree>
    <p:extLst>
      <p:ext uri="{BB962C8B-B14F-4D97-AF65-F5344CB8AC3E}">
        <p14:creationId xmlns:p14="http://schemas.microsoft.com/office/powerpoint/2010/main" val="3475997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95C5BE8-6BA2-6E5A-3C8C-A62254C5040D}"/>
              </a:ext>
            </a:extLst>
          </p:cNvPr>
          <p:cNvSpPr>
            <a:spLocks noGrp="1"/>
          </p:cNvSpPr>
          <p:nvPr>
            <p:ph type="sldNum" sz="quarter" idx="12"/>
          </p:nvPr>
        </p:nvSpPr>
        <p:spPr/>
        <p:txBody>
          <a:bodyPr/>
          <a:lstStyle/>
          <a:p>
            <a:pPr rtl="0"/>
            <a:fld id="{C5C3056E-1632-4A65-A24F-3F10A1450A6E}" type="slidenum">
              <a:rPr lang="fr-FR" noProof="0" smtClean="0"/>
              <a:pPr rtl="0"/>
              <a:t>22</a:t>
            </a:fld>
            <a:endParaRPr lang="fr-FR" noProof="0"/>
          </a:p>
        </p:txBody>
      </p:sp>
      <p:sp>
        <p:nvSpPr>
          <p:cNvPr id="3" name="Titre 2">
            <a:extLst>
              <a:ext uri="{FF2B5EF4-FFF2-40B4-BE49-F238E27FC236}">
                <a16:creationId xmlns:a16="http://schemas.microsoft.com/office/drawing/2014/main" id="{594669FF-48CE-75E0-BBE6-006569648267}"/>
              </a:ext>
            </a:extLst>
          </p:cNvPr>
          <p:cNvSpPr>
            <a:spLocks noGrp="1"/>
          </p:cNvSpPr>
          <p:nvPr>
            <p:ph type="title"/>
          </p:nvPr>
        </p:nvSpPr>
        <p:spPr/>
        <p:txBody>
          <a:bodyPr>
            <a:normAutofit fontScale="90000"/>
          </a:bodyPr>
          <a:lstStyle/>
          <a:p>
            <a:r>
              <a:rPr lang="fr-FR" dirty="0" smtClean="0"/>
              <a:t>Infection à </a:t>
            </a:r>
            <a:r>
              <a:rPr lang="fr-FR" dirty="0" err="1" smtClean="0"/>
              <a:t>Mpox</a:t>
            </a:r>
            <a:endParaRPr lang="fr-FR" dirty="0"/>
          </a:p>
        </p:txBody>
      </p:sp>
      <p:sp>
        <p:nvSpPr>
          <p:cNvPr id="4" name="Espace réservé du contenu 2"/>
          <p:cNvSpPr>
            <a:spLocks noGrp="1"/>
          </p:cNvSpPr>
          <p:nvPr>
            <p:ph idx="1"/>
          </p:nvPr>
        </p:nvSpPr>
        <p:spPr>
          <a:xfrm>
            <a:off x="403413" y="1609729"/>
            <a:ext cx="11282082" cy="4204800"/>
          </a:xfrm>
        </p:spPr>
        <p:txBody>
          <a:bodyPr rtlCol="0"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r>
              <a:rPr lang="fr-FR" dirty="0"/>
              <a:t>L’émergence de cette infection a été rendue possible via deux phénomènes : </a:t>
            </a:r>
          </a:p>
          <a:p>
            <a:r>
              <a:rPr lang="fr-FR" dirty="0"/>
              <a:t>1/ Par la diminution de l’immunité collective vis-à-vis de la variole humaine : dans un contexte d’arrêt de la vaccination antivariolique suite à l’éradication de la variole en 1980, les anticorps anti-variole permettant une protection croisée vis-à-vis du </a:t>
            </a:r>
            <a:r>
              <a:rPr lang="fr-FR" dirty="0" err="1"/>
              <a:t>mpox</a:t>
            </a:r>
            <a:r>
              <a:rPr lang="fr-FR" dirty="0"/>
              <a:t>.</a:t>
            </a:r>
          </a:p>
          <a:p>
            <a:r>
              <a:rPr lang="fr-FR" dirty="0"/>
              <a:t>2/ Par l’adaptation du </a:t>
            </a:r>
            <a:r>
              <a:rPr lang="fr-FR" dirty="0" err="1"/>
              <a:t>mpox</a:t>
            </a:r>
            <a:r>
              <a:rPr lang="fr-FR" dirty="0"/>
              <a:t> à l’Homme : adaptations génétiques permettant une meilleure transmission interhumaine par contact direct et également une modification du tableau clinique. </a:t>
            </a:r>
            <a:endParaRPr lang="fr-FR" b="1" noProof="0" dirty="0"/>
          </a:p>
        </p:txBody>
      </p:sp>
      <p:sp>
        <p:nvSpPr>
          <p:cNvPr id="5" name="Rectangle 4"/>
          <p:cNvSpPr/>
          <p:nvPr/>
        </p:nvSpPr>
        <p:spPr>
          <a:xfrm>
            <a:off x="8040594" y="6474875"/>
            <a:ext cx="3050643" cy="276999"/>
          </a:xfrm>
          <a:prstGeom prst="rect">
            <a:avLst/>
          </a:prstGeom>
        </p:spPr>
        <p:txBody>
          <a:bodyPr wrap="none">
            <a:spAutoFit/>
          </a:bodyPr>
          <a:lstStyle/>
          <a:p>
            <a:r>
              <a:rPr lang="it-IT" sz="1200" dirty="0" smtClean="0">
                <a:latin typeface="Arial" panose="020B0604020202020204" pitchFamily="34" charset="0"/>
                <a:cs typeface="Arial" panose="020B0604020202020204" pitchFamily="34" charset="0"/>
              </a:rPr>
              <a:t>Future </a:t>
            </a:r>
            <a:r>
              <a:rPr lang="it-IT" sz="1200" dirty="0">
                <a:latin typeface="Arial" panose="020B0604020202020204" pitchFamily="34" charset="0"/>
                <a:cs typeface="Arial" panose="020B0604020202020204" pitchFamily="34" charset="0"/>
              </a:rPr>
              <a:t>Sci OA. 2025 Dec;11(1):2577069. </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2519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Infection à </a:t>
            </a:r>
            <a:r>
              <a:rPr lang="fr-FR" dirty="0" err="1"/>
              <a:t>Mpox</a:t>
            </a:r>
            <a:endParaRPr lang="fr-FR" dirty="0"/>
          </a:p>
        </p:txBody>
      </p:sp>
      <p:sp>
        <p:nvSpPr>
          <p:cNvPr id="3" name="Espace réservé du contenu 2"/>
          <p:cNvSpPr>
            <a:spLocks noGrp="1"/>
          </p:cNvSpPr>
          <p:nvPr>
            <p:ph idx="1"/>
          </p:nvPr>
        </p:nvSpPr>
        <p:spPr/>
        <p:txBody>
          <a:bodyPr/>
          <a:lstStyle/>
          <a:p>
            <a:r>
              <a:rPr lang="fr-FR" dirty="0"/>
              <a:t>Deux stratégies de prévention dans l’épidémie de 2022, ont permis de limiter rapidement la propagation du virus :</a:t>
            </a:r>
          </a:p>
          <a:p>
            <a:pPr lvl="0"/>
            <a:r>
              <a:rPr lang="fr-FR" dirty="0"/>
              <a:t>L’isolement des cas confirmés pour une période de 21 jours et la surveillance des cas contacts</a:t>
            </a:r>
          </a:p>
          <a:p>
            <a:pPr lvl="0"/>
            <a:r>
              <a:rPr lang="fr-FR" dirty="0"/>
              <a:t>La vaccination antivariolique qui confère une protection croisée variole/</a:t>
            </a:r>
            <a:r>
              <a:rPr lang="fr-FR" dirty="0" err="1"/>
              <a:t>Mpox</a:t>
            </a:r>
            <a:r>
              <a:rPr lang="fr-FR" dirty="0"/>
              <a:t> :</a:t>
            </a:r>
          </a:p>
          <a:p>
            <a:pPr lvl="1"/>
            <a:r>
              <a:rPr lang="fr-FR" dirty="0"/>
              <a:t>Des cas contact (dans les 4 jours suivant le contage)</a:t>
            </a:r>
          </a:p>
          <a:p>
            <a:pPr lvl="1"/>
            <a:r>
              <a:rPr lang="fr-FR" dirty="0"/>
              <a:t>Des personnes à haut risque d’infection à MPXV (HSH +++)</a:t>
            </a:r>
          </a:p>
          <a:p>
            <a:endParaRPr lang="fr-FR" dirty="0" smtClean="0"/>
          </a:p>
          <a:p>
            <a:endParaRPr lang="fr-FR" dirty="0"/>
          </a:p>
        </p:txBody>
      </p:sp>
      <p:sp>
        <p:nvSpPr>
          <p:cNvPr id="4" name="Rectangle 3"/>
          <p:cNvSpPr/>
          <p:nvPr/>
        </p:nvSpPr>
        <p:spPr>
          <a:xfrm>
            <a:off x="8256494" y="6479401"/>
            <a:ext cx="3050643" cy="276999"/>
          </a:xfrm>
          <a:prstGeom prst="rect">
            <a:avLst/>
          </a:prstGeom>
        </p:spPr>
        <p:txBody>
          <a:bodyPr wrap="none">
            <a:spAutoFit/>
          </a:bodyPr>
          <a:lstStyle/>
          <a:p>
            <a:r>
              <a:rPr lang="it-IT" sz="1200" dirty="0" smtClean="0">
                <a:latin typeface="Arial" panose="020B0604020202020204" pitchFamily="34" charset="0"/>
                <a:cs typeface="Arial" panose="020B0604020202020204" pitchFamily="34" charset="0"/>
              </a:rPr>
              <a:t>Future </a:t>
            </a:r>
            <a:r>
              <a:rPr lang="it-IT" sz="1200" dirty="0">
                <a:latin typeface="Arial" panose="020B0604020202020204" pitchFamily="34" charset="0"/>
                <a:cs typeface="Arial" panose="020B0604020202020204" pitchFamily="34" charset="0"/>
              </a:rPr>
              <a:t>Sci OA. 2025 Dec;11(1):2577069. </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827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tretch>
            <a:fillRect/>
          </a:stretch>
        </p:blipFill>
        <p:spPr>
          <a:xfrm>
            <a:off x="2413000" y="517284"/>
            <a:ext cx="8618818" cy="5966875"/>
          </a:xfrm>
          <a:prstGeom prst="rect">
            <a:avLst/>
          </a:prstGeom>
        </p:spPr>
      </p:pic>
      <p:sp>
        <p:nvSpPr>
          <p:cNvPr id="5" name="Rectangle 4"/>
          <p:cNvSpPr/>
          <p:nvPr/>
        </p:nvSpPr>
        <p:spPr>
          <a:xfrm>
            <a:off x="7278594" y="6581001"/>
            <a:ext cx="3050643" cy="276999"/>
          </a:xfrm>
          <a:prstGeom prst="rect">
            <a:avLst/>
          </a:prstGeom>
        </p:spPr>
        <p:txBody>
          <a:bodyPr wrap="none">
            <a:spAutoFit/>
          </a:bodyPr>
          <a:lstStyle/>
          <a:p>
            <a:r>
              <a:rPr lang="it-IT" sz="1200" dirty="0" smtClean="0">
                <a:latin typeface="Arial" panose="020B0604020202020204" pitchFamily="34" charset="0"/>
                <a:cs typeface="Arial" panose="020B0604020202020204" pitchFamily="34" charset="0"/>
              </a:rPr>
              <a:t>Future </a:t>
            </a:r>
            <a:r>
              <a:rPr lang="it-IT" sz="1200" dirty="0">
                <a:latin typeface="Arial" panose="020B0604020202020204" pitchFamily="34" charset="0"/>
                <a:cs typeface="Arial" panose="020B0604020202020204" pitchFamily="34" charset="0"/>
              </a:rPr>
              <a:t>Sci OA. 2025 Dec;11(1):2577069. </a:t>
            </a:r>
            <a:r>
              <a:rPr lang="fr-FR" sz="1200" dirty="0" smtClean="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7131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rtl="0"/>
            <a:fld id="{C5C3056E-1632-4A65-A24F-3F10A1450A6E}" type="slidenum">
              <a:rPr lang="fr-FR" noProof="0" smtClean="0"/>
              <a:pPr rtl="0"/>
              <a:t>25</a:t>
            </a:fld>
            <a:endParaRPr lang="fr-FR" noProof="0"/>
          </a:p>
        </p:txBody>
      </p:sp>
      <p:sp>
        <p:nvSpPr>
          <p:cNvPr id="3" name="Titre 2"/>
          <p:cNvSpPr>
            <a:spLocks noGrp="1"/>
          </p:cNvSpPr>
          <p:nvPr>
            <p:ph type="title"/>
          </p:nvPr>
        </p:nvSpPr>
        <p:spPr/>
        <p:txBody>
          <a:bodyPr>
            <a:normAutofit fontScale="90000"/>
          </a:bodyPr>
          <a:lstStyle/>
          <a:p>
            <a:r>
              <a:rPr lang="fr-FR" dirty="0" smtClean="0"/>
              <a:t>Recrudescence de la ROUGEOLE</a:t>
            </a:r>
            <a:endParaRPr lang="fr-FR" dirty="0"/>
          </a:p>
        </p:txBody>
      </p:sp>
      <p:sp>
        <p:nvSpPr>
          <p:cNvPr id="4" name="Espace réservé du contenu 3"/>
          <p:cNvSpPr>
            <a:spLocks noGrp="1"/>
          </p:cNvSpPr>
          <p:nvPr>
            <p:ph idx="1"/>
          </p:nvPr>
        </p:nvSpPr>
        <p:spPr>
          <a:xfrm>
            <a:off x="440345" y="1323414"/>
            <a:ext cx="7789256" cy="4874186"/>
          </a:xfrm>
        </p:spPr>
        <p:txBody>
          <a:bodyPr>
            <a:normAutofit fontScale="92500" lnSpcReduction="10000"/>
          </a:bodyPr>
          <a:lstStyle/>
          <a:p>
            <a:r>
              <a:rPr lang="fr-FR" dirty="0" smtClean="0"/>
              <a:t>Elimination de la rougeole au Canada en 1998</a:t>
            </a:r>
          </a:p>
          <a:p>
            <a:r>
              <a:rPr lang="fr-FR" dirty="0" smtClean="0"/>
              <a:t>5208 cas depuis début 2025</a:t>
            </a:r>
          </a:p>
          <a:p>
            <a:r>
              <a:rPr lang="fr-FR" dirty="0" smtClean="0"/>
              <a:t>Atteinte des enfants et adolescents : 45%</a:t>
            </a:r>
          </a:p>
          <a:p>
            <a:r>
              <a:rPr lang="fr-FR" dirty="0" smtClean="0"/>
              <a:t>Cas graves avec hospitalisation: 379</a:t>
            </a:r>
          </a:p>
          <a:p>
            <a:r>
              <a:rPr lang="fr-FR" dirty="0" smtClean="0"/>
              <a:t>2 décès chez des </a:t>
            </a:r>
            <a:r>
              <a:rPr lang="fr-FR" dirty="0"/>
              <a:t>nourrissons nés prématurément et atteints de rougeole congénitale </a:t>
            </a:r>
            <a:endParaRPr lang="fr-FR" dirty="0" smtClean="0"/>
          </a:p>
          <a:p>
            <a:r>
              <a:rPr lang="fr-FR" dirty="0"/>
              <a:t>Le statut vaccinal </a:t>
            </a:r>
            <a:r>
              <a:rPr lang="fr-FR" dirty="0" smtClean="0"/>
              <a:t>: </a:t>
            </a:r>
            <a:r>
              <a:rPr lang="fr-FR" dirty="0"/>
              <a:t>89 % des cas ne sont pas vaccinés, 2 % ont reçu une dose, et seuls 5 % ont reçu deux doses ou plus.</a:t>
            </a:r>
            <a:endParaRPr lang="fr-FR" dirty="0" smtClean="0"/>
          </a:p>
          <a:p>
            <a:r>
              <a:rPr lang="fr-FR" dirty="0" smtClean="0"/>
              <a:t>Causes: </a:t>
            </a:r>
          </a:p>
          <a:p>
            <a:pPr lvl="1"/>
            <a:r>
              <a:rPr lang="fr-FR" dirty="0" smtClean="0"/>
              <a:t>Une </a:t>
            </a:r>
            <a:r>
              <a:rPr lang="fr-FR" dirty="0"/>
              <a:t>couverture vaccinale insuffisante </a:t>
            </a:r>
            <a:r>
              <a:rPr lang="fr-FR" dirty="0" smtClean="0"/>
              <a:t>(</a:t>
            </a:r>
            <a:r>
              <a:rPr lang="fr-FR" dirty="0" err="1" smtClean="0"/>
              <a:t>Covid</a:t>
            </a:r>
            <a:r>
              <a:rPr lang="fr-FR" dirty="0" smtClean="0"/>
              <a:t>, pénurie de médecins de famille, insuffisance de contrôle vaccinal à l’école)</a:t>
            </a:r>
          </a:p>
          <a:p>
            <a:pPr lvl="1"/>
            <a:r>
              <a:rPr lang="fr-FR" dirty="0" smtClean="0"/>
              <a:t>Forte contagiosité du génotype D8</a:t>
            </a:r>
          </a:p>
          <a:p>
            <a:pPr lvl="1"/>
            <a:r>
              <a:rPr lang="fr-FR" dirty="0" smtClean="0"/>
              <a:t>Importance des cas d’importations</a:t>
            </a:r>
          </a:p>
          <a:p>
            <a:pPr lvl="1"/>
            <a:endParaRPr lang="fr-FR" dirty="0"/>
          </a:p>
        </p:txBody>
      </p:sp>
      <p:pic>
        <p:nvPicPr>
          <p:cNvPr id="2050" name="Picture 2" descr="https://vih.org/wp-content/uploads/2025/11/Image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476" y="1323414"/>
            <a:ext cx="3641226" cy="2997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36545" y="6299573"/>
            <a:ext cx="5430461" cy="388696"/>
          </a:xfrm>
          <a:prstGeom prst="rect">
            <a:avLst/>
          </a:prstGeom>
        </p:spPr>
        <p:txBody>
          <a:bodyPr wrap="none">
            <a:spAutoFit/>
          </a:bodyPr>
          <a:lstStyle/>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https://sante-infobase.canada.ca/rougeole-rubeole/#a5</a:t>
            </a:r>
          </a:p>
        </p:txBody>
      </p:sp>
    </p:spTree>
    <p:extLst>
      <p:ext uri="{BB962C8B-B14F-4D97-AF65-F5344CB8AC3E}">
        <p14:creationId xmlns:p14="http://schemas.microsoft.com/office/powerpoint/2010/main" val="2466742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idx="1"/>
          </p:nvPr>
        </p:nvPicPr>
        <p:blipFill>
          <a:blip r:embed="rId3"/>
          <a:srcRect t="1227" b="1227"/>
          <a:stretch>
            <a:fillRect/>
          </a:stretch>
        </p:blipFill>
        <p:spPr>
          <a:xfrm>
            <a:off x="266700" y="544525"/>
            <a:ext cx="7369876" cy="2321923"/>
          </a:xfrm>
          <a:prstGeom prst="rect">
            <a:avLst/>
          </a:prstGeom>
        </p:spPr>
      </p:pic>
      <p:sp>
        <p:nvSpPr>
          <p:cNvPr id="5" name="Espace réservé du numéro de diapositive 4"/>
          <p:cNvSpPr>
            <a:spLocks noGrp="1"/>
          </p:cNvSpPr>
          <p:nvPr>
            <p:ph type="sldNum" sz="quarter" idx="11"/>
          </p:nvPr>
        </p:nvSpPr>
        <p:spPr/>
        <p:txBody>
          <a:bodyPr/>
          <a:lstStyle/>
          <a:p>
            <a:pPr rtl="0"/>
            <a:fld id="{C5C3056E-1632-4A65-A24F-3F10A1450A6E}" type="slidenum">
              <a:rPr lang="fr-FR" noProof="0" smtClean="0"/>
              <a:pPr rtl="0"/>
              <a:t>26</a:t>
            </a:fld>
            <a:endParaRPr lang="fr-FR" noProof="0" dirty="0"/>
          </a:p>
        </p:txBody>
      </p:sp>
      <p:sp>
        <p:nvSpPr>
          <p:cNvPr id="7" name="Rectangle 6"/>
          <p:cNvSpPr/>
          <p:nvPr/>
        </p:nvSpPr>
        <p:spPr>
          <a:xfrm>
            <a:off x="520700" y="3837671"/>
            <a:ext cx="11242510" cy="2062552"/>
          </a:xfrm>
          <a:prstGeom prst="rect">
            <a:avLst/>
          </a:prstGeom>
        </p:spPr>
        <p:txBody>
          <a:bodyPr wrap="square">
            <a:spAutoFit/>
          </a:bodyPr>
          <a:lstStyle/>
          <a:p>
            <a:pPr>
              <a:lnSpc>
                <a:spcPct val="107000"/>
              </a:lnSpc>
              <a:spcAft>
                <a:spcPts val="800"/>
              </a:spcAft>
            </a:pPr>
            <a:r>
              <a:rPr lang="fr-FR" dirty="0" smtClean="0">
                <a:ea typeface="Calibri" panose="020F0502020204030204" pitchFamily="34" charset="0"/>
                <a:cs typeface="Times New Roman" panose="02020603050405020304" pitchFamily="18" charset="0"/>
              </a:rPr>
              <a:t>Sur </a:t>
            </a:r>
            <a:r>
              <a:rPr lang="fr-FR" dirty="0">
                <a:ea typeface="Calibri" panose="020F0502020204030204" pitchFamily="34" charset="0"/>
                <a:cs typeface="Times New Roman" panose="02020603050405020304" pitchFamily="18" charset="0"/>
              </a:rPr>
              <a:t>la base des connaissances actuellement disponibles, </a:t>
            </a:r>
            <a:r>
              <a:rPr lang="fr-FR" dirty="0" smtClean="0">
                <a:ea typeface="Calibri" panose="020F0502020204030204" pitchFamily="34" charset="0"/>
                <a:cs typeface="Times New Roman" panose="02020603050405020304" pitchFamily="18" charset="0"/>
              </a:rPr>
              <a:t>le risque </a:t>
            </a:r>
            <a:r>
              <a:rPr lang="fr-FR" dirty="0">
                <a:ea typeface="Calibri" panose="020F0502020204030204" pitchFamily="34" charset="0"/>
                <a:cs typeface="Times New Roman" panose="02020603050405020304" pitchFamily="18" charset="0"/>
              </a:rPr>
              <a:t>posé par les virus provenant du dégel du pergélisol n'est pas plus important que celui posé par les virus présents dans d'autres environnements tels que les sols tempérés et les systèmes aquatiques</a:t>
            </a:r>
            <a:r>
              <a:rPr lang="fr-FR" dirty="0" smtClean="0">
                <a:ea typeface="Calibri" panose="020F0502020204030204" pitchFamily="34" charset="0"/>
                <a:cs typeface="Times New Roman" panose="02020603050405020304" pitchFamily="18" charset="0"/>
              </a:rPr>
              <a:t>.</a:t>
            </a:r>
          </a:p>
          <a:p>
            <a:pPr>
              <a:lnSpc>
                <a:spcPct val="107000"/>
              </a:lnSpc>
              <a:spcAft>
                <a:spcPts val="800"/>
              </a:spcAft>
            </a:pPr>
            <a:endParaRPr lang="fr-FR" dirty="0">
              <a:ea typeface="Calibri" panose="020F0502020204030204" pitchFamily="34" charset="0"/>
              <a:cs typeface="Times New Roman" panose="02020603050405020304" pitchFamily="18" charset="0"/>
            </a:endParaRPr>
          </a:p>
          <a:p>
            <a:pPr>
              <a:lnSpc>
                <a:spcPct val="107000"/>
              </a:lnSpc>
              <a:spcAft>
                <a:spcPts val="800"/>
              </a:spcAft>
            </a:pPr>
            <a:r>
              <a:rPr lang="fr-FR" dirty="0" smtClean="0"/>
              <a:t>Mais la </a:t>
            </a:r>
            <a:r>
              <a:rPr lang="fr-FR" dirty="0"/>
              <a:t>santé de la faune sauvage peut être affectée par le changement climatique, ce qui compromet </a:t>
            </a:r>
            <a:r>
              <a:rPr lang="fr-FR" dirty="0" smtClean="0"/>
              <a:t>davantage les </a:t>
            </a:r>
            <a:r>
              <a:rPr lang="fr-FR" dirty="0"/>
              <a:t>écosystèmes fragiles et les populations qui en </a:t>
            </a:r>
            <a:r>
              <a:rPr lang="fr-FR" dirty="0" smtClean="0"/>
              <a:t>dépendent…</a:t>
            </a:r>
            <a:endParaRPr lang="fr-FR" dirty="0">
              <a:ea typeface="Calibri" panose="020F0502020204030204" pitchFamily="34" charset="0"/>
              <a:cs typeface="Times New Roman" panose="02020603050405020304" pitchFamily="18" charset="0"/>
            </a:endParaRPr>
          </a:p>
        </p:txBody>
      </p:sp>
      <p:sp>
        <p:nvSpPr>
          <p:cNvPr id="8" name="Rectangle 7"/>
          <p:cNvSpPr/>
          <p:nvPr/>
        </p:nvSpPr>
        <p:spPr>
          <a:xfrm>
            <a:off x="520700" y="3016935"/>
            <a:ext cx="11557000" cy="646331"/>
          </a:xfrm>
          <a:prstGeom prst="rect">
            <a:avLst/>
          </a:prstGeom>
        </p:spPr>
        <p:txBody>
          <a:bodyPr wrap="square">
            <a:spAutoFit/>
          </a:bodyPr>
          <a:lstStyle/>
          <a:p>
            <a:r>
              <a:rPr lang="fr-FR" dirty="0"/>
              <a:t>Les humains sont présents dans l'Arctique depuis plus de 40 000 </a:t>
            </a:r>
            <a:r>
              <a:rPr lang="fr-FR" dirty="0" smtClean="0"/>
              <a:t>ans et exposés </a:t>
            </a:r>
            <a:r>
              <a:rPr lang="fr-FR" dirty="0"/>
              <a:t>aux virus présents dans les sols du pergélisol</a:t>
            </a:r>
            <a:r>
              <a:rPr lang="fr-FR" dirty="0" smtClean="0"/>
              <a:t> </a:t>
            </a:r>
            <a:endParaRPr lang="fr-FR" dirty="0"/>
          </a:p>
        </p:txBody>
      </p:sp>
      <p:sp>
        <p:nvSpPr>
          <p:cNvPr id="9" name="Rectangle 8"/>
          <p:cNvSpPr/>
          <p:nvPr/>
        </p:nvSpPr>
        <p:spPr>
          <a:xfrm>
            <a:off x="4988555" y="6454001"/>
            <a:ext cx="6096000" cy="276999"/>
          </a:xfrm>
          <a:prstGeom prst="rect">
            <a:avLst/>
          </a:prstGeom>
        </p:spPr>
        <p:txBody>
          <a:bodyPr>
            <a:spAutoFit/>
          </a:bodyPr>
          <a:lstStyle/>
          <a:p>
            <a:pPr algn="r"/>
            <a:r>
              <a:rPr lang="en-US" sz="1200" dirty="0" err="1">
                <a:latin typeface="Arial" panose="020B0604020202020204" pitchFamily="34" charset="0"/>
                <a:cs typeface="Arial" panose="020B0604020202020204" pitchFamily="34" charset="0"/>
              </a:rPr>
              <a:t>Mackelprang</a:t>
            </a:r>
            <a:r>
              <a:rPr lang="en-US" sz="1200" dirty="0">
                <a:latin typeface="Arial" panose="020B0604020202020204" pitchFamily="34" charset="0"/>
                <a:cs typeface="Arial" panose="020B0604020202020204" pitchFamily="34" charset="0"/>
              </a:rPr>
              <a:t> R, </a:t>
            </a:r>
            <a:r>
              <a:rPr lang="en-US" sz="1200" dirty="0" smtClean="0">
                <a:latin typeface="Arial" panose="020B0604020202020204" pitchFamily="34" charset="0"/>
                <a:cs typeface="Arial" panose="020B0604020202020204" pitchFamily="34" charset="0"/>
              </a:rPr>
              <a:t>et al. </a:t>
            </a:r>
            <a:r>
              <a:rPr lang="en-US" sz="1200" dirty="0" err="1" smtClean="0">
                <a:latin typeface="Arial" panose="020B0604020202020204" pitchFamily="34" charset="0"/>
                <a:cs typeface="Arial" panose="020B0604020202020204" pitchFamily="34" charset="0"/>
              </a:rPr>
              <a:t>mSystems</a:t>
            </a:r>
            <a:r>
              <a:rPr lang="en-US" sz="1200" dirty="0">
                <a:latin typeface="Arial" panose="020B0604020202020204" pitchFamily="34" charset="0"/>
                <a:cs typeface="Arial" panose="020B0604020202020204" pitchFamily="34" charset="0"/>
              </a:rPr>
              <a:t>. 2025</a:t>
            </a:r>
            <a:endParaRPr lang="fr-FR" sz="1200" dirty="0">
              <a:latin typeface="Arial" panose="020B0604020202020204" pitchFamily="34" charset="0"/>
              <a:cs typeface="Arial" panose="020B0604020202020204" pitchFamily="34" charset="0"/>
            </a:endParaRPr>
          </a:p>
        </p:txBody>
      </p:sp>
      <p:pic>
        <p:nvPicPr>
          <p:cNvPr id="1026" name="Picture 2" descr="La fonte du permafrost met en danger le climat de toute la planè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6379" y="394038"/>
            <a:ext cx="3300197" cy="17203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rgélisol : Une bombe en sous-s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0575" y="471828"/>
            <a:ext cx="2994025" cy="231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260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normAutofit/>
          </a:bodyPr>
          <a:lstStyle/>
          <a:p>
            <a:r>
              <a:rPr lang="fr-FR" sz="2000" dirty="0" smtClean="0"/>
              <a:t>Enjeux de la recherche</a:t>
            </a:r>
          </a:p>
          <a:p>
            <a:pPr lvl="1"/>
            <a:r>
              <a:rPr lang="fr-FR" sz="1800" dirty="0" smtClean="0"/>
              <a:t>Diagnostic: développement rapide de tests sensibles</a:t>
            </a:r>
          </a:p>
          <a:p>
            <a:pPr lvl="1"/>
            <a:r>
              <a:rPr lang="fr-FR" sz="1800" dirty="0" smtClean="0"/>
              <a:t>Traitement: Antiviraux et anticorps monoclonaux</a:t>
            </a:r>
          </a:p>
          <a:p>
            <a:pPr lvl="1"/>
            <a:r>
              <a:rPr lang="fr-FR" sz="1800" dirty="0" smtClean="0"/>
              <a:t>Vaccins: </a:t>
            </a:r>
          </a:p>
          <a:p>
            <a:pPr lvl="2"/>
            <a:r>
              <a:rPr lang="fr-FR" sz="1800" dirty="0" smtClean="0"/>
              <a:t>disponible </a:t>
            </a:r>
            <a:r>
              <a:rPr lang="fr-FR" sz="1800" dirty="0"/>
              <a:t>et modifiable rapidement </a:t>
            </a:r>
            <a:r>
              <a:rPr lang="fr-FR" sz="1800" dirty="0" smtClean="0"/>
              <a:t>(vaccin à ARNm)</a:t>
            </a:r>
          </a:p>
          <a:p>
            <a:pPr lvl="2"/>
            <a:r>
              <a:rPr lang="fr-FR" sz="1800" dirty="0" smtClean="0"/>
              <a:t>Développement de vaccins universels (virus respiratoire)</a:t>
            </a:r>
            <a:endParaRPr lang="fr-FR" sz="1800" dirty="0"/>
          </a:p>
        </p:txBody>
      </p:sp>
      <p:sp>
        <p:nvSpPr>
          <p:cNvPr id="4" name="Espace réservé du contenu 3"/>
          <p:cNvSpPr>
            <a:spLocks noGrp="1"/>
          </p:cNvSpPr>
          <p:nvPr>
            <p:ph sz="half" idx="2"/>
          </p:nvPr>
        </p:nvSpPr>
        <p:spPr>
          <a:xfrm>
            <a:off x="6306671" y="1680883"/>
            <a:ext cx="5304138" cy="4597984"/>
          </a:xfrm>
        </p:spPr>
        <p:txBody>
          <a:bodyPr>
            <a:normAutofit/>
          </a:bodyPr>
          <a:lstStyle/>
          <a:p>
            <a:r>
              <a:rPr lang="fr-FR" sz="2000" dirty="0" smtClean="0"/>
              <a:t>Surveillance et prévention</a:t>
            </a:r>
          </a:p>
          <a:p>
            <a:pPr lvl="1"/>
            <a:r>
              <a:rPr lang="fr-FR" dirty="0"/>
              <a:t>Surveillance épidémiologique: système d’alerte (Réseau mondial d'alerte et d'action en cas </a:t>
            </a:r>
            <a:r>
              <a:rPr lang="fr-FR" dirty="0" smtClean="0"/>
              <a:t>d'épidémie: GOARN</a:t>
            </a:r>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smtClean="0"/>
          </a:p>
          <a:p>
            <a:pPr lvl="1"/>
            <a:r>
              <a:rPr lang="fr-FR" dirty="0" smtClean="0"/>
              <a:t>Séquençage génomique en temps réel</a:t>
            </a:r>
            <a:endParaRPr lang="fr-FR" dirty="0"/>
          </a:p>
          <a:p>
            <a:pPr lvl="1"/>
            <a:endParaRPr lang="fr-FR" dirty="0"/>
          </a:p>
        </p:txBody>
      </p:sp>
      <p:sp>
        <p:nvSpPr>
          <p:cNvPr id="5" name="Espace réservé du numéro de diapositive 4"/>
          <p:cNvSpPr>
            <a:spLocks noGrp="1"/>
          </p:cNvSpPr>
          <p:nvPr>
            <p:ph type="sldNum" sz="quarter" idx="12"/>
          </p:nvPr>
        </p:nvSpPr>
        <p:spPr/>
        <p:txBody>
          <a:bodyPr/>
          <a:lstStyle/>
          <a:p>
            <a:pPr rtl="0"/>
            <a:fld id="{C5C3056E-1632-4A65-A24F-3F10A1450A6E}" type="slidenum">
              <a:rPr lang="fr-FR" noProof="0" smtClean="0"/>
              <a:pPr rtl="0"/>
              <a:t>27</a:t>
            </a:fld>
            <a:endParaRPr lang="fr-FR" noProof="0"/>
          </a:p>
        </p:txBody>
      </p:sp>
      <p:sp>
        <p:nvSpPr>
          <p:cNvPr id="6" name="Titre 1">
            <a:extLst>
              <a:ext uri="{FF2B5EF4-FFF2-40B4-BE49-F238E27FC236}">
                <a16:creationId xmlns:a16="http://schemas.microsoft.com/office/drawing/2014/main" id="{7F594C4F-F9F1-822A-DFD8-473E763DC066}"/>
              </a:ext>
            </a:extLst>
          </p:cNvPr>
          <p:cNvSpPr>
            <a:spLocks noGrp="1"/>
          </p:cNvSpPr>
          <p:nvPr>
            <p:ph type="title"/>
          </p:nvPr>
        </p:nvSpPr>
        <p:spPr/>
        <p:txBody>
          <a:bodyPr>
            <a:normAutofit fontScale="90000"/>
          </a:bodyPr>
          <a:lstStyle/>
          <a:p>
            <a:r>
              <a:rPr lang="fr-FR" dirty="0" err="1" smtClean="0"/>
              <a:t>SURveillance</a:t>
            </a:r>
            <a:r>
              <a:rPr lang="fr-FR" dirty="0" smtClean="0"/>
              <a:t> et </a:t>
            </a:r>
            <a:r>
              <a:rPr lang="fr-FR" dirty="0" err="1" smtClean="0"/>
              <a:t>prevention</a:t>
            </a:r>
            <a:endParaRPr lang="fr-FR" dirty="0"/>
          </a:p>
        </p:txBody>
      </p:sp>
      <p:pic>
        <p:nvPicPr>
          <p:cNvPr id="3074" name="Picture 2" descr="https://ouvry.com/wp-content/uploads/2025/07/Le-GOARN-de-lOMS-un-outil-indispensable-de-lutte-contre-les-epidemies-m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8300" y="3101975"/>
            <a:ext cx="3278934" cy="204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684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594C4F-F9F1-822A-DFD8-473E763DC066}"/>
              </a:ext>
            </a:extLst>
          </p:cNvPr>
          <p:cNvSpPr>
            <a:spLocks noGrp="1"/>
          </p:cNvSpPr>
          <p:nvPr>
            <p:ph type="title"/>
          </p:nvPr>
        </p:nvSpPr>
        <p:spPr/>
        <p:txBody>
          <a:bodyPr>
            <a:normAutofit fontScale="90000"/>
          </a:bodyPr>
          <a:lstStyle/>
          <a:p>
            <a:r>
              <a:rPr lang="fr-FR" dirty="0" err="1" smtClean="0"/>
              <a:t>SURveillance</a:t>
            </a:r>
            <a:r>
              <a:rPr lang="fr-FR" dirty="0" smtClean="0"/>
              <a:t> et </a:t>
            </a:r>
            <a:r>
              <a:rPr lang="fr-FR" dirty="0" err="1" smtClean="0"/>
              <a:t>prevention</a:t>
            </a:r>
            <a:endParaRPr lang="fr-FR" dirty="0"/>
          </a:p>
        </p:txBody>
      </p:sp>
      <p:pic>
        <p:nvPicPr>
          <p:cNvPr id="5" name="Espace réservé du contenu 4"/>
          <p:cNvPicPr>
            <a:picLocks noGrp="1" noChangeAspect="1"/>
          </p:cNvPicPr>
          <p:nvPr>
            <p:ph sz="half" idx="1"/>
          </p:nvPr>
        </p:nvPicPr>
        <p:blipFill>
          <a:blip r:embed="rId2"/>
          <a:stretch>
            <a:fillRect/>
          </a:stretch>
        </p:blipFill>
        <p:spPr>
          <a:xfrm>
            <a:off x="430213" y="2488223"/>
            <a:ext cx="5500687" cy="2538778"/>
          </a:xfrm>
          <a:prstGeom prst="rect">
            <a:avLst/>
          </a:prstGeom>
        </p:spPr>
      </p:pic>
      <p:sp>
        <p:nvSpPr>
          <p:cNvPr id="4" name="Espace réservé du contenu 3">
            <a:extLst>
              <a:ext uri="{FF2B5EF4-FFF2-40B4-BE49-F238E27FC236}">
                <a16:creationId xmlns:a16="http://schemas.microsoft.com/office/drawing/2014/main" id="{8D901E8B-800F-DB55-B349-4398B24E3D05}"/>
              </a:ext>
            </a:extLst>
          </p:cNvPr>
          <p:cNvSpPr>
            <a:spLocks noGrp="1"/>
          </p:cNvSpPr>
          <p:nvPr>
            <p:ph sz="half" idx="2"/>
          </p:nvPr>
        </p:nvSpPr>
        <p:spPr/>
        <p:txBody>
          <a:bodyPr/>
          <a:lstStyle/>
          <a:p>
            <a:r>
              <a:rPr lang="fr-FR" i="1" dirty="0"/>
              <a:t>Dans un monde où 60 % des maladies infectieuses sont communes à l’humain et l’animal et 75 % des maladies infectieuses émergentes ont une origine animale - aussi bien d’élevage que de la faune </a:t>
            </a:r>
            <a:r>
              <a:rPr lang="fr-FR" i="1" dirty="0" smtClean="0"/>
              <a:t>sauvage</a:t>
            </a:r>
          </a:p>
          <a:p>
            <a:endParaRPr lang="fr-FR" i="1" dirty="0"/>
          </a:p>
          <a:p>
            <a:r>
              <a:rPr lang="fr-FR" i="1" dirty="0"/>
              <a:t>EMERGEN 2.0 permet de centrer les activités de séquençage, en période inter-épidémique, sur des projets de recherche élargies à l’ensemble des pathogènes infectieux, au-delà du SARS-CoV-2. EMERGEN 2.0 s’attachera également à la poursuite du développement d’outils bio-informatiques innovants.</a:t>
            </a:r>
            <a:r>
              <a:rPr lang="fr-FR" dirty="0"/>
              <a:t> » </a:t>
            </a:r>
            <a:r>
              <a:rPr lang="fr-FR" i="1" dirty="0" smtClean="0"/>
              <a:t> </a:t>
            </a:r>
            <a:r>
              <a:rPr lang="fr-FR" i="1" dirty="0"/>
              <a:t>-</a:t>
            </a:r>
            <a:endParaRPr lang="fr-FR" dirty="0"/>
          </a:p>
        </p:txBody>
      </p:sp>
      <p:sp>
        <p:nvSpPr>
          <p:cNvPr id="8" name="Espace réservé du numéro de diapositive 7">
            <a:extLst>
              <a:ext uri="{FF2B5EF4-FFF2-40B4-BE49-F238E27FC236}">
                <a16:creationId xmlns:a16="http://schemas.microsoft.com/office/drawing/2014/main" id="{5E522B91-47E9-66F4-F7EB-7A1B2C5F2B05}"/>
              </a:ext>
            </a:extLst>
          </p:cNvPr>
          <p:cNvSpPr>
            <a:spLocks noGrp="1"/>
          </p:cNvSpPr>
          <p:nvPr>
            <p:ph type="sldNum" sz="quarter" idx="12"/>
          </p:nvPr>
        </p:nvSpPr>
        <p:spPr/>
        <p:txBody>
          <a:bodyPr/>
          <a:lstStyle/>
          <a:p>
            <a:pPr rtl="0"/>
            <a:fld id="{C5C3056E-1632-4A65-A24F-3F10A1450A6E}" type="slidenum">
              <a:rPr lang="fr-FR" noProof="0" smtClean="0"/>
              <a:pPr rtl="0"/>
              <a:t>28</a:t>
            </a:fld>
            <a:endParaRPr lang="fr-FR" noProof="0"/>
          </a:p>
        </p:txBody>
      </p:sp>
    </p:spTree>
    <p:extLst>
      <p:ext uri="{BB962C8B-B14F-4D97-AF65-F5344CB8AC3E}">
        <p14:creationId xmlns:p14="http://schemas.microsoft.com/office/powerpoint/2010/main" val="2413464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a:p>
        </p:txBody>
      </p:sp>
      <p:sp>
        <p:nvSpPr>
          <p:cNvPr id="5" name="Espace réservé du numéro de diapositive 4"/>
          <p:cNvSpPr>
            <a:spLocks noGrp="1"/>
          </p:cNvSpPr>
          <p:nvPr>
            <p:ph type="sldNum" sz="quarter" idx="12"/>
          </p:nvPr>
        </p:nvSpPr>
        <p:spPr/>
        <p:txBody>
          <a:bodyPr/>
          <a:lstStyle/>
          <a:p>
            <a:pPr rtl="0"/>
            <a:fld id="{C5C3056E-1632-4A65-A24F-3F10A1450A6E}" type="slidenum">
              <a:rPr lang="fr-FR" noProof="0" smtClean="0"/>
              <a:pPr rtl="0"/>
              <a:t>29</a:t>
            </a:fld>
            <a:endParaRPr lang="fr-FR" noProof="0"/>
          </a:p>
        </p:txBody>
      </p:sp>
      <p:sp>
        <p:nvSpPr>
          <p:cNvPr id="6" name="Rectangle 5"/>
          <p:cNvSpPr/>
          <p:nvPr/>
        </p:nvSpPr>
        <p:spPr>
          <a:xfrm>
            <a:off x="5820335" y="2150259"/>
            <a:ext cx="6096000" cy="3970318"/>
          </a:xfrm>
          <a:prstGeom prst="rect">
            <a:avLst/>
          </a:prstGeom>
        </p:spPr>
        <p:txBody>
          <a:bodyPr>
            <a:spAutoFit/>
          </a:bodyPr>
          <a:lstStyle/>
          <a:p>
            <a:pPr algn="just"/>
            <a:r>
              <a:rPr lang="fr-FR" b="1" dirty="0"/>
              <a:t>L’approche One </a:t>
            </a:r>
            <a:r>
              <a:rPr lang="fr-FR" b="1" dirty="0" err="1"/>
              <a:t>Health</a:t>
            </a:r>
            <a:r>
              <a:rPr lang="fr-FR" b="1" dirty="0"/>
              <a:t> permet de </a:t>
            </a:r>
            <a:r>
              <a:rPr lang="fr-FR" b="1" dirty="0" smtClean="0"/>
              <a:t>:</a:t>
            </a:r>
          </a:p>
          <a:p>
            <a:pPr algn="just"/>
            <a:endParaRPr lang="fr-FR" dirty="0"/>
          </a:p>
          <a:p>
            <a:pPr algn="just">
              <a:buFont typeface="Arial" panose="020B0604020202020204" pitchFamily="34" charset="0"/>
              <a:buChar char="•"/>
            </a:pPr>
            <a:r>
              <a:rPr lang="fr-FR" dirty="0"/>
              <a:t>Prévenir les épidémies de maladies zoonotiques chez les animaux et les humains.</a:t>
            </a:r>
          </a:p>
          <a:p>
            <a:pPr algn="just">
              <a:buFont typeface="Arial" panose="020B0604020202020204" pitchFamily="34" charset="0"/>
              <a:buChar char="•"/>
            </a:pPr>
            <a:r>
              <a:rPr lang="fr-FR" dirty="0"/>
              <a:t>Améliorer la sécurité et la sûreté alimentaires.</a:t>
            </a:r>
          </a:p>
          <a:p>
            <a:pPr algn="just">
              <a:buFont typeface="Arial" panose="020B0604020202020204" pitchFamily="34" charset="0"/>
              <a:buChar char="•"/>
            </a:pPr>
            <a:r>
              <a:rPr lang="fr-FR" dirty="0"/>
              <a:t>Réduire les infections résistantes aux antimicrobiens et améliorer la santé humaine et animale.</a:t>
            </a:r>
          </a:p>
          <a:p>
            <a:pPr algn="just">
              <a:buFont typeface="Arial" panose="020B0604020202020204" pitchFamily="34" charset="0"/>
              <a:buChar char="•"/>
            </a:pPr>
            <a:r>
              <a:rPr lang="fr-FR" dirty="0"/>
              <a:t>Protéger la sécurité sanitaire mondiale.</a:t>
            </a:r>
          </a:p>
          <a:p>
            <a:pPr algn="just">
              <a:buFont typeface="Arial" panose="020B0604020202020204" pitchFamily="34" charset="0"/>
              <a:buChar char="•"/>
            </a:pPr>
            <a:r>
              <a:rPr lang="fr-FR" dirty="0"/>
              <a:t>Protéger la biodiversité et la conservation</a:t>
            </a:r>
            <a:r>
              <a:rPr lang="fr-FR" dirty="0" smtClean="0"/>
              <a:t>.</a:t>
            </a:r>
          </a:p>
          <a:p>
            <a:pPr algn="just">
              <a:buFont typeface="Arial" panose="020B0604020202020204" pitchFamily="34" charset="0"/>
              <a:buChar char="•"/>
            </a:pPr>
            <a:endParaRPr lang="fr-FR" dirty="0"/>
          </a:p>
          <a:p>
            <a:pPr algn="just"/>
            <a:r>
              <a:rPr lang="fr-FR" b="1" dirty="0"/>
              <a:t>En favorisant la collaboration entre tous les secteurs, l’approche One </a:t>
            </a:r>
            <a:r>
              <a:rPr lang="fr-FR" b="1" dirty="0" err="1"/>
              <a:t>Health</a:t>
            </a:r>
            <a:r>
              <a:rPr lang="fr-FR" b="1" dirty="0"/>
              <a:t> peut obtenir les meilleurs résultats sanitaires pour les humains, les animaux et les plantes dans un environnement partagé.</a:t>
            </a:r>
            <a:endParaRPr lang="fr-FR" dirty="0"/>
          </a:p>
        </p:txBody>
      </p:sp>
      <p:pic>
        <p:nvPicPr>
          <p:cNvPr id="7" name="Image 6"/>
          <p:cNvPicPr>
            <a:picLocks noChangeAspect="1"/>
          </p:cNvPicPr>
          <p:nvPr/>
        </p:nvPicPr>
        <p:blipFill>
          <a:blip r:embed="rId3"/>
          <a:stretch>
            <a:fillRect/>
          </a:stretch>
        </p:blipFill>
        <p:spPr>
          <a:xfrm>
            <a:off x="225582" y="2150259"/>
            <a:ext cx="5181949" cy="2971800"/>
          </a:xfrm>
          <a:prstGeom prst="rect">
            <a:avLst/>
          </a:prstGeom>
        </p:spPr>
      </p:pic>
    </p:spTree>
    <p:extLst>
      <p:ext uri="{BB962C8B-B14F-4D97-AF65-F5344CB8AC3E}">
        <p14:creationId xmlns:p14="http://schemas.microsoft.com/office/powerpoint/2010/main" val="394224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376985" y="1097471"/>
            <a:ext cx="7438030" cy="523220"/>
          </a:xfrm>
          <a:prstGeom prst="rect">
            <a:avLst/>
          </a:prstGeom>
          <a:solidFill>
            <a:schemeClr val="accent1"/>
          </a:solidFill>
        </p:spPr>
        <p:txBody>
          <a:bodyPr wrap="square" rtlCol="0">
            <a:spAutoFit/>
          </a:bodyPr>
          <a:lstStyle/>
          <a:p>
            <a:pPr algn="ctr"/>
            <a:r>
              <a:rPr lang="fr-FR" sz="2800" b="1" dirty="0" smtClean="0">
                <a:solidFill>
                  <a:schemeClr val="bg1"/>
                </a:solidFill>
              </a:rPr>
              <a:t>Définition</a:t>
            </a:r>
            <a:endParaRPr lang="fr-FR" sz="2800" b="1" dirty="0">
              <a:solidFill>
                <a:schemeClr val="bg1"/>
              </a:solidFill>
            </a:endParaRPr>
          </a:p>
        </p:txBody>
      </p:sp>
      <p:sp>
        <p:nvSpPr>
          <p:cNvPr id="8" name="ZoneTexte 7"/>
          <p:cNvSpPr txBox="1"/>
          <p:nvPr/>
        </p:nvSpPr>
        <p:spPr>
          <a:xfrm>
            <a:off x="552211" y="2025612"/>
            <a:ext cx="11087577" cy="3139321"/>
          </a:xfrm>
          <a:prstGeom prst="rect">
            <a:avLst/>
          </a:prstGeom>
          <a:noFill/>
        </p:spPr>
        <p:txBody>
          <a:bodyPr wrap="square" rtlCol="0">
            <a:spAutoFit/>
          </a:bodyPr>
          <a:lstStyle/>
          <a:p>
            <a:r>
              <a:rPr lang="fr-FR" dirty="0" smtClean="0"/>
              <a:t>Les virus sont des agents biologiques infectieux de très petite </a:t>
            </a:r>
            <a:r>
              <a:rPr lang="fr-FR" dirty="0" smtClean="0"/>
              <a:t>taille,  </a:t>
            </a:r>
            <a:r>
              <a:rPr lang="fr-FR" dirty="0" smtClean="0"/>
              <a:t>parasites obligatoires des cellules vivantes car ils ne contiennent pas de systèmes métaboliques capables d’assurer une réplication autonome. Ils utilisent la machinerie cellulaire pour se multiplier. </a:t>
            </a:r>
          </a:p>
          <a:p>
            <a:endParaRPr lang="fr-FR" dirty="0"/>
          </a:p>
          <a:p>
            <a:r>
              <a:rPr lang="fr-FR" dirty="0" smtClean="0"/>
              <a:t>Entités biologiques caractérisées par une structure </a:t>
            </a:r>
            <a:r>
              <a:rPr lang="fr-FR" dirty="0" err="1" smtClean="0"/>
              <a:t>nucléo-protéique</a:t>
            </a:r>
            <a:r>
              <a:rPr lang="fr-FR" dirty="0" smtClean="0"/>
              <a:t> simple. </a:t>
            </a:r>
          </a:p>
          <a:p>
            <a:endParaRPr lang="fr-FR" dirty="0"/>
          </a:p>
          <a:p>
            <a:r>
              <a:rPr lang="fr-FR" dirty="0" smtClean="0"/>
              <a:t>Le génome des virus est constitué d’un seul type </a:t>
            </a:r>
            <a:r>
              <a:rPr lang="fr-FR" b="1" dirty="0" smtClean="0"/>
              <a:t>d’acide nucléique </a:t>
            </a:r>
            <a:r>
              <a:rPr lang="fr-FR" dirty="0" smtClean="0"/>
              <a:t>(ADN ou ARN), entouré d’une structure protéique protectrice, la </a:t>
            </a:r>
            <a:r>
              <a:rPr lang="fr-FR" b="1" dirty="0" smtClean="0"/>
              <a:t>capside</a:t>
            </a:r>
            <a:r>
              <a:rPr lang="fr-FR" dirty="0" smtClean="0"/>
              <a:t> et pour certains une </a:t>
            </a:r>
            <a:r>
              <a:rPr lang="fr-FR" b="1" dirty="0" smtClean="0"/>
              <a:t>enveloppe</a:t>
            </a:r>
            <a:r>
              <a:rPr lang="fr-FR" dirty="0" smtClean="0"/>
              <a:t>.</a:t>
            </a:r>
          </a:p>
          <a:p>
            <a:endParaRPr lang="fr-FR" dirty="0"/>
          </a:p>
          <a:p>
            <a:pPr marL="742950" lvl="1" indent="-285750">
              <a:buFont typeface="Courier New" panose="02070309020205020404" pitchFamily="49" charset="0"/>
              <a:buChar char="o"/>
            </a:pPr>
            <a:endParaRPr lang="fr-FR" dirty="0"/>
          </a:p>
          <a:p>
            <a:pPr marL="742950" lvl="1" indent="-285750">
              <a:buFont typeface="Courier New" panose="02070309020205020404" pitchFamily="49" charset="0"/>
              <a:buChar char="o"/>
            </a:pPr>
            <a:endParaRPr lang="fr-FR" dirty="0"/>
          </a:p>
        </p:txBody>
      </p:sp>
      <p:pic>
        <p:nvPicPr>
          <p:cNvPr id="1026" name="Picture 2" descr="Les virus | Parlons scie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370" y="4254297"/>
            <a:ext cx="2765301" cy="239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461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83DB-7F57-AB43-BA24-A3AD32521B71}"/>
              </a:ext>
            </a:extLst>
          </p:cNvPr>
          <p:cNvSpPr>
            <a:spLocks noGrp="1"/>
          </p:cNvSpPr>
          <p:nvPr>
            <p:ph type="title"/>
          </p:nvPr>
        </p:nvSpPr>
        <p:spPr/>
        <p:txBody>
          <a:bodyPr/>
          <a:lstStyle/>
          <a:p>
            <a:r>
              <a:rPr lang="fr-FR" b="1" dirty="0">
                <a:solidFill>
                  <a:srgbClr val="852359"/>
                </a:solidFill>
              </a:rPr>
              <a:t>Merci de votre attention</a:t>
            </a:r>
          </a:p>
        </p:txBody>
      </p:sp>
      <p:pic>
        <p:nvPicPr>
          <p:cNvPr id="5" name="Image 4">
            <a:extLst>
              <a:ext uri="{FF2B5EF4-FFF2-40B4-BE49-F238E27FC236}">
                <a16:creationId xmlns:a16="http://schemas.microsoft.com/office/drawing/2014/main" id="{5ECFCABC-7D31-014F-31A9-AAE59646B89B}"/>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581190" y="5578548"/>
            <a:ext cx="1447799" cy="768609"/>
          </a:xfrm>
          <a:prstGeom prst="rect">
            <a:avLst/>
          </a:prstGeom>
          <a:noFill/>
          <a:ln w="9525">
            <a:noFill/>
            <a:miter lim="800000"/>
            <a:headEnd/>
            <a:tailEnd/>
          </a:ln>
        </p:spPr>
      </p:pic>
      <p:sp>
        <p:nvSpPr>
          <p:cNvPr id="6" name="Espace réservé du numéro de diapositive 5">
            <a:extLst>
              <a:ext uri="{FF2B5EF4-FFF2-40B4-BE49-F238E27FC236}">
                <a16:creationId xmlns:a16="http://schemas.microsoft.com/office/drawing/2014/main" id="{C4F894D5-D638-C1AF-D235-E5F41EE77644}"/>
              </a:ext>
            </a:extLst>
          </p:cNvPr>
          <p:cNvSpPr>
            <a:spLocks noGrp="1"/>
          </p:cNvSpPr>
          <p:nvPr>
            <p:ph type="sldNum" sz="quarter" idx="12"/>
          </p:nvPr>
        </p:nvSpPr>
        <p:spPr/>
        <p:txBody>
          <a:bodyPr/>
          <a:lstStyle/>
          <a:p>
            <a:pPr rtl="0"/>
            <a:fld id="{C5C3056E-1632-4A65-A24F-3F10A1450A6E}" type="slidenum">
              <a:rPr lang="fr-FR" noProof="0" smtClean="0"/>
              <a:pPr rtl="0"/>
              <a:t>30</a:t>
            </a:fld>
            <a:endParaRPr lang="fr-FR" noProof="0"/>
          </a:p>
        </p:txBody>
      </p:sp>
      <p:pic>
        <p:nvPicPr>
          <p:cNvPr id="4" name="Image 3" descr="Une image contenant Police, texte, logo, Graphique&#10;&#10;Description générée automatiquement">
            <a:extLst>
              <a:ext uri="{FF2B5EF4-FFF2-40B4-BE49-F238E27FC236}">
                <a16:creationId xmlns:a16="http://schemas.microsoft.com/office/drawing/2014/main" id="{86FD2597-93F4-39B1-4A34-E65B96EF87CC}"/>
              </a:ext>
            </a:extLst>
          </p:cNvPr>
          <p:cNvPicPr>
            <a:picLocks noChangeAspect="1"/>
          </p:cNvPicPr>
          <p:nvPr/>
        </p:nvPicPr>
        <p:blipFill>
          <a:blip r:embed="rId3"/>
          <a:stretch>
            <a:fillRect/>
          </a:stretch>
        </p:blipFill>
        <p:spPr>
          <a:xfrm>
            <a:off x="2172336" y="5575633"/>
            <a:ext cx="1447800" cy="771525"/>
          </a:xfrm>
          <a:prstGeom prst="rect">
            <a:avLst/>
          </a:prstGeom>
        </p:spPr>
      </p:pic>
      <p:sp>
        <p:nvSpPr>
          <p:cNvPr id="7" name="Espace réservé du pied de page 6">
            <a:extLst>
              <a:ext uri="{FF2B5EF4-FFF2-40B4-BE49-F238E27FC236}">
                <a16:creationId xmlns:a16="http://schemas.microsoft.com/office/drawing/2014/main" id="{F2294C7D-30D4-A31B-CCE4-B1B3CC0D8524}"/>
              </a:ext>
            </a:extLst>
          </p:cNvPr>
          <p:cNvSpPr>
            <a:spLocks noGrp="1"/>
          </p:cNvSpPr>
          <p:nvPr>
            <p:ph type="ftr" sz="quarter" idx="11"/>
          </p:nvPr>
        </p:nvSpPr>
        <p:spPr>
          <a:xfrm>
            <a:off x="2094405" y="6408703"/>
            <a:ext cx="6917210" cy="365125"/>
          </a:xfrm>
        </p:spPr>
        <p:txBody>
          <a:bodyPr/>
          <a:lstStyle/>
          <a:p>
            <a:pPr rtl="0"/>
            <a:r>
              <a:rPr lang="fr-FR" sz="600" cap="none" dirty="0">
                <a:solidFill>
                  <a:schemeClr val="tx1"/>
                </a:solidFill>
                <a:latin typeface="Arial" panose="020B0604020202020204" pitchFamily="34" charset="0"/>
                <a:cs typeface="Arial" panose="020B0604020202020204" pitchFamily="34" charset="0"/>
              </a:rPr>
              <a:t>La  certification qualité a été délivrée au </a:t>
            </a:r>
          </a:p>
          <a:p>
            <a:pPr rtl="0"/>
            <a:r>
              <a:rPr lang="fr-FR" sz="600" cap="none" dirty="0">
                <a:solidFill>
                  <a:schemeClr val="tx1"/>
                </a:solidFill>
                <a:latin typeface="Arial" panose="020B0604020202020204" pitchFamily="34" charset="0"/>
                <a:cs typeface="Arial" panose="020B0604020202020204" pitchFamily="34" charset="0"/>
              </a:rPr>
              <a:t>titre de la catégorie d'action suivante</a:t>
            </a:r>
            <a:r>
              <a:rPr lang="fr-FR" sz="600" cap="none" noProof="0" dirty="0">
                <a:solidFill>
                  <a:schemeClr val="tx1"/>
                </a:solidFill>
                <a:latin typeface="Arial" panose="020B0604020202020204" pitchFamily="34" charset="0"/>
                <a:cs typeface="Arial" panose="020B0604020202020204" pitchFamily="34" charset="0"/>
              </a:rPr>
              <a:t>: </a:t>
            </a:r>
          </a:p>
          <a:p>
            <a:pPr rtl="0"/>
            <a:r>
              <a:rPr lang="fr-FR" sz="500" noProof="0" dirty="0">
                <a:solidFill>
                  <a:srgbClr val="FF0000"/>
                </a:solidFill>
                <a:latin typeface="Arial Black" panose="020B0A04020102020204" pitchFamily="34" charset="0"/>
                <a:cs typeface="Arial" panose="020B0604020202020204" pitchFamily="34" charset="0"/>
              </a:rPr>
              <a:t>ACTIONS DE FORMATION</a:t>
            </a:r>
          </a:p>
        </p:txBody>
      </p:sp>
      <p:pic>
        <p:nvPicPr>
          <p:cNvPr id="8" name="Picture 2" descr="Vaccin Grippe Humour Télécharger | Blageus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614" y="671156"/>
            <a:ext cx="418565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279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254876" y="792671"/>
            <a:ext cx="7438030" cy="523220"/>
          </a:xfrm>
          <a:prstGeom prst="rect">
            <a:avLst/>
          </a:prstGeom>
          <a:solidFill>
            <a:schemeClr val="accent1"/>
          </a:solidFill>
        </p:spPr>
        <p:txBody>
          <a:bodyPr wrap="square" rtlCol="0">
            <a:spAutoFit/>
          </a:bodyPr>
          <a:lstStyle/>
          <a:p>
            <a:pPr algn="ctr"/>
            <a:r>
              <a:rPr lang="fr-FR" sz="2800" b="1" dirty="0" smtClean="0">
                <a:solidFill>
                  <a:schemeClr val="bg1"/>
                </a:solidFill>
              </a:rPr>
              <a:t>Le monde des virus</a:t>
            </a:r>
            <a:endParaRPr lang="fr-FR" sz="2800" b="1" dirty="0">
              <a:solidFill>
                <a:schemeClr val="bg1"/>
              </a:solidFill>
            </a:endParaRPr>
          </a:p>
        </p:txBody>
      </p:sp>
      <p:grpSp>
        <p:nvGrpSpPr>
          <p:cNvPr id="6" name="Groupe 5"/>
          <p:cNvGrpSpPr/>
          <p:nvPr/>
        </p:nvGrpSpPr>
        <p:grpSpPr>
          <a:xfrm>
            <a:off x="443036" y="1809442"/>
            <a:ext cx="11295819" cy="4572168"/>
            <a:chOff x="443036" y="1809442"/>
            <a:chExt cx="11295819" cy="4572168"/>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036" y="1809443"/>
              <a:ext cx="3782389" cy="4572167"/>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8248" y="1809442"/>
              <a:ext cx="3450294" cy="4572168"/>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3248" y="1809442"/>
              <a:ext cx="3495607" cy="4572168"/>
            </a:xfrm>
            <a:prstGeom prst="rect">
              <a:avLst/>
            </a:prstGeom>
          </p:spPr>
        </p:pic>
      </p:grpSp>
      <p:sp>
        <p:nvSpPr>
          <p:cNvPr id="8" name="ZoneTexte 7"/>
          <p:cNvSpPr txBox="1"/>
          <p:nvPr/>
        </p:nvSpPr>
        <p:spPr>
          <a:xfrm>
            <a:off x="9692906" y="6611779"/>
            <a:ext cx="2161169" cy="246221"/>
          </a:xfrm>
          <a:prstGeom prst="rect">
            <a:avLst/>
          </a:prstGeom>
          <a:noFill/>
        </p:spPr>
        <p:txBody>
          <a:bodyPr wrap="none" rtlCol="0">
            <a:spAutoFit/>
          </a:bodyPr>
          <a:lstStyle/>
          <a:p>
            <a:r>
              <a:rPr lang="fr-FR" sz="1000" dirty="0" smtClean="0"/>
              <a:t>Traité de virologie médicale 2</a:t>
            </a:r>
            <a:r>
              <a:rPr lang="fr-FR" sz="1000" baseline="30000" dirty="0" smtClean="0"/>
              <a:t>e</a:t>
            </a:r>
            <a:r>
              <a:rPr lang="fr-FR" sz="1000" dirty="0" smtClean="0"/>
              <a:t> édition</a:t>
            </a:r>
            <a:endParaRPr lang="fr-FR" sz="1000" dirty="0"/>
          </a:p>
        </p:txBody>
      </p:sp>
    </p:spTree>
    <p:extLst>
      <p:ext uri="{BB962C8B-B14F-4D97-AF65-F5344CB8AC3E}">
        <p14:creationId xmlns:p14="http://schemas.microsoft.com/office/powerpoint/2010/main" val="3505689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Emergence</a:t>
            </a:r>
            <a:endParaRPr lang="fr-FR" dirty="0"/>
          </a:p>
        </p:txBody>
      </p:sp>
      <p:sp>
        <p:nvSpPr>
          <p:cNvPr id="3" name="Espace réservé du contenu 2"/>
          <p:cNvSpPr>
            <a:spLocks noGrp="1"/>
          </p:cNvSpPr>
          <p:nvPr>
            <p:ph idx="1"/>
          </p:nvPr>
        </p:nvSpPr>
        <p:spPr>
          <a:xfrm>
            <a:off x="838200" y="1825624"/>
            <a:ext cx="10515600" cy="4758055"/>
          </a:xfrm>
        </p:spPr>
        <p:txBody>
          <a:bodyPr>
            <a:normAutofit/>
          </a:bodyPr>
          <a:lstStyle/>
          <a:p>
            <a:pPr>
              <a:lnSpc>
                <a:spcPct val="170000"/>
              </a:lnSpc>
            </a:pPr>
            <a:r>
              <a:rPr lang="fr-FR" b="1" dirty="0" smtClean="0"/>
              <a:t>Emergence</a:t>
            </a:r>
            <a:r>
              <a:rPr lang="fr-FR" dirty="0" smtClean="0"/>
              <a:t>: </a:t>
            </a:r>
            <a:r>
              <a:rPr lang="fr-FR" dirty="0"/>
              <a:t>Une maladie émergente est l’irruption au sein d’une population humaine d’un agent pathogène nouveau, à partir d’un réservoir animal ou environnemental, ou à la suite d’une modification génétique d’un agent pathogène </a:t>
            </a:r>
            <a:r>
              <a:rPr lang="fr-FR" dirty="0" smtClean="0"/>
              <a:t>existant</a:t>
            </a:r>
            <a:endParaRPr lang="fr-FR" dirty="0"/>
          </a:p>
          <a:p>
            <a:pPr>
              <a:lnSpc>
                <a:spcPct val="170000"/>
              </a:lnSpc>
            </a:pPr>
            <a:r>
              <a:rPr lang="fr-FR" dirty="0"/>
              <a:t>Il peut également s’agir d’une maladie connue qui réapparaît en s’étendant géographiquement ou en devenant plus transmissible ou plus sévère : on parle alors de </a:t>
            </a:r>
            <a:r>
              <a:rPr lang="fr-FR" b="1" dirty="0"/>
              <a:t>maladie ré-émergente</a:t>
            </a:r>
            <a:r>
              <a:rPr lang="fr-FR" dirty="0"/>
              <a:t> </a:t>
            </a:r>
            <a:endParaRPr lang="fr-FR" i="1" dirty="0"/>
          </a:p>
          <a:p>
            <a:pPr>
              <a:lnSpc>
                <a:spcPct val="170000"/>
              </a:lnSpc>
            </a:pPr>
            <a:r>
              <a:rPr lang="fr-FR" i="1" dirty="0" smtClean="0"/>
              <a:t>L’émergence </a:t>
            </a:r>
            <a:r>
              <a:rPr lang="fr-FR" i="1" dirty="0"/>
              <a:t>préexiste à sa découverte et n’apparaît que pour celui qui la </a:t>
            </a:r>
            <a:r>
              <a:rPr lang="fr-FR" i="1" dirty="0" smtClean="0"/>
              <a:t>rencontre.</a:t>
            </a:r>
          </a:p>
        </p:txBody>
      </p:sp>
    </p:spTree>
    <p:extLst>
      <p:ext uri="{BB962C8B-B14F-4D97-AF65-F5344CB8AC3E}">
        <p14:creationId xmlns:p14="http://schemas.microsoft.com/office/powerpoint/2010/main" val="2139370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5361" y="603119"/>
            <a:ext cx="10515600" cy="1325563"/>
          </a:xfrm>
        </p:spPr>
        <p:txBody>
          <a:bodyPr>
            <a:normAutofit/>
          </a:bodyPr>
          <a:lstStyle/>
          <a:p>
            <a:r>
              <a:rPr lang="fr-FR" sz="3200" dirty="0" smtClean="0"/>
              <a:t>L’apparition </a:t>
            </a:r>
            <a:r>
              <a:rPr lang="fr-FR" sz="3200" dirty="0"/>
              <a:t>des </a:t>
            </a:r>
            <a:r>
              <a:rPr lang="fr-FR" sz="3200" dirty="0" err="1"/>
              <a:t>épidémies</a:t>
            </a:r>
            <a:r>
              <a:rPr lang="fr-FR" sz="3200" dirty="0"/>
              <a:t> </a:t>
            </a:r>
            <a:r>
              <a:rPr lang="fr-FR" sz="3200" dirty="0" smtClean="0"/>
              <a:t>date </a:t>
            </a:r>
            <a:r>
              <a:rPr lang="fr-FR" sz="3200" dirty="0"/>
              <a:t>du </a:t>
            </a:r>
            <a:r>
              <a:rPr lang="fr-FR" sz="3200" dirty="0" err="1"/>
              <a:t>Néolithique</a:t>
            </a:r>
            <a:r>
              <a:rPr lang="fr-FR" sz="3200" dirty="0"/>
              <a:t>.</a:t>
            </a:r>
            <a:br>
              <a:rPr lang="fr-FR" sz="3200" dirty="0"/>
            </a:br>
            <a:endParaRPr lang="fr-FR" sz="3200" dirty="0"/>
          </a:p>
        </p:txBody>
      </p:sp>
      <p:sp>
        <p:nvSpPr>
          <p:cNvPr id="3" name="Espace réservé du contenu 2"/>
          <p:cNvSpPr>
            <a:spLocks noGrp="1"/>
          </p:cNvSpPr>
          <p:nvPr>
            <p:ph idx="1"/>
          </p:nvPr>
        </p:nvSpPr>
        <p:spPr>
          <a:xfrm>
            <a:off x="788096" y="1412266"/>
            <a:ext cx="10515600" cy="4351338"/>
          </a:xfrm>
        </p:spPr>
        <p:txBody>
          <a:bodyPr>
            <a:normAutofit/>
          </a:bodyPr>
          <a:lstStyle/>
          <a:p>
            <a:pPr algn="just"/>
            <a:endParaRPr lang="fr-FR" sz="2400" dirty="0"/>
          </a:p>
          <a:p>
            <a:pPr algn="just"/>
            <a:r>
              <a:rPr lang="fr-FR" sz="2000" dirty="0"/>
              <a:t>La première rupture se produit 75 000 ans avant notre ère : le Néolithique marque le début de l’organisation </a:t>
            </a:r>
            <a:r>
              <a:rPr lang="fr-FR" sz="2000" dirty="0" smtClean="0"/>
              <a:t>socio-économique </a:t>
            </a:r>
            <a:r>
              <a:rPr lang="fr-FR" sz="2000" dirty="0"/>
              <a:t>des populations. </a:t>
            </a:r>
            <a:endParaRPr lang="fr-FR" sz="2000" dirty="0" smtClean="0"/>
          </a:p>
          <a:p>
            <a:pPr algn="just"/>
            <a:r>
              <a:rPr lang="fr-FR" sz="2000" dirty="0" smtClean="0"/>
              <a:t>Les </a:t>
            </a:r>
            <a:r>
              <a:rPr lang="fr-FR" sz="2000" dirty="0"/>
              <a:t>chasseurs-cueilleurs commencent à se regrouper en petites communautés et à se </a:t>
            </a:r>
            <a:r>
              <a:rPr lang="fr-FR" sz="2000" dirty="0" smtClean="0"/>
              <a:t>sédentariser</a:t>
            </a:r>
            <a:r>
              <a:rPr lang="fr-FR" sz="2000" dirty="0"/>
              <a:t> </a:t>
            </a:r>
            <a:r>
              <a:rPr lang="fr-FR" sz="2000" dirty="0" smtClean="0"/>
              <a:t>(premiers villages, premières cités)</a:t>
            </a:r>
          </a:p>
          <a:p>
            <a:pPr algn="just"/>
            <a:r>
              <a:rPr lang="fr-FR" sz="2000" dirty="0" smtClean="0"/>
              <a:t>Agriculture</a:t>
            </a:r>
            <a:r>
              <a:rPr lang="fr-FR" sz="2000" dirty="0"/>
              <a:t>, domestication d’espèces animales, interactions avec la faune sauvage et proximité des individus créent les premières conditions favorables à des sauts d’espèce. </a:t>
            </a:r>
            <a:endParaRPr lang="fr-FR" sz="2000" dirty="0" smtClean="0"/>
          </a:p>
          <a:p>
            <a:pPr algn="just"/>
            <a:r>
              <a:rPr lang="fr-FR" sz="2000" dirty="0" smtClean="0"/>
              <a:t>Plus </a:t>
            </a:r>
            <a:r>
              <a:rPr lang="fr-FR" sz="2000" dirty="0"/>
              <a:t>les peuplements se généralisent, plus </a:t>
            </a:r>
            <a:r>
              <a:rPr lang="fr-FR" sz="2000" dirty="0" smtClean="0"/>
              <a:t>on </a:t>
            </a:r>
            <a:r>
              <a:rPr lang="fr-FR" sz="2000" dirty="0"/>
              <a:t>multiplie les possibilités de transmission, et </a:t>
            </a:r>
            <a:r>
              <a:rPr lang="fr-FR" sz="2000" dirty="0" smtClean="0"/>
              <a:t>on </a:t>
            </a:r>
            <a:r>
              <a:rPr lang="fr-FR" sz="2000" dirty="0"/>
              <a:t>commence à voir apparaître des maladies comme la coqueluche, la tuberculose ou la rougeole.</a:t>
            </a:r>
          </a:p>
        </p:txBody>
      </p:sp>
    </p:spTree>
    <p:extLst>
      <p:ext uri="{BB962C8B-B14F-4D97-AF65-F5344CB8AC3E}">
        <p14:creationId xmlns:p14="http://schemas.microsoft.com/office/powerpoint/2010/main" val="741129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Exemples</a:t>
            </a:r>
            <a:endParaRPr lang="fr-FR" dirty="0"/>
          </a:p>
        </p:txBody>
      </p:sp>
      <p:sp>
        <p:nvSpPr>
          <p:cNvPr id="3" name="Espace réservé du contenu 2"/>
          <p:cNvSpPr>
            <a:spLocks noGrp="1"/>
          </p:cNvSpPr>
          <p:nvPr>
            <p:ph idx="1"/>
          </p:nvPr>
        </p:nvSpPr>
        <p:spPr>
          <a:xfrm>
            <a:off x="7018618" y="1957388"/>
            <a:ext cx="4728882" cy="4351338"/>
          </a:xfrm>
        </p:spPr>
        <p:txBody>
          <a:bodyPr>
            <a:normAutofit fontScale="92500" lnSpcReduction="20000"/>
          </a:bodyPr>
          <a:lstStyle/>
          <a:p>
            <a:pPr algn="just"/>
            <a:r>
              <a:rPr lang="fr-FR" sz="2000" dirty="0" smtClean="0"/>
              <a:t>Emergence d’Ebola</a:t>
            </a:r>
            <a:r>
              <a:rPr lang="fr-FR" sz="2000" dirty="0"/>
              <a:t>, </a:t>
            </a:r>
            <a:r>
              <a:rPr lang="fr-FR" sz="2000" dirty="0" err="1"/>
              <a:t>Chikungunya</a:t>
            </a:r>
            <a:r>
              <a:rPr lang="fr-FR" sz="2000" dirty="0"/>
              <a:t>, Monkey </a:t>
            </a:r>
            <a:r>
              <a:rPr lang="fr-FR" sz="2000" dirty="0" err="1"/>
              <a:t>Pox</a:t>
            </a:r>
            <a:r>
              <a:rPr lang="fr-FR" sz="2000" dirty="0"/>
              <a:t>, </a:t>
            </a:r>
            <a:r>
              <a:rPr lang="fr-FR" sz="2000" dirty="0" err="1"/>
              <a:t>filovirus</a:t>
            </a:r>
            <a:r>
              <a:rPr lang="fr-FR" sz="2000" dirty="0"/>
              <a:t>, et bien </a:t>
            </a:r>
            <a:r>
              <a:rPr lang="fr-FR" sz="2000" dirty="0" smtClean="0"/>
              <a:t>sûr du </a:t>
            </a:r>
            <a:r>
              <a:rPr lang="fr-FR" sz="2000" dirty="0"/>
              <a:t>VIH (virus de </a:t>
            </a:r>
            <a:r>
              <a:rPr lang="fr-FR" sz="2000" dirty="0" smtClean="0"/>
              <a:t>l’</a:t>
            </a:r>
            <a:r>
              <a:rPr lang="fr-FR" sz="2000" dirty="0" err="1" smtClean="0"/>
              <a:t>immunodéficience</a:t>
            </a:r>
            <a:r>
              <a:rPr lang="fr-FR" sz="2000" dirty="0" smtClean="0"/>
              <a:t> </a:t>
            </a:r>
            <a:r>
              <a:rPr lang="fr-FR" sz="2000" dirty="0"/>
              <a:t>humaine), </a:t>
            </a:r>
            <a:r>
              <a:rPr lang="fr-FR" sz="2000" dirty="0" err="1" smtClean="0"/>
              <a:t>découverts</a:t>
            </a:r>
            <a:r>
              <a:rPr lang="fr-FR" sz="2000" dirty="0" smtClean="0"/>
              <a:t> </a:t>
            </a:r>
            <a:r>
              <a:rPr lang="fr-FR" sz="2000" dirty="0"/>
              <a:t>qu’au cours de la seconde moitié du XXe </a:t>
            </a:r>
            <a:r>
              <a:rPr lang="fr-FR" sz="2000" dirty="0" err="1" smtClean="0"/>
              <a:t>siècle</a:t>
            </a:r>
            <a:r>
              <a:rPr lang="fr-FR" sz="2000" dirty="0"/>
              <a:t>, tandis que d’autres, tels le SARS-</a:t>
            </a:r>
            <a:r>
              <a:rPr lang="fr-FR" sz="2000" dirty="0" err="1"/>
              <a:t>CoV</a:t>
            </a:r>
            <a:r>
              <a:rPr lang="fr-FR" sz="2000" dirty="0"/>
              <a:t>, le MERS-</a:t>
            </a:r>
            <a:r>
              <a:rPr lang="fr-FR" sz="2000" dirty="0" err="1"/>
              <a:t>CoV</a:t>
            </a:r>
            <a:r>
              <a:rPr lang="fr-FR" sz="2000" dirty="0"/>
              <a:t> ou le </a:t>
            </a:r>
            <a:r>
              <a:rPr lang="fr-FR" sz="2000" dirty="0" smtClean="0"/>
              <a:t>SARS-CoV-2 </a:t>
            </a:r>
            <a:r>
              <a:rPr lang="fr-FR" sz="2000" dirty="0"/>
              <a:t>sont la marque des vingt </a:t>
            </a:r>
            <a:r>
              <a:rPr lang="fr-FR" sz="2000" dirty="0" err="1"/>
              <a:t>premières</a:t>
            </a:r>
            <a:r>
              <a:rPr lang="fr-FR" sz="2000" dirty="0"/>
              <a:t> </a:t>
            </a:r>
            <a:r>
              <a:rPr lang="fr-FR" sz="2000" dirty="0" err="1"/>
              <a:t>années</a:t>
            </a:r>
            <a:r>
              <a:rPr lang="fr-FR" sz="2000" dirty="0"/>
              <a:t> du </a:t>
            </a:r>
            <a:r>
              <a:rPr lang="fr-FR" sz="2000" dirty="0" smtClean="0"/>
              <a:t>XXIe </a:t>
            </a:r>
            <a:r>
              <a:rPr lang="fr-FR" sz="2000" dirty="0" err="1"/>
              <a:t>siècle</a:t>
            </a:r>
            <a:r>
              <a:rPr lang="fr-FR" sz="2000" dirty="0"/>
              <a:t>. </a:t>
            </a:r>
            <a:endParaRPr lang="fr-FR" sz="2000" dirty="0" smtClean="0"/>
          </a:p>
          <a:p>
            <a:pPr algn="just"/>
            <a:endParaRPr lang="fr-FR" sz="2000" dirty="0" smtClean="0"/>
          </a:p>
          <a:p>
            <a:pPr algn="just"/>
            <a:r>
              <a:rPr lang="fr-FR" sz="2000" dirty="0" smtClean="0"/>
              <a:t>Les infections </a:t>
            </a:r>
            <a:r>
              <a:rPr lang="fr-FR" sz="2000" dirty="0" err="1" smtClean="0"/>
              <a:t>émergentes</a:t>
            </a:r>
            <a:r>
              <a:rPr lang="fr-FR" sz="2000" dirty="0" smtClean="0"/>
              <a:t> </a:t>
            </a:r>
            <a:r>
              <a:rPr lang="fr-FR" sz="2000" dirty="0"/>
              <a:t>proviennent, pour deux tiers d’entre elles, de la faune domestique ou sauvage, tandis que d’autres sont </a:t>
            </a:r>
            <a:r>
              <a:rPr lang="fr-FR" sz="2000" dirty="0" err="1" smtClean="0"/>
              <a:t>liées</a:t>
            </a:r>
            <a:r>
              <a:rPr lang="fr-FR" sz="2000" dirty="0" smtClean="0"/>
              <a:t> </a:t>
            </a:r>
            <a:r>
              <a:rPr lang="fr-FR" sz="2000" dirty="0"/>
              <a:t>à la </a:t>
            </a:r>
            <a:r>
              <a:rPr lang="fr-FR" sz="2000" dirty="0" err="1" smtClean="0"/>
              <a:t>re</a:t>
            </a:r>
            <a:r>
              <a:rPr lang="fr-FR" sz="2000" dirty="0" smtClean="0"/>
              <a:t>́-</a:t>
            </a:r>
            <a:r>
              <a:rPr lang="fr-FR" sz="2000" dirty="0" err="1" smtClean="0"/>
              <a:t>émergence</a:t>
            </a:r>
            <a:r>
              <a:rPr lang="fr-FR" sz="2000" dirty="0" smtClean="0"/>
              <a:t> </a:t>
            </a:r>
            <a:r>
              <a:rPr lang="fr-FR" sz="2000" dirty="0"/>
              <a:t>de maladies </a:t>
            </a:r>
            <a:r>
              <a:rPr lang="fr-FR" sz="2000" dirty="0" err="1" smtClean="0"/>
              <a:t>oubliées</a:t>
            </a:r>
            <a:r>
              <a:rPr lang="fr-FR" sz="2000" dirty="0"/>
              <a:t>, qui </a:t>
            </a:r>
            <a:r>
              <a:rPr lang="fr-FR" sz="2000" dirty="0" err="1"/>
              <a:t>re</a:t>
            </a:r>
            <a:r>
              <a:rPr lang="fr-FR" sz="2000" dirty="0"/>
              <a:t>́-apparaissent en raison d’un </a:t>
            </a:r>
            <a:r>
              <a:rPr lang="fr-FR" sz="2000" dirty="0" err="1" smtClean="0"/>
              <a:t>déficit</a:t>
            </a:r>
            <a:r>
              <a:rPr lang="fr-FR" sz="2000" dirty="0" smtClean="0"/>
              <a:t> </a:t>
            </a:r>
            <a:r>
              <a:rPr lang="fr-FR" sz="2000" dirty="0"/>
              <a:t>de vaccination, de troubles politiques ou de guerres </a:t>
            </a:r>
            <a:r>
              <a:rPr lang="fr-FR" sz="2000" dirty="0" smtClean="0"/>
              <a:t>civiles…</a:t>
            </a:r>
            <a:endParaRPr lang="fr-FR" sz="2000" dirty="0"/>
          </a:p>
        </p:txBody>
      </p:sp>
      <p:pic>
        <p:nvPicPr>
          <p:cNvPr id="4" name="Picture 2" descr="LV info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069" y="1854200"/>
            <a:ext cx="5323474" cy="401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849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365125"/>
            <a:ext cx="12079111" cy="1325563"/>
          </a:xfrm>
        </p:spPr>
        <p:txBody>
          <a:bodyPr>
            <a:normAutofit/>
          </a:bodyPr>
          <a:lstStyle/>
          <a:p>
            <a:r>
              <a:rPr lang="fr-FR" sz="4000" dirty="0" smtClean="0"/>
              <a:t>Principaux virus émergents </a:t>
            </a:r>
            <a:r>
              <a:rPr lang="fr-FR" sz="4000" dirty="0"/>
              <a:t>ou </a:t>
            </a:r>
            <a:r>
              <a:rPr lang="fr-FR" sz="4000" dirty="0" err="1" smtClean="0"/>
              <a:t>réémergents</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220017203"/>
              </p:ext>
            </p:extLst>
          </p:nvPr>
        </p:nvGraphicFramePr>
        <p:xfrm>
          <a:off x="691445" y="1941636"/>
          <a:ext cx="10515600" cy="3017520"/>
        </p:xfrm>
        <a:graphic>
          <a:graphicData uri="http://schemas.openxmlformats.org/drawingml/2006/table">
            <a:tbl>
              <a:tblPr/>
              <a:tblGrid>
                <a:gridCol w="5257800">
                  <a:extLst>
                    <a:ext uri="{9D8B030D-6E8A-4147-A177-3AD203B41FA5}">
                      <a16:colId xmlns:a16="http://schemas.microsoft.com/office/drawing/2014/main" val="2369231780"/>
                    </a:ext>
                  </a:extLst>
                </a:gridCol>
                <a:gridCol w="5257800">
                  <a:extLst>
                    <a:ext uri="{9D8B030D-6E8A-4147-A177-3AD203B41FA5}">
                      <a16:colId xmlns:a16="http://schemas.microsoft.com/office/drawing/2014/main" val="2412287300"/>
                    </a:ext>
                  </a:extLst>
                </a:gridCol>
              </a:tblGrid>
              <a:tr h="0">
                <a:tc>
                  <a:txBody>
                    <a:bodyPr/>
                    <a:lstStyle/>
                    <a:p>
                      <a:r>
                        <a:rPr lang="fr-FR" b="1" dirty="0" smtClean="0">
                          <a:effectLst/>
                        </a:rPr>
                        <a:t>Rétrovirus</a:t>
                      </a:r>
                      <a:endParaRPr lang="fr-FR" b="1"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dirty="0" smtClean="0">
                          <a:effectLst/>
                        </a:rPr>
                        <a:t>VIH</a:t>
                      </a:r>
                      <a:endParaRPr lang="fr-FR"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573066070"/>
                  </a:ext>
                </a:extLst>
              </a:tr>
              <a:tr h="0">
                <a:tc>
                  <a:txBody>
                    <a:bodyPr/>
                    <a:lstStyle/>
                    <a:p>
                      <a:r>
                        <a:rPr lang="fr-FR" b="1" dirty="0" smtClean="0">
                          <a:effectLst/>
                        </a:rPr>
                        <a:t>Grippe</a:t>
                      </a:r>
                      <a:r>
                        <a:rPr lang="fr-FR" b="1" baseline="0" dirty="0" smtClean="0">
                          <a:effectLst/>
                        </a:rPr>
                        <a:t> a</a:t>
                      </a:r>
                      <a:r>
                        <a:rPr lang="fr-FR" b="1" dirty="0" smtClean="0">
                          <a:effectLst/>
                        </a:rPr>
                        <a:t>viaire</a:t>
                      </a:r>
                      <a:r>
                        <a:rPr lang="fr-FR" b="1" dirty="0">
                          <a:effectLst/>
                        </a:rPr>
                        <a:t>/ grippe pandémique</a:t>
                      </a:r>
                      <a:endParaRPr lang="fr-FR"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dirty="0" err="1">
                          <a:effectLst/>
                        </a:rPr>
                        <a:t>Myxovirus</a:t>
                      </a:r>
                      <a:r>
                        <a:rPr lang="fr-FR" dirty="0">
                          <a:effectLst/>
                        </a:rPr>
                        <a:t> influenzae H5N1,Souches porteuses d’autres antigènes H (hémagglutinine) et/ou N (</a:t>
                      </a:r>
                      <a:r>
                        <a:rPr lang="fr-FR" dirty="0" err="1">
                          <a:effectLst/>
                        </a:rPr>
                        <a:t>neuraminidase</a:t>
                      </a:r>
                      <a:r>
                        <a:rPr lang="fr-FR" dirty="0">
                          <a:effectLst/>
                        </a:rPr>
                        <a:t>)</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479179798"/>
                  </a:ext>
                </a:extLst>
              </a:tr>
              <a:tr h="0">
                <a:tc>
                  <a:txBody>
                    <a:bodyPr/>
                    <a:lstStyle/>
                    <a:p>
                      <a:r>
                        <a:rPr lang="fr-FR" b="1">
                          <a:effectLst/>
                        </a:rPr>
                        <a:t>Coronavirus</a:t>
                      </a:r>
                      <a:endParaRPr lang="fr-FR">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SARS-CoV, MERS-CoV, SARS-CoV-2</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65292641"/>
                  </a:ext>
                </a:extLst>
              </a:tr>
              <a:tr h="0">
                <a:tc>
                  <a:txBody>
                    <a:bodyPr/>
                    <a:lstStyle/>
                    <a:p>
                      <a:r>
                        <a:rPr lang="fr-FR" b="1">
                          <a:effectLst/>
                        </a:rPr>
                        <a:t>Fièvres hémorragiques virales</a:t>
                      </a:r>
                      <a:endParaRPr lang="fr-FR">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Virus Ebola, Virus Marburg, Virus de Lassa, Virus de Crimée-Congo</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778830727"/>
                  </a:ext>
                </a:extLst>
              </a:tr>
              <a:tr h="0">
                <a:tc>
                  <a:txBody>
                    <a:bodyPr/>
                    <a:lstStyle/>
                    <a:p>
                      <a:r>
                        <a:rPr lang="fr-FR" b="1">
                          <a:effectLst/>
                        </a:rPr>
                        <a:t>Encéphalites virales</a:t>
                      </a:r>
                      <a:endParaRPr lang="fr-FR">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a:effectLst/>
                        </a:rPr>
                        <a:t>Virus West Nile, Virus Nipah, Virus Hendra</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52501190"/>
                  </a:ext>
                </a:extLst>
              </a:tr>
              <a:tr h="0">
                <a:tc>
                  <a:txBody>
                    <a:bodyPr/>
                    <a:lstStyle/>
                    <a:p>
                      <a:r>
                        <a:rPr lang="fr-FR" b="1">
                          <a:effectLst/>
                        </a:rPr>
                        <a:t>Arboviroses</a:t>
                      </a:r>
                      <a:endParaRPr lang="fr-FR">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dirty="0">
                          <a:effectLst/>
                        </a:rPr>
                        <a:t>Virus </a:t>
                      </a:r>
                      <a:r>
                        <a:rPr lang="fr-FR" dirty="0" err="1">
                          <a:effectLst/>
                        </a:rPr>
                        <a:t>Chikugunya</a:t>
                      </a:r>
                      <a:r>
                        <a:rPr lang="fr-FR" dirty="0">
                          <a:effectLst/>
                        </a:rPr>
                        <a:t>, Virus de la dengue, virus </a:t>
                      </a:r>
                      <a:r>
                        <a:rPr lang="fr-FR" dirty="0" err="1">
                          <a:effectLst/>
                        </a:rPr>
                        <a:t>Zika</a:t>
                      </a:r>
                      <a:endParaRPr lang="fr-FR"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65438869"/>
                  </a:ext>
                </a:extLst>
              </a:tr>
            </a:tbl>
          </a:graphicData>
        </a:graphic>
      </p:graphicFrame>
    </p:spTree>
    <p:extLst>
      <p:ext uri="{BB962C8B-B14F-4D97-AF65-F5344CB8AC3E}">
        <p14:creationId xmlns:p14="http://schemas.microsoft.com/office/powerpoint/2010/main" val="3987276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31894" y="1357682"/>
            <a:ext cx="9879106" cy="6313118"/>
          </a:xfrm>
        </p:spPr>
        <p:txBody>
          <a:bodyPr>
            <a:normAutofit/>
          </a:bodyPr>
          <a:lstStyle/>
          <a:p>
            <a:r>
              <a:rPr lang="fr-FR" b="1" dirty="0" smtClean="0"/>
              <a:t>Facteurs </a:t>
            </a:r>
            <a:r>
              <a:rPr lang="fr-FR" b="1" dirty="0"/>
              <a:t>liés à l’agent infectieux :</a:t>
            </a:r>
            <a:r>
              <a:rPr lang="fr-FR" dirty="0"/>
              <a:t> </a:t>
            </a:r>
            <a:endParaRPr lang="fr-FR" dirty="0" smtClean="0"/>
          </a:p>
          <a:p>
            <a:pPr lvl="1"/>
            <a:r>
              <a:rPr lang="fr-FR" dirty="0" smtClean="0"/>
              <a:t>Taux élevé de mutations des virus à ARN (grippe, coronavirus, VIH…)</a:t>
            </a:r>
          </a:p>
          <a:p>
            <a:pPr lvl="1"/>
            <a:r>
              <a:rPr lang="fr-FR" dirty="0" smtClean="0"/>
              <a:t>Recombinaison </a:t>
            </a:r>
            <a:r>
              <a:rPr lang="fr-FR" dirty="0"/>
              <a:t>des génomes de virus à ARN non segmentés (coronavirus, </a:t>
            </a:r>
            <a:r>
              <a:rPr lang="fr-FR" dirty="0" smtClean="0"/>
              <a:t>entérovirus…)</a:t>
            </a:r>
          </a:p>
          <a:p>
            <a:pPr lvl="1"/>
            <a:r>
              <a:rPr lang="fr-FR" dirty="0" smtClean="0"/>
              <a:t>Réassortiment </a:t>
            </a:r>
            <a:r>
              <a:rPr lang="fr-FR" dirty="0"/>
              <a:t>des génomes de virus à ARN segmentés (virus grippaux, </a:t>
            </a:r>
            <a:r>
              <a:rPr lang="fr-FR" dirty="0" err="1"/>
              <a:t>rotavirus</a:t>
            </a:r>
            <a:r>
              <a:rPr lang="fr-FR" dirty="0"/>
              <a:t>, </a:t>
            </a:r>
            <a:r>
              <a:rPr lang="fr-FR" dirty="0" err="1"/>
              <a:t>bunyavirus</a:t>
            </a:r>
            <a:r>
              <a:rPr lang="fr-FR" dirty="0" smtClean="0"/>
              <a:t>)</a:t>
            </a:r>
          </a:p>
          <a:p>
            <a:pPr lvl="1"/>
            <a:r>
              <a:rPr lang="fr-FR" dirty="0"/>
              <a:t>Type de virus facilement transmissibles: virus à transmission </a:t>
            </a:r>
            <a:r>
              <a:rPr lang="fr-FR" dirty="0" smtClean="0"/>
              <a:t>respiratoire</a:t>
            </a:r>
            <a:endParaRPr lang="fr-FR" dirty="0"/>
          </a:p>
          <a:p>
            <a:r>
              <a:rPr lang="fr-FR" b="1" dirty="0" smtClean="0"/>
              <a:t>Facteurs </a:t>
            </a:r>
            <a:r>
              <a:rPr lang="fr-FR" b="1" dirty="0"/>
              <a:t>liés à l’hôte :</a:t>
            </a:r>
            <a:r>
              <a:rPr lang="fr-FR" dirty="0"/>
              <a:t> </a:t>
            </a:r>
          </a:p>
          <a:p>
            <a:pPr lvl="1"/>
            <a:r>
              <a:rPr lang="fr-FR" dirty="0"/>
              <a:t>Immunodépression</a:t>
            </a:r>
          </a:p>
          <a:p>
            <a:pPr lvl="1"/>
            <a:r>
              <a:rPr lang="fr-FR" dirty="0"/>
              <a:t>Vieillissement</a:t>
            </a:r>
          </a:p>
          <a:p>
            <a:pPr lvl="1"/>
            <a:r>
              <a:rPr lang="fr-FR" dirty="0"/>
              <a:t>Réponse immune </a:t>
            </a:r>
            <a:r>
              <a:rPr lang="fr-FR" dirty="0" smtClean="0"/>
              <a:t>inappropriée</a:t>
            </a:r>
          </a:p>
          <a:p>
            <a:pPr lvl="1"/>
            <a:r>
              <a:rPr lang="fr-FR" dirty="0" smtClean="0"/>
              <a:t>Caractéristique </a:t>
            </a:r>
            <a:r>
              <a:rPr lang="fr-FR" dirty="0" smtClean="0"/>
              <a:t>génétique</a:t>
            </a:r>
            <a:endParaRPr lang="fr-FR" dirty="0"/>
          </a:p>
          <a:p>
            <a:r>
              <a:rPr lang="fr-FR" b="1" dirty="0"/>
              <a:t>Facteurs liés à l’environnement :</a:t>
            </a:r>
            <a:r>
              <a:rPr lang="fr-FR" dirty="0"/>
              <a:t> </a:t>
            </a:r>
          </a:p>
          <a:p>
            <a:pPr lvl="1"/>
            <a:r>
              <a:rPr lang="fr-FR" dirty="0"/>
              <a:t>En relation avec le climat (réchauffement climatique, abondance des pluies, sécheresse …)</a:t>
            </a:r>
          </a:p>
          <a:p>
            <a:pPr lvl="1"/>
            <a:r>
              <a:rPr lang="fr-FR" dirty="0"/>
              <a:t>En relation avec l’activité humaine (migration de populations, déplacement d’animaux domestiques, modification de l’hydrologie, transports aériens, bioterrorisme, risque nosocomial …)</a:t>
            </a:r>
          </a:p>
          <a:p>
            <a:endParaRPr lang="fr-FR" dirty="0"/>
          </a:p>
        </p:txBody>
      </p:sp>
      <p:sp>
        <p:nvSpPr>
          <p:cNvPr id="4" name="Titre 1"/>
          <p:cNvSpPr>
            <a:spLocks noGrp="1"/>
          </p:cNvSpPr>
          <p:nvPr>
            <p:ph type="title"/>
          </p:nvPr>
        </p:nvSpPr>
        <p:spPr>
          <a:xfrm>
            <a:off x="820271" y="766483"/>
            <a:ext cx="10071847" cy="389964"/>
          </a:xfrm>
        </p:spPr>
        <p:txBody>
          <a:bodyPr>
            <a:normAutofit fontScale="90000"/>
          </a:bodyPr>
          <a:lstStyle/>
          <a:p>
            <a:r>
              <a:rPr lang="fr-FR" dirty="0" smtClean="0"/>
              <a:t>Mécanismes d’</a:t>
            </a:r>
            <a:r>
              <a:rPr lang="fr-FR" dirty="0" err="1" smtClean="0"/>
              <a:t>emergence</a:t>
            </a:r>
            <a:endParaRPr lang="fr-FR" dirty="0"/>
          </a:p>
        </p:txBody>
      </p:sp>
    </p:spTree>
    <p:extLst>
      <p:ext uri="{BB962C8B-B14F-4D97-AF65-F5344CB8AC3E}">
        <p14:creationId xmlns:p14="http://schemas.microsoft.com/office/powerpoint/2010/main" val="762147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AFTLM">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Office_30478006_TF00315753" id="{0F0D53F9-FF63-4790-98E1-17CE9E87DD90}" vid="{160F1BF7-7A07-4C15-83C7-9010985EA335}"/>
    </a:ext>
  </a:extLst>
</a:theme>
</file>

<file path=ppt/theme/theme2.xml><?xml version="1.0" encoding="utf-8"?>
<a:theme xmlns:a="http://schemas.openxmlformats.org/drawingml/2006/main" name="2_Dividende">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Office_30478006_TF00315753" id="{0F0D53F9-FF63-4790-98E1-17CE9E87DD90}" vid="{160F1BF7-7A07-4C15-83C7-9010985EA335}"/>
    </a:ext>
  </a:extLst>
</a:theme>
</file>

<file path=ppt/theme/theme3.xml><?xml version="1.0" encoding="utf-8"?>
<a:theme xmlns:a="http://schemas.openxmlformats.org/drawingml/2006/main" name="1_Dividende">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Office_30478006_TF00315753" id="{0F0D53F9-FF63-4790-98E1-17CE9E87DD90}" vid="{160F1BF7-7A07-4C15-83C7-9010985EA33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53253B1-1887-43EF-BBA6-7E1941C42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58AF07-9E42-47AF-83DF-C9E8FADF7120}">
  <ds:schemaRefs>
    <ds:schemaRef ds:uri="http://schemas.microsoft.com/sharepoint/v3/contenttype/forms"/>
  </ds:schemaRefs>
</ds:datastoreItem>
</file>

<file path=customXml/itemProps3.xml><?xml version="1.0" encoding="utf-8"?>
<ds:datastoreItem xmlns:ds="http://schemas.openxmlformats.org/officeDocument/2006/customXml" ds:itemID="{DFC4EF74-2977-4065-95FE-55F8E4B639D4}">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6dc4bcd6-49db-4c07-9060-8acfc67cef9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Présentation Le cours idéal</Template>
  <TotalTime>718</TotalTime>
  <Words>1922</Words>
  <Application>Microsoft Office PowerPoint</Application>
  <PresentationFormat>Grand écran</PresentationFormat>
  <Paragraphs>215</Paragraphs>
  <Slides>30</Slides>
  <Notes>18</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30</vt:i4>
      </vt:variant>
    </vt:vector>
  </HeadingPairs>
  <TitlesOfParts>
    <vt:vector size="40" baseType="lpstr">
      <vt:lpstr>Arial</vt:lpstr>
      <vt:lpstr>Arial Black</vt:lpstr>
      <vt:lpstr>Calibri</vt:lpstr>
      <vt:lpstr>Candara</vt:lpstr>
      <vt:lpstr>Courier New</vt:lpstr>
      <vt:lpstr>Times New Roman</vt:lpstr>
      <vt:lpstr>Wingdings 2</vt:lpstr>
      <vt:lpstr>AFTLM</vt:lpstr>
      <vt:lpstr>2_Dividende</vt:lpstr>
      <vt:lpstr>1_Dividende</vt:lpstr>
      <vt:lpstr>Présentation AFTLM  les virus emergents</vt:lpstr>
      <vt:lpstr>Plan</vt:lpstr>
      <vt:lpstr>Présentation PowerPoint</vt:lpstr>
      <vt:lpstr>Présentation PowerPoint</vt:lpstr>
      <vt:lpstr>Emergence</vt:lpstr>
      <vt:lpstr>L’apparition des épidémies date du Néolithique. </vt:lpstr>
      <vt:lpstr>Exemples</vt:lpstr>
      <vt:lpstr>Principaux virus émergents ou réémergents</vt:lpstr>
      <vt:lpstr>Mécanismes d’emergence</vt:lpstr>
      <vt:lpstr>Epidémies virales et Zoonoses</vt:lpstr>
      <vt:lpstr>Epidémies virales et Zoonoses</vt:lpstr>
      <vt:lpstr>VIH</vt:lpstr>
      <vt:lpstr>Présentation PowerPoint</vt:lpstr>
      <vt:lpstr>VIH</vt:lpstr>
      <vt:lpstr>Grippe aviaire H5N1</vt:lpstr>
      <vt:lpstr>H5N1</vt:lpstr>
      <vt:lpstr>H5N1</vt:lpstr>
      <vt:lpstr>Présentation PowerPoint</vt:lpstr>
      <vt:lpstr>Zika</vt:lpstr>
      <vt:lpstr>Infection à Mpox</vt:lpstr>
      <vt:lpstr>Présentation PowerPoint</vt:lpstr>
      <vt:lpstr>Infection à Mpox</vt:lpstr>
      <vt:lpstr>Infection à Mpox</vt:lpstr>
      <vt:lpstr>Présentation PowerPoint</vt:lpstr>
      <vt:lpstr>Recrudescence de la ROUGEOLE</vt:lpstr>
      <vt:lpstr>Présentation PowerPoint</vt:lpstr>
      <vt:lpstr>SURveillance et prevention</vt:lpstr>
      <vt:lpstr>SURveillance et prevention</vt:lpstr>
      <vt:lpstr>Présentation PowerPoint</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AFTLM</dc:title>
  <dc:creator>loiseauflorence@orange.fr</dc:creator>
  <cp:lastModifiedBy>MORAND-JOUBERT Laurence</cp:lastModifiedBy>
  <cp:revision>56</cp:revision>
  <cp:lastPrinted>2025-11-26T13:17:33Z</cp:lastPrinted>
  <dcterms:created xsi:type="dcterms:W3CDTF">2023-08-15T18:08:36Z</dcterms:created>
  <dcterms:modified xsi:type="dcterms:W3CDTF">2025-11-27T11:03:01Z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