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9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5%20juin%202018\ENQUETES%20LAB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5%20juin%202018\ENQUETES%20LAB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36616138511843"/>
          <c:y val="1.8565193186427919E-2"/>
          <c:w val="0.65558905764283271"/>
          <c:h val="0.9319276249830976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7246-5542-B79C-225989E4FA1E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246-5542-B79C-225989E4FA1E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/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246-5542-B79C-225989E4FA1E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400" b="1"/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246-5542-B79C-225989E4FA1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Feuil3!$A$65:$A$66</c:f>
              <c:strCache>
                <c:ptCount val="2"/>
                <c:pt idx="0">
                  <c:v>Analytique </c:v>
                </c:pt>
                <c:pt idx="1">
                  <c:v>prénalytique; postanalytique</c:v>
                </c:pt>
              </c:strCache>
            </c:strRef>
          </c:cat>
          <c:val>
            <c:numRef>
              <c:f>Feuil3!$B$65:$B$66</c:f>
              <c:numCache>
                <c:formatCode>0.00%</c:formatCode>
                <c:ptCount val="2"/>
                <c:pt idx="0">
                  <c:v>0.58199999999999996</c:v>
                </c:pt>
                <c:pt idx="1">
                  <c:v>0.41799999999999998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46-5542-B79C-225989E4FA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162560"/>
        <c:axId val="34161024"/>
      </c:barChart>
      <c:valAx>
        <c:axId val="34161024"/>
        <c:scaling>
          <c:orientation val="minMax"/>
        </c:scaling>
        <c:delete val="1"/>
        <c:axPos val="b"/>
        <c:majorGridlines/>
        <c:numFmt formatCode="0.00%" sourceLinked="1"/>
        <c:majorTickMark val="out"/>
        <c:minorTickMark val="none"/>
        <c:tickLblPos val="nextTo"/>
        <c:crossAx val="34162560"/>
        <c:crosses val="autoZero"/>
        <c:crossBetween val="between"/>
      </c:valAx>
      <c:catAx>
        <c:axId val="3416256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fr-FR"/>
          </a:p>
        </c:txPr>
        <c:crossAx val="3416102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959755030621171"/>
          <c:y val="2.7932072877717304E-2"/>
          <c:w val="0.58040244969378829"/>
          <c:h val="0.9441358542445653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Feuil3!$A$90:$A$93</c:f>
              <c:strCache>
                <c:ptCount val="4"/>
                <c:pt idx="0">
                  <c:v>formation : tuteur </c:v>
                </c:pt>
                <c:pt idx="1">
                  <c:v>Logistique : gestion des stocks, commandes</c:v>
                </c:pt>
                <c:pt idx="2">
                  <c:v>Rh : plannings</c:v>
                </c:pt>
                <c:pt idx="3">
                  <c:v>Référents</c:v>
                </c:pt>
              </c:strCache>
            </c:strRef>
          </c:cat>
          <c:val>
            <c:numRef>
              <c:f>Feuil3!$B$90:$B$93</c:f>
              <c:numCache>
                <c:formatCode>0%</c:formatCode>
                <c:ptCount val="4"/>
                <c:pt idx="0">
                  <c:v>0.65</c:v>
                </c:pt>
                <c:pt idx="1">
                  <c:v>0.81</c:v>
                </c:pt>
                <c:pt idx="2">
                  <c:v>0.28000000000000003</c:v>
                </c:pt>
                <c:pt idx="3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E4-47FD-BCED-0CC04E8BBA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4741248"/>
        <c:axId val="34756480"/>
      </c:barChart>
      <c:catAx>
        <c:axId val="34741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4756480"/>
        <c:crosses val="autoZero"/>
        <c:auto val="1"/>
        <c:lblAlgn val="ctr"/>
        <c:lblOffset val="100"/>
        <c:noMultiLvlLbl val="0"/>
      </c:catAx>
      <c:valAx>
        <c:axId val="347564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4741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dirty="0"/>
              <a:t>Formations supplémentaires en interne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2962664041994751"/>
          <c:y val="0.17194699620880724"/>
          <c:w val="0.43796916010498688"/>
          <c:h val="0.72994860017497809"/>
        </c:manualLayout>
      </c:layout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327422266956E-2"/>
          <c:y val="0"/>
          <c:w val="0.96613451554660879"/>
          <c:h val="0.888575370927533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Feuil3!$A$98:$A$103</c:f>
              <c:strCache>
                <c:ptCount val="6"/>
                <c:pt idx="0">
                  <c:v>Automate</c:v>
                </c:pt>
                <c:pt idx="1">
                  <c:v>Qualité</c:v>
                </c:pt>
                <c:pt idx="2">
                  <c:v>Métrologie</c:v>
                </c:pt>
                <c:pt idx="3">
                  <c:v>Informatique</c:v>
                </c:pt>
                <c:pt idx="4">
                  <c:v>Risques chimiques</c:v>
                </c:pt>
                <c:pt idx="5">
                  <c:v>Logistique</c:v>
                </c:pt>
              </c:strCache>
            </c:strRef>
          </c:cat>
          <c:val>
            <c:numRef>
              <c:f>Feuil3!$B$98:$B$103</c:f>
              <c:numCache>
                <c:formatCode>0%</c:formatCode>
                <c:ptCount val="6"/>
                <c:pt idx="0">
                  <c:v>0.4</c:v>
                </c:pt>
                <c:pt idx="1">
                  <c:v>0.25</c:v>
                </c:pt>
                <c:pt idx="2">
                  <c:v>0.09</c:v>
                </c:pt>
                <c:pt idx="3">
                  <c:v>0.08</c:v>
                </c:pt>
                <c:pt idx="4">
                  <c:v>0.06</c:v>
                </c:pt>
                <c:pt idx="5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38-0047-A522-34C943C1746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790016"/>
        <c:axId val="39003648"/>
      </c:barChart>
      <c:catAx>
        <c:axId val="34790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9003648"/>
        <c:crosses val="autoZero"/>
        <c:auto val="1"/>
        <c:lblAlgn val="ctr"/>
        <c:lblOffset val="100"/>
        <c:noMultiLvlLbl val="0"/>
      </c:catAx>
      <c:valAx>
        <c:axId val="390036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4790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0.82763</cdr:x>
      <cdr:y>0.06753</cdr:y>
    </cdr:from>
    <cdr:to>
      <cdr:x>0.83626</cdr:x>
      <cdr:y>0.088</cdr:y>
    </cdr:to>
    <cdr:sp macro="" textlink="">
      <cdr:nvSpPr>
        <cdr:cNvPr id="2" name="Triangle rectangle 1"/>
        <cdr:cNvSpPr/>
      </cdr:nvSpPr>
      <cdr:spPr>
        <a:xfrm xmlns:a="http://schemas.openxmlformats.org/drawingml/2006/main" rot="19523912" flipH="1" flipV="1">
          <a:off x="6078755" y="277168"/>
          <a:ext cx="63418" cy="84035"/>
        </a:xfrm>
        <a:prstGeom xmlns:a="http://schemas.openxmlformats.org/drawingml/2006/main" prst="rtTriangl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406083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0374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77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608975" y="1133625"/>
            <a:ext cx="10961700" cy="49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716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1" dirty="0">
                <a:solidFill>
                  <a:srgbClr val="0066FF"/>
                </a:solidFill>
                <a:latin typeface="Calibri"/>
                <a:ea typeface="Calibri"/>
                <a:cs typeface="Calibri"/>
                <a:sym typeface="Calibri"/>
              </a:rPr>
              <a:t>RÔLE ET FORMATIONS DU TECHNICIEN DE LABORATOIRE MÉDICAL</a:t>
            </a:r>
            <a:endParaRPr sz="2400" b="1" dirty="0">
              <a:solidFill>
                <a:srgbClr val="0066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45mn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Présentation de la profession de technicien de laboratoire médical, de sa formation initiale, de son rôle dans le parcours de soin, et de la vision de son avenir :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18288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par le CNPTLM 5mn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18288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par le biologiste médical privé et public  ( 5 x2mn)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18288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par l’encadrement 5 mn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❖"/>
            </a:pPr>
            <a:r>
              <a:rPr lang="fr-FR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Présentation du parcours de formations par les formations initiales - évolutions, passerelles-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BTS / Education Nationale 5 mn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18288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DUT  5 mn 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18288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DETLM  5 mn 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22860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Échanges sur l’avenir de la profession et sur les évolutions de la formation, passerelles...  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608975" y="1133625"/>
            <a:ext cx="10961700" cy="49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716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1" dirty="0">
                <a:solidFill>
                  <a:srgbClr val="0066FF"/>
                </a:solidFill>
                <a:latin typeface="Calibri"/>
                <a:ea typeface="Calibri"/>
                <a:cs typeface="Calibri"/>
                <a:sym typeface="Calibri"/>
              </a:rPr>
              <a:t>PROFESSION : TECHNICIEN DE LABORATOIRE MÉDICAL</a:t>
            </a:r>
          </a:p>
          <a:p>
            <a:pPr marL="1371600" lvl="0" indent="45720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rgbClr val="0066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45 000 TECHNICIENS DE LABORATOIRE MEDICAL EN France</a:t>
            </a:r>
          </a:p>
          <a:p>
            <a:pPr marL="114300" lvl="0" algn="l" rtl="0">
              <a:spcBef>
                <a:spcPts val="0"/>
              </a:spcBef>
              <a:spcAft>
                <a:spcPts val="0"/>
              </a:spcAft>
              <a:buSzPts val="1800"/>
            </a:pPr>
            <a:endParaRPr lang="fr-FR"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10 Diplômes, 4 ministères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70% sont issus de la filière BTS du Ministère de l’ Education Nationale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5% sont issus de la filière BTS du Ministère de l’Agriculture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10% sont issus de DUT du Ministère de l’enseignement Supérieur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8% sont issus de DETLM du Ministère de la Santé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7% sont issus de filières autres : Deug, licence , maitrise de Bio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22860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55% de techniciens travaillent dans le secteur privé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r>
              <a:rPr lang="fr-FR" sz="1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45</a:t>
            </a:r>
            <a:r>
              <a:rPr lang="fr-FR" sz="1800" b="1" dirty="0">
                <a:latin typeface="Calibri"/>
                <a:ea typeface="Calibri"/>
                <a:cs typeface="Calibri"/>
                <a:sym typeface="Calibri"/>
              </a:rPr>
              <a:t>% dans le secteur Public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❖"/>
            </a:pPr>
            <a:endParaRPr lang="fr-FR" sz="18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9939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416" y="1196752"/>
            <a:ext cx="10515600" cy="4824536"/>
          </a:xfrm>
        </p:spPr>
        <p:txBody>
          <a:bodyPr/>
          <a:lstStyle/>
          <a:p>
            <a:pPr marL="1371600" lvl="0" indent="45720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0066FF"/>
                </a:solidFill>
              </a:rPr>
              <a:t>PROFESSION : TECHNICIEN DE LABORATOIRE MÉDICAL </a:t>
            </a:r>
            <a:r>
              <a:rPr lang="fr-FR" sz="1200" b="1" i="1" dirty="0">
                <a:solidFill>
                  <a:srgbClr val="0066FF"/>
                </a:solidFill>
              </a:rPr>
              <a:t>( Enquête 2018)</a:t>
            </a:r>
          </a:p>
          <a:p>
            <a:pPr marL="1371600" lvl="0" indent="457200" algn="ctr">
              <a:spcBef>
                <a:spcPts val="0"/>
              </a:spcBef>
              <a:buNone/>
            </a:pPr>
            <a:endParaRPr lang="fr-FR" sz="1800" b="1" dirty="0">
              <a:solidFill>
                <a:srgbClr val="0066FF"/>
              </a:solidFill>
            </a:endParaRPr>
          </a:p>
          <a:p>
            <a:pPr marL="1371600" lvl="0" indent="457200" algn="ctr">
              <a:spcBef>
                <a:spcPts val="0"/>
              </a:spcBef>
              <a:buNone/>
            </a:pPr>
            <a:endParaRPr lang="fr-FR" sz="1800" b="1" dirty="0">
              <a:solidFill>
                <a:srgbClr val="0066FF"/>
              </a:solidFill>
            </a:endParaRPr>
          </a:p>
          <a:p>
            <a:pPr indent="-457200">
              <a:buFont typeface="+mj-lt"/>
              <a:buAutoNum type="arabicPeriod"/>
            </a:pPr>
            <a:r>
              <a:rPr lang="fr-FR" sz="1800" b="1" dirty="0"/>
              <a:t>La profession est peu visible : les compétences et leurs champs d’applications sont très diversifiés.</a:t>
            </a:r>
          </a:p>
          <a:p>
            <a:pPr indent="-457200">
              <a:buFont typeface="+mj-lt"/>
              <a:buAutoNum type="arabicPeriod"/>
            </a:pPr>
            <a:r>
              <a:rPr lang="fr-FR" sz="1800" b="1" dirty="0"/>
              <a:t>De nombreux postes de techniciens restent vacants par manque d’attractivité</a:t>
            </a:r>
          </a:p>
          <a:p>
            <a:pPr indent="-457200">
              <a:buFont typeface="+mj-lt"/>
              <a:buAutoNum type="arabicPeriod"/>
            </a:pPr>
            <a:r>
              <a:rPr lang="fr-FR" sz="1800" b="1" dirty="0"/>
              <a:t>Les compétences attendues des techniciens évoluent dans un contexte de plus en plus contraint.</a:t>
            </a:r>
          </a:p>
          <a:p>
            <a:pPr indent="-457200">
              <a:buFont typeface="+mj-lt"/>
              <a:buAutoNum type="arabicPeriod"/>
            </a:pPr>
            <a:r>
              <a:rPr lang="fr-FR" sz="1800" b="1" dirty="0"/>
              <a:t>Les formations initiales permettant l’accès à la profession ne déploient pas totalement l’ensemble des compétences nécessaires à l’exercice de la profession</a:t>
            </a:r>
          </a:p>
          <a:p>
            <a:pPr indent="-457200">
              <a:buFont typeface="+mj-lt"/>
              <a:buAutoNum type="arabicPeriod"/>
            </a:pPr>
            <a:r>
              <a:rPr lang="fr-FR" sz="1800" b="1" dirty="0"/>
              <a:t>Professionnels de santé les techniciens ne se sentent plus au cœur du soin, l’acte de prélèvement est notamment de plus en plus confié à des IDE</a:t>
            </a:r>
          </a:p>
          <a:p>
            <a:pPr indent="-457200">
              <a:buFont typeface="+mj-lt"/>
              <a:buAutoNum type="arabicPeriod"/>
            </a:pPr>
            <a:r>
              <a:rPr lang="fr-FR" sz="1800" b="1" dirty="0"/>
              <a:t>La profession est en difficulté avec des disparités importantes de reconnaissance et de fonctionnement  (évolution, horaires, avantages sociaux, salaires, primes…), en 2018 - 60% des TLM disaient regretter leur choix professionnel.</a:t>
            </a:r>
          </a:p>
          <a:p>
            <a:pPr marL="0" indent="0">
              <a:buNone/>
            </a:pPr>
            <a:endParaRPr lang="fr-FR" sz="1800" b="1" dirty="0"/>
          </a:p>
          <a:p>
            <a:pPr indent="-4572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838200" y="6165304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fr-FR" i="1" dirty="0">
                <a:solidFill>
                  <a:srgbClr val="FF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2634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7488" y="500062"/>
            <a:ext cx="10515600" cy="1325563"/>
          </a:xfrm>
        </p:spPr>
        <p:txBody>
          <a:bodyPr/>
          <a:lstStyle/>
          <a:p>
            <a:pPr lvl="0" algn="ctr"/>
            <a:r>
              <a:rPr lang="fr-FR" sz="2400" b="1" dirty="0">
                <a:solidFill>
                  <a:schemeClr val="tx2">
                    <a:lumMod val="75000"/>
                  </a:schemeClr>
                </a:solidFill>
              </a:rPr>
              <a:t>				</a:t>
            </a:r>
            <a:br>
              <a:rPr lang="fr-FR" sz="2400" b="1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fr-FR" sz="24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fr-FR" sz="2400" b="1" dirty="0">
                <a:solidFill>
                  <a:srgbClr val="0066FF"/>
                </a:solidFill>
              </a:rPr>
              <a:t>PROFESSION : TECHNICIEN DE LABORATOIRE MÉDICAL</a:t>
            </a:r>
            <a:br>
              <a:rPr lang="fr-FR" sz="2400" b="1" dirty="0">
                <a:solidFill>
                  <a:srgbClr val="0066FF"/>
                </a:solidFill>
              </a:rPr>
            </a:br>
            <a:r>
              <a:rPr lang="fr-FR" sz="2400" b="1" dirty="0">
                <a:solidFill>
                  <a:schemeClr val="tx2">
                    <a:lumMod val="75000"/>
                  </a:schemeClr>
                </a:solidFill>
              </a:rPr>
              <a:t>Organisation des laboratoires privés</a:t>
            </a:r>
            <a:br>
              <a:rPr lang="fr-FR" b="1" dirty="0">
                <a:solidFill>
                  <a:schemeClr val="tx2">
                    <a:lumMod val="75000"/>
                  </a:schemeClr>
                </a:solidFill>
              </a:rPr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67671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5881622"/>
              </p:ext>
            </p:extLst>
          </p:nvPr>
        </p:nvGraphicFramePr>
        <p:xfrm>
          <a:off x="971600" y="1844824"/>
          <a:ext cx="7344816" cy="410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9743256-E66F-4587-A4C5-2C3BE00D69C2}"/>
              </a:ext>
            </a:extLst>
          </p:cNvPr>
          <p:cNvSpPr/>
          <p:nvPr/>
        </p:nvSpPr>
        <p:spPr>
          <a:xfrm>
            <a:off x="6989381" y="2053479"/>
            <a:ext cx="4392488" cy="1905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fr-FR" b="1" dirty="0"/>
              <a:t>Accueil des patients : 70%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Prélèvements sanguins et autres : 68%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Transport des échantillons : 10%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Enregistrement des prélèvements : 90%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Traitements pré analytiques : 95%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Gestion des envois extérieurs : 97%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Autre : Qualité ….. 35%</a:t>
            </a:r>
          </a:p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38200" y="6165304"/>
            <a:ext cx="30283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fr-FR" sz="1200" i="1" dirty="0">
                <a:solidFill>
                  <a:schemeClr val="tx1"/>
                </a:solidFill>
              </a:rPr>
              <a:t>Données recueillies au cours de l’enquête</a:t>
            </a:r>
            <a:endParaRPr lang="fr-FR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82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8A527C-7B5A-46FA-B8FC-6002FC856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332656"/>
            <a:ext cx="10515600" cy="1325563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2400" b="1" dirty="0">
                <a:solidFill>
                  <a:srgbClr val="0066FF"/>
                </a:solidFill>
              </a:rPr>
              <a:t>PROFESSION : TECHNICIEN DE LABORATOIRE MÉDICAL</a:t>
            </a:r>
            <a:br>
              <a:rPr lang="fr-FR" sz="2400" b="1" dirty="0">
                <a:solidFill>
                  <a:srgbClr val="0066FF"/>
                </a:solidFill>
              </a:rPr>
            </a:br>
            <a:r>
              <a:rPr lang="fr-FR" sz="2400" b="1" dirty="0">
                <a:solidFill>
                  <a:srgbClr val="0066FF"/>
                </a:solidFill>
              </a:rPr>
              <a:t> </a:t>
            </a:r>
            <a:r>
              <a:rPr lang="fr-FR" sz="2800" b="1" dirty="0">
                <a:solidFill>
                  <a:schemeClr val="tx2">
                    <a:lumMod val="75000"/>
                  </a:schemeClr>
                </a:solidFill>
              </a:rPr>
              <a:t>Autres Missions</a:t>
            </a:r>
            <a:endParaRPr lang="fr-FR" sz="2800" dirty="0"/>
          </a:p>
        </p:txBody>
      </p:sp>
      <p:graphicFrame>
        <p:nvGraphicFramePr>
          <p:cNvPr id="4" name="Espace réservé du contenu 7">
            <a:extLst>
              <a:ext uri="{FF2B5EF4-FFF2-40B4-BE49-F238E27FC236}">
                <a16:creationId xmlns:a16="http://schemas.microsoft.com/office/drawing/2014/main" id="{B19716C4-7040-4A51-B6AC-D3C1B3E29F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175963"/>
              </p:ext>
            </p:extLst>
          </p:nvPr>
        </p:nvGraphicFramePr>
        <p:xfrm>
          <a:off x="838200" y="1556791"/>
          <a:ext cx="10515600" cy="4464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838200" y="6165304"/>
            <a:ext cx="30283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fr-FR" sz="1200" i="1" dirty="0">
                <a:solidFill>
                  <a:schemeClr val="tx1"/>
                </a:solidFill>
              </a:rPr>
              <a:t>Données recueillies au cours de l’enquête</a:t>
            </a:r>
            <a:endParaRPr lang="fr-F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958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 fontScale="90000"/>
          </a:bodyPr>
          <a:lstStyle/>
          <a:p>
            <a:br>
              <a:rPr lang="fr-FR" sz="24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fr-FR" sz="27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27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334A-3AA3-48F7-AB7A-EFB2EF6FF0A8}" type="slidenum">
              <a:rPr lang="fr-FR" smtClean="0"/>
              <a:pPr/>
              <a:t>6</a:t>
            </a:fld>
            <a:endParaRPr lang="fr-FR"/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931257"/>
              </p:ext>
            </p:extLst>
          </p:nvPr>
        </p:nvGraphicFramePr>
        <p:xfrm>
          <a:off x="1991544" y="1182660"/>
          <a:ext cx="8229600" cy="5126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1997838"/>
              </p:ext>
            </p:extLst>
          </p:nvPr>
        </p:nvGraphicFramePr>
        <p:xfrm>
          <a:off x="1127448" y="1229690"/>
          <a:ext cx="10009112" cy="5079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27BFE15-B277-4E06-95C4-77EA2CEE0502}"/>
              </a:ext>
            </a:extLst>
          </p:cNvPr>
          <p:cNvSpPr/>
          <p:nvPr/>
        </p:nvSpPr>
        <p:spPr>
          <a:xfrm>
            <a:off x="2351584" y="340777"/>
            <a:ext cx="103691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</a:rPr>
              <a:t>PROFESSION : TECHNICIEN DE LABORATOIRE MÉDICAL </a:t>
            </a:r>
          </a:p>
          <a:p>
            <a:pPr algn="ctr"/>
            <a:r>
              <a:rPr lang="fr-FR" sz="2400" b="1" dirty="0">
                <a:solidFill>
                  <a:schemeClr val="tx2">
                    <a:lumMod val="75000"/>
                  </a:schemeClr>
                </a:solidFill>
              </a:rPr>
              <a:t>Référents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838200" y="6165304"/>
            <a:ext cx="32079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fr-FR" sz="1200" i="1" dirty="0">
                <a:solidFill>
                  <a:schemeClr val="tx1"/>
                </a:solidFill>
              </a:rPr>
              <a:t>Données recueillies au cours de l’enquête</a:t>
            </a:r>
            <a:r>
              <a:rPr lang="fr-FR" i="1" dirty="0">
                <a:solidFill>
                  <a:srgbClr val="FF0000"/>
                </a:solidFill>
              </a:rPr>
              <a:t>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B2B170-FA55-4639-ADB8-D47805A0E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643"/>
          </a:xfrm>
        </p:spPr>
        <p:txBody>
          <a:bodyPr/>
          <a:lstStyle/>
          <a:p>
            <a:r>
              <a:rPr lang="fr-FR" sz="2400" b="1"/>
              <a:t>                              </a:t>
            </a:r>
            <a:endParaRPr lang="fr-FR" sz="24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C268A9-CD38-4BCA-B99E-B213C998D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11294"/>
            <a:ext cx="10515600" cy="4836195"/>
          </a:xfrm>
        </p:spPr>
        <p:txBody>
          <a:bodyPr/>
          <a:lstStyle/>
          <a:p>
            <a:pPr marL="114300" indent="0">
              <a:buNone/>
            </a:pPr>
            <a:r>
              <a:rPr lang="fr-FR" sz="2400" b="1" dirty="0"/>
              <a:t> Quel avenir ?</a:t>
            </a:r>
          </a:p>
          <a:p>
            <a:pPr marL="114300" indent="0">
              <a:buNone/>
            </a:pPr>
            <a:endParaRPr lang="fr-FR" sz="2400" b="1" dirty="0"/>
          </a:p>
          <a:p>
            <a:r>
              <a:rPr lang="fr-FR" sz="2400" b="1" dirty="0"/>
              <a:t>Technicien polyvalent </a:t>
            </a:r>
            <a:r>
              <a:rPr lang="fr-FR" sz="2400" dirty="0"/>
              <a:t>avec  certificat de prélèvement ( sanguins et autres)</a:t>
            </a:r>
          </a:p>
          <a:p>
            <a:r>
              <a:rPr lang="fr-FR" sz="2400" b="1" dirty="0"/>
              <a:t>Technicien spécialisé</a:t>
            </a:r>
            <a:r>
              <a:rPr lang="fr-FR" sz="2400" dirty="0"/>
              <a:t> avec de solides connaissances cliniques et scientifiques</a:t>
            </a:r>
          </a:p>
          <a:p>
            <a:r>
              <a:rPr lang="fr-FR" sz="2400" b="1" dirty="0"/>
              <a:t>Technicien « </a:t>
            </a:r>
            <a:r>
              <a:rPr lang="fr-FR" sz="2400" b="1" i="1" dirty="0"/>
              <a:t>biomédical</a:t>
            </a:r>
            <a:r>
              <a:rPr lang="fr-FR" sz="2400" b="1" dirty="0"/>
              <a:t> » </a:t>
            </a:r>
            <a:r>
              <a:rPr lang="fr-FR" sz="2400" dirty="0"/>
              <a:t>: maintenances et qualification des automates, en charge de la robotique et coordonnateur de flux</a:t>
            </a:r>
          </a:p>
          <a:p>
            <a:r>
              <a:rPr lang="fr-FR" sz="2400" b="1" dirty="0"/>
              <a:t>Technicien </a:t>
            </a:r>
            <a:r>
              <a:rPr lang="fr-FR" sz="2400" dirty="0"/>
              <a:t>en charge de la métrologie et de l’informatique (SIL)</a:t>
            </a:r>
          </a:p>
          <a:p>
            <a:r>
              <a:rPr lang="fr-FR" sz="2400" dirty="0"/>
              <a:t>Technicien en recherche appliquée</a:t>
            </a:r>
          </a:p>
          <a:p>
            <a:r>
              <a:rPr lang="fr-FR" sz="2400" dirty="0"/>
              <a:t>…</a:t>
            </a:r>
          </a:p>
          <a:p>
            <a:pPr marL="114300" indent="0">
              <a:buNone/>
            </a:pPr>
            <a:endParaRPr lang="fr-FR" sz="2400" dirty="0"/>
          </a:p>
          <a:p>
            <a:endParaRPr lang="fr-FR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7BFE15-B277-4E06-95C4-77EA2CEE0502}"/>
              </a:ext>
            </a:extLst>
          </p:cNvPr>
          <p:cNvSpPr/>
          <p:nvPr/>
        </p:nvSpPr>
        <p:spPr>
          <a:xfrm>
            <a:off x="2749060" y="377773"/>
            <a:ext cx="94330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</a:rPr>
              <a:t>PROFESSION : TECHNICIEN DE LABORATOIRE MÉDICAL </a:t>
            </a:r>
          </a:p>
          <a:p>
            <a:pPr algn="ctr"/>
            <a:r>
              <a:rPr lang="fr-FR" sz="18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Un champ de compétences de plus en plus étendu</a:t>
            </a:r>
          </a:p>
        </p:txBody>
      </p:sp>
    </p:spTree>
    <p:extLst>
      <p:ext uri="{BB962C8B-B14F-4D97-AF65-F5344CB8AC3E}">
        <p14:creationId xmlns:p14="http://schemas.microsoft.com/office/powerpoint/2010/main" val="1232324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B2B170-FA55-4639-ADB8-D47805A0E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643"/>
          </a:xfrm>
        </p:spPr>
        <p:txBody>
          <a:bodyPr/>
          <a:lstStyle/>
          <a:p>
            <a:r>
              <a:rPr lang="fr-FR" sz="2400" b="1"/>
              <a:t>                              </a:t>
            </a:r>
            <a:endParaRPr lang="fr-FR" sz="24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C268A9-CD38-4BCA-B99E-B213C998D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11294"/>
            <a:ext cx="10515600" cy="4836195"/>
          </a:xfrm>
        </p:spPr>
        <p:txBody>
          <a:bodyPr/>
          <a:lstStyle/>
          <a:p>
            <a:endParaRPr lang="fr-FR" sz="2400" b="1" dirty="0"/>
          </a:p>
          <a:p>
            <a:pPr marL="114300" indent="0">
              <a:buNone/>
            </a:pPr>
            <a:r>
              <a:rPr lang="fr-FR" sz="2400" dirty="0"/>
              <a:t>En conclusion :</a:t>
            </a:r>
          </a:p>
          <a:p>
            <a:pPr marL="114300" indent="0">
              <a:buNone/>
            </a:pPr>
            <a:endParaRPr lang="fr-FR" sz="2400" dirty="0"/>
          </a:p>
          <a:p>
            <a:pPr algn="just"/>
            <a:r>
              <a:rPr lang="fr-FR" sz="2400" dirty="0"/>
              <a:t>Toujours plus </a:t>
            </a:r>
            <a:r>
              <a:rPr lang="fr-FR" sz="2400"/>
              <a:t>d’adaptabilité demandée pour </a:t>
            </a:r>
            <a:r>
              <a:rPr lang="fr-FR" sz="2400" dirty="0"/>
              <a:t>répondre à de nouveaux besoins</a:t>
            </a:r>
          </a:p>
          <a:p>
            <a:pPr algn="just"/>
            <a:r>
              <a:rPr lang="fr-FR" sz="2400" dirty="0"/>
              <a:t>Une inévitable évolution de la formation initiale vers des paliers  : Bac+2, Licence spécialisée, des passerelles avec les différents cursus universitaires et pourquoi pas une pratique avancée?</a:t>
            </a:r>
          </a:p>
          <a:p>
            <a:r>
              <a:rPr lang="fr-FR" sz="2400" dirty="0">
                <a:solidFill>
                  <a:schemeClr val="tx1"/>
                </a:solidFill>
              </a:rPr>
              <a:t>Un dispositif de formation continue solide et évolutif  à son tour??? </a:t>
            </a:r>
          </a:p>
          <a:p>
            <a:endParaRPr lang="fr-FR" sz="2400" dirty="0"/>
          </a:p>
          <a:p>
            <a:pPr marL="114300" indent="0">
              <a:buNone/>
            </a:pPr>
            <a:endParaRPr lang="fr-FR" sz="2400" dirty="0"/>
          </a:p>
          <a:p>
            <a:endParaRPr lang="fr-FR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7BFE15-B277-4E06-95C4-77EA2CEE0502}"/>
              </a:ext>
            </a:extLst>
          </p:cNvPr>
          <p:cNvSpPr/>
          <p:nvPr/>
        </p:nvSpPr>
        <p:spPr>
          <a:xfrm>
            <a:off x="2749060" y="377773"/>
            <a:ext cx="94330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66FF"/>
                </a:solidFill>
              </a:rPr>
              <a:t>PROFESSION : TECHNICIEN DE LABORATOIRE MÉDICAL </a:t>
            </a:r>
          </a:p>
          <a:p>
            <a:pPr algn="ctr"/>
            <a:r>
              <a:rPr lang="fr-FR" sz="2000" b="1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Un champ de compétences de plus en plus étendu</a:t>
            </a:r>
          </a:p>
        </p:txBody>
      </p:sp>
    </p:spTree>
    <p:extLst>
      <p:ext uri="{BB962C8B-B14F-4D97-AF65-F5344CB8AC3E}">
        <p14:creationId xmlns:p14="http://schemas.microsoft.com/office/powerpoint/2010/main" val="4314921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Grand écran</PresentationFormat>
  <Paragraphs>87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      PROFESSION : TECHNICIEN DE LABORATOIRE MÉDICAL Organisation des laboratoires privés </vt:lpstr>
      <vt:lpstr> PROFESSION : TECHNICIEN DE LABORATOIRE MÉDICAL  Autres Missions</vt:lpstr>
      <vt:lpstr>   </vt:lpstr>
      <vt:lpstr>                              </vt:lpstr>
      <vt:lpstr>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MYRIAM DELVIGNE</cp:lastModifiedBy>
  <cp:revision>19</cp:revision>
  <cp:lastPrinted>2019-11-18T15:47:34Z</cp:lastPrinted>
  <dcterms:modified xsi:type="dcterms:W3CDTF">2019-11-21T21:54:49Z</dcterms:modified>
</cp:coreProperties>
</file>