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86" r:id="rId5"/>
    <p:sldMasterId id="2147483674" r:id="rId6"/>
  </p:sldMasterIdLst>
  <p:notesMasterIdLst>
    <p:notesMasterId r:id="rId25"/>
  </p:notesMasterIdLst>
  <p:handoutMasterIdLst>
    <p:handoutMasterId r:id="rId26"/>
  </p:handoutMasterIdLst>
  <p:sldIdLst>
    <p:sldId id="257" r:id="rId7"/>
    <p:sldId id="258" r:id="rId8"/>
    <p:sldId id="270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6" r:id="rId23"/>
    <p:sldId id="263" r:id="rId24"/>
  </p:sldIdLst>
  <p:sldSz cx="12192000" cy="6858000"/>
  <p:notesSz cx="6858000" cy="9144000"/>
  <p:defaultTextStyle>
    <a:defPPr rtl="0"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2359"/>
    <a:srgbClr val="969FA7"/>
    <a:srgbClr val="2E0C1F"/>
    <a:srgbClr val="903163"/>
    <a:srgbClr val="E1E1E1"/>
    <a:srgbClr val="AA2C71"/>
    <a:srgbClr val="A62C6F"/>
    <a:srgbClr val="F9E7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8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03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iseauflorence@orange.fr" userId="bd7dcead78d3355e" providerId="LiveId" clId="{89189F97-93DB-413C-8083-4785B9620433}"/>
    <pc:docChg chg="custSel modSld">
      <pc:chgData name="loiseauflorence@orange.fr" userId="bd7dcead78d3355e" providerId="LiveId" clId="{89189F97-93DB-413C-8083-4785B9620433}" dt="2023-08-16T06:34:39.639" v="14" actId="20577"/>
      <pc:docMkLst>
        <pc:docMk/>
      </pc:docMkLst>
      <pc:sldChg chg="modSp mod">
        <pc:chgData name="loiseauflorence@orange.fr" userId="bd7dcead78d3355e" providerId="LiveId" clId="{89189F97-93DB-413C-8083-4785B9620433}" dt="2023-08-16T06:34:39.639" v="14" actId="20577"/>
        <pc:sldMkLst>
          <pc:docMk/>
          <pc:sldMk cId="2293279083" sldId="263"/>
        </pc:sldMkLst>
        <pc:spChg chg="mod">
          <ac:chgData name="loiseauflorence@orange.fr" userId="bd7dcead78d3355e" providerId="LiveId" clId="{89189F97-93DB-413C-8083-4785B9620433}" dt="2023-08-16T06:34:39.639" v="14" actId="20577"/>
          <ac:spMkLst>
            <pc:docMk/>
            <pc:sldMk cId="2293279083" sldId="263"/>
            <ac:spMk id="2" creationId="{3A4483DB-7F57-AB43-BA24-A3AD32521B71}"/>
          </ac:spMkLst>
        </pc:spChg>
      </pc:sldChg>
    </pc:docChg>
  </pc:docChgLst>
  <pc:docChgLst>
    <pc:chgData name="Florence LOISEAU" userId="bd7dcead78d3355e" providerId="LiveId" clId="{5D922684-8BE7-43EE-B2EC-48CB68CE92A8}"/>
    <pc:docChg chg="modSld">
      <pc:chgData name="Florence LOISEAU" userId="bd7dcead78d3355e" providerId="LiveId" clId="{5D922684-8BE7-43EE-B2EC-48CB68CE92A8}" dt="2023-11-24T21:10:39.326" v="0" actId="20577"/>
      <pc:docMkLst>
        <pc:docMk/>
      </pc:docMkLst>
      <pc:sldChg chg="modSp mod">
        <pc:chgData name="Florence LOISEAU" userId="bd7dcead78d3355e" providerId="LiveId" clId="{5D922684-8BE7-43EE-B2EC-48CB68CE92A8}" dt="2023-11-24T21:10:39.326" v="0" actId="20577"/>
        <pc:sldMkLst>
          <pc:docMk/>
          <pc:sldMk cId="2394075835" sldId="257"/>
        </pc:sldMkLst>
        <pc:spChg chg="mod">
          <ac:chgData name="Florence LOISEAU" userId="bd7dcead78d3355e" providerId="LiveId" clId="{5D922684-8BE7-43EE-B2EC-48CB68CE92A8}" dt="2023-11-24T21:10:39.326" v="0" actId="20577"/>
          <ac:spMkLst>
            <pc:docMk/>
            <pc:sldMk cId="2394075835" sldId="257"/>
            <ac:spMk id="2" creationId="{1CF94250-8D97-401F-A36C-5B5DB39DDD5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597B5581-C3DE-42E7-AF1F-2F255B3663D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CB01896-7950-4743-A3C8-6F835DBB7AA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4C6C0-8259-4765-B272-68837730F092}" type="datetime1">
              <a:rPr lang="fr-FR" smtClean="0"/>
              <a:t>24/11/2023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8E32F6-CB4C-499F-BA71-55F38812197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61FB92-572B-4557-BFBC-ABC1CD11A00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A69E9E-AC7C-4B27-975A-C7B502D6CF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502631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6AE83D5-EC7D-4573-AB81-FD767FE9AEED}" type="datetime1">
              <a:rPr lang="fr-FR" noProof="0" smtClean="0"/>
              <a:t>24/11/2023</a:t>
            </a:fld>
            <a:endParaRPr lang="fr-FR" noProof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2E1C88-3939-4832-BAAB-091D6FA96EB5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31050048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2E1C88-3939-4832-BAAB-091D6FA96EB5}" type="slidenum">
              <a:rPr lang="fr-FR" smtClean="0"/>
              <a:t>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C098C0-5530-6CEF-B286-4B91E97A93E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rt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263084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2E1C88-3939-4832-BAAB-091D6FA96EB5}" type="slidenum">
              <a:rPr lang="fr-FR" smtClean="0"/>
              <a:t>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7BE27D-C126-970F-67FA-37C84B38794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rt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620024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464567" y="3085765"/>
            <a:ext cx="11262866" cy="33048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58000">
                <a:schemeClr val="accent2">
                  <a:lumMod val="7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599226" y="1020431"/>
            <a:ext cx="10993549" cy="1475013"/>
          </a:xfrm>
          <a:effectLst/>
        </p:spPr>
        <p:txBody>
          <a:bodyPr rtlCol="0" anchor="ctr" anchorCtr="0">
            <a:normAutofit/>
          </a:bodyPr>
          <a:lstStyle>
            <a:lvl1pPr algn="ctr" rtl="0">
              <a:defRPr sz="5400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 dirty="0" err="1"/>
              <a:t>Presentation</a:t>
            </a:r>
            <a:r>
              <a:rPr lang="fr-FR" noProof="0" dirty="0"/>
              <a:t> AFTLM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r-FR" noProof="0" dirty="0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E4AA9BC-E1CC-47F7-982F-670A85EE248A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EEE6E4A-1645-9CDF-DF8B-18C5938AF1E1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7260" y="5454614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68848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’image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47817" y="599725"/>
            <a:ext cx="11290859" cy="3557252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581192" y="5260127"/>
            <a:ext cx="11029617" cy="598671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23B3054-DDBF-4CBB-829E-832789F105C2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669210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C994CB-2BC6-164B-80D4-304B4CB6D8C3}"/>
              </a:ext>
            </a:extLst>
          </p:cNvPr>
          <p:cNvSpPr>
            <a:spLocks noChangeAspect="1"/>
          </p:cNvSpPr>
          <p:nvPr userDrawn="1"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4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81192" y="2180496"/>
            <a:ext cx="11029615" cy="3678303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706241-4935-4EF9-A058-E03EDB9BDA99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B5BE0FDB-DB48-E242-8A1F-5B06F79B4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877551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 bwMode="white">
          <a:xfrm>
            <a:off x="447817" y="5141974"/>
            <a:ext cx="11290860" cy="1258827"/>
          </a:xfrm>
          <a:prstGeom prst="rect">
            <a:avLst/>
          </a:prstGeom>
          <a:gradFill flip="none" rotWithShape="1">
            <a:gsLst>
              <a:gs pos="100000">
                <a:srgbClr val="903163"/>
              </a:gs>
              <a:gs pos="60000">
                <a:schemeClr val="accent1">
                  <a:lumMod val="95000"/>
                  <a:lumOff val="5000"/>
                </a:schemeClr>
              </a:gs>
              <a:gs pos="1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5A5D7049-D341-4FC3-A9DB-E47DDE8E03A7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661033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 7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581193" y="2228003"/>
            <a:ext cx="5422390" cy="3633047"/>
          </a:xfrm>
        </p:spPr>
        <p:txBody>
          <a:bodyPr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88417" y="2228003"/>
            <a:ext cx="5422392" cy="3633047"/>
          </a:xfrm>
        </p:spPr>
        <p:txBody>
          <a:bodyPr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CA1E1E-C312-42A4-80E8-F081B9A1FB39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236072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10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re 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77396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81194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F57495E-53EC-458F-A88F-CCE46FC07662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23" name="Espace réservé du contenu 3">
            <a:extLst>
              <a:ext uri="{FF2B5EF4-FFF2-40B4-BE49-F238E27FC236}">
                <a16:creationId xmlns:a16="http://schemas.microsoft.com/office/drawing/2014/main" id="{6D289ABA-BA71-41AF-AA30-58CB8F426F6C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45430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22" name="Espace réservé du contenu 3">
            <a:extLst>
              <a:ext uri="{FF2B5EF4-FFF2-40B4-BE49-F238E27FC236}">
                <a16:creationId xmlns:a16="http://schemas.microsoft.com/office/drawing/2014/main" id="{C06DFC81-3912-4844-B25C-E1D7CBCD80A0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0414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24" name="Espace réservé du texte 2">
            <a:extLst>
              <a:ext uri="{FF2B5EF4-FFF2-40B4-BE49-F238E27FC236}">
                <a16:creationId xmlns:a16="http://schemas.microsoft.com/office/drawing/2014/main" id="{11556C46-FD2A-4916-B30C-DB066CAEA471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241852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E2328988-0888-4C1A-8F73-17D455B6F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80115" y="2714625"/>
            <a:ext cx="0" cy="319405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D81892BA-72AB-4029-BF58-4D6F90C43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962123" y="2714625"/>
            <a:ext cx="0" cy="319405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Espace réservé du texte 2">
            <a:extLst>
              <a:ext uri="{FF2B5EF4-FFF2-40B4-BE49-F238E27FC236}">
                <a16:creationId xmlns:a16="http://schemas.microsoft.com/office/drawing/2014/main" id="{8E232301-6803-418F-8637-ABBAC64416DA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496836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236124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10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re 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81193" y="2250892"/>
            <a:ext cx="5393102" cy="536005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81194" y="2926052"/>
            <a:ext cx="5393100" cy="2934999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217707" y="2250892"/>
            <a:ext cx="5393102" cy="553373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217709" y="2926052"/>
            <a:ext cx="5393100" cy="2934999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DBB9CB78-1913-4D22-BBE9-531CC5279B77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68181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 bwMode="white">
          <a:xfrm>
            <a:off x="440683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28E0F81-7C9D-43E4-BC5A-554BD14206AF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5CEC16FA-81A4-6F41-9FCE-6262A4533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2094556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A461079B-C314-4F0C-B6E4-D6CA9E6D0FB3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DFBB0525-CFF9-4A39-B5EA-579253994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4433004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FA2FE6-176E-7BCC-BB45-BD1844FE6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19CEB24-9804-5B55-C3D0-107F85079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7DC5D87-D3CF-4885-A080-73B93A654A32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0687233-41EA-C9C9-24DD-CF1D629739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0550213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 bwMode="white">
          <a:xfrm>
            <a:off x="447817" y="5141973"/>
            <a:ext cx="11298200" cy="1274702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59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rtlCol="0" anchor="ctr"/>
          <a:lstStyle>
            <a:lvl1pPr algn="l">
              <a:defRPr sz="20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47816" y="601200"/>
            <a:ext cx="11292840" cy="4204800"/>
          </a:xfrm>
        </p:spPr>
        <p:txBody>
          <a:bodyPr rtlCol="0" anchor="t" anchorCtr="0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5740823" y="5262296"/>
            <a:ext cx="5869987" cy="689515"/>
          </a:xfrm>
        </p:spPr>
        <p:txBody>
          <a:bodyPr rtlCol="0"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25E9B861-5E87-4C3C-9CB8-77095F51070A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439117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C994CB-2BC6-164B-80D4-304B4CB6D8C3}"/>
              </a:ext>
            </a:extLst>
          </p:cNvPr>
          <p:cNvSpPr>
            <a:spLocks noChangeAspect="1"/>
          </p:cNvSpPr>
          <p:nvPr userDrawn="1"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4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81192" y="2180496"/>
            <a:ext cx="11029615" cy="3678303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BF75E7E-B88E-4DA4-BFE9-333F1E0F1525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B5BE0FDB-DB48-E242-8A1F-5B06F79B4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6039E95-153A-269B-E755-F5375D7C8ED8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2" y="5938307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466538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’image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47817" y="599725"/>
            <a:ext cx="11290859" cy="3557252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fr-FR" noProof="0" dirty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581192" y="5260127"/>
            <a:ext cx="11029617" cy="598671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3F2558B-724E-45E7-A39A-DD512443B83E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9188587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464567" y="3085765"/>
            <a:ext cx="11262866" cy="33048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58000">
                <a:schemeClr val="accent2">
                  <a:lumMod val="7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599226" y="1020431"/>
            <a:ext cx="10993549" cy="1475013"/>
          </a:xfrm>
          <a:effectLst/>
        </p:spPr>
        <p:txBody>
          <a:bodyPr rtlCol="0" anchor="ctr" anchorCtr="0">
            <a:normAutofit/>
          </a:bodyPr>
          <a:lstStyle>
            <a:lvl1pPr algn="ctr" rtl="0">
              <a:defRPr sz="5400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r-FR" noProof="0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3CA3B385-0790-4590-B19E-70B6F6DE5BAE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385564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C994CB-2BC6-164B-80D4-304B4CB6D8C3}"/>
              </a:ext>
            </a:extLst>
          </p:cNvPr>
          <p:cNvSpPr>
            <a:spLocks noChangeAspect="1"/>
          </p:cNvSpPr>
          <p:nvPr userDrawn="1"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4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81192" y="2180496"/>
            <a:ext cx="11029615" cy="3678303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3CAA8F5-E1F5-4FEA-810C-832532DA89E6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B5BE0FDB-DB48-E242-8A1F-5B06F79B4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6497391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 bwMode="white">
          <a:xfrm>
            <a:off x="447817" y="5141974"/>
            <a:ext cx="11290860" cy="1258827"/>
          </a:xfrm>
          <a:prstGeom prst="rect">
            <a:avLst/>
          </a:prstGeom>
          <a:gradFill flip="none" rotWithShape="1">
            <a:gsLst>
              <a:gs pos="100000">
                <a:srgbClr val="903163"/>
              </a:gs>
              <a:gs pos="60000">
                <a:schemeClr val="accent1">
                  <a:lumMod val="95000"/>
                  <a:lumOff val="5000"/>
                </a:schemeClr>
              </a:gs>
              <a:gs pos="1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9DA2E096-83DB-4DB6-B594-F62806D3BD43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9655454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 7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581193" y="2228003"/>
            <a:ext cx="5422390" cy="3633047"/>
          </a:xfrm>
        </p:spPr>
        <p:txBody>
          <a:bodyPr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88417" y="2228003"/>
            <a:ext cx="5422392" cy="3633047"/>
          </a:xfrm>
        </p:spPr>
        <p:txBody>
          <a:bodyPr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EEF312-B6FE-46D8-9DC8-0BF8A1F2AFDA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9371532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10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re 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77396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81194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3BD6FE0-F875-4C44-8CB5-507F79B5FAB5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23" name="Espace réservé du contenu 3">
            <a:extLst>
              <a:ext uri="{FF2B5EF4-FFF2-40B4-BE49-F238E27FC236}">
                <a16:creationId xmlns:a16="http://schemas.microsoft.com/office/drawing/2014/main" id="{6D289ABA-BA71-41AF-AA30-58CB8F426F6C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45430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22" name="Espace réservé du contenu 3">
            <a:extLst>
              <a:ext uri="{FF2B5EF4-FFF2-40B4-BE49-F238E27FC236}">
                <a16:creationId xmlns:a16="http://schemas.microsoft.com/office/drawing/2014/main" id="{C06DFC81-3912-4844-B25C-E1D7CBCD80A0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0414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24" name="Espace réservé du texte 2">
            <a:extLst>
              <a:ext uri="{FF2B5EF4-FFF2-40B4-BE49-F238E27FC236}">
                <a16:creationId xmlns:a16="http://schemas.microsoft.com/office/drawing/2014/main" id="{11556C46-FD2A-4916-B30C-DB066CAEA471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241852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E2328988-0888-4C1A-8F73-17D455B6F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80115" y="2714625"/>
            <a:ext cx="0" cy="319405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D81892BA-72AB-4029-BF58-4D6F90C43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962123" y="2714625"/>
            <a:ext cx="0" cy="319405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Espace réservé du texte 2">
            <a:extLst>
              <a:ext uri="{FF2B5EF4-FFF2-40B4-BE49-F238E27FC236}">
                <a16:creationId xmlns:a16="http://schemas.microsoft.com/office/drawing/2014/main" id="{8E232301-6803-418F-8637-ABBAC64416DA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496836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3828674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10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re 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81193" y="2250892"/>
            <a:ext cx="5393102" cy="536005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81194" y="2926052"/>
            <a:ext cx="5393100" cy="2934999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217707" y="2250892"/>
            <a:ext cx="5393102" cy="553373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217709" y="2926052"/>
            <a:ext cx="5393100" cy="2934999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EBB5989D-9655-47FE-9F99-25D2E326C8CF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220489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 bwMode="white">
          <a:xfrm>
            <a:off x="440683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3B13FA-D9DC-4D8D-9668-6681A850CC33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5CEC16FA-81A4-6F41-9FCE-6262A4533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742372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BA7126CC-B0E8-45BD-8B2B-6F69C2F844DB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DFBB0525-CFF9-4A39-B5EA-579253994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3905977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 bwMode="white">
          <a:xfrm>
            <a:off x="447817" y="5141973"/>
            <a:ext cx="11298200" cy="1274702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59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rtlCol="0" anchor="ctr"/>
          <a:lstStyle>
            <a:lvl1pPr algn="l">
              <a:defRPr sz="20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47816" y="601200"/>
            <a:ext cx="11292840" cy="4204800"/>
          </a:xfrm>
        </p:spPr>
        <p:txBody>
          <a:bodyPr rtlCol="0" anchor="t" anchorCtr="0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5740823" y="5262296"/>
            <a:ext cx="5869987" cy="689515"/>
          </a:xfrm>
        </p:spPr>
        <p:txBody>
          <a:bodyPr rtlCol="0"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5A9D9658-DA4A-4E3E-8033-C70AAECD8AD6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103444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 bwMode="white">
          <a:xfrm>
            <a:off x="447817" y="5141974"/>
            <a:ext cx="11290860" cy="1258827"/>
          </a:xfrm>
          <a:prstGeom prst="rect">
            <a:avLst/>
          </a:prstGeom>
          <a:gradFill flip="none" rotWithShape="1">
            <a:gsLst>
              <a:gs pos="100000">
                <a:srgbClr val="903163"/>
              </a:gs>
              <a:gs pos="60000">
                <a:schemeClr val="accent1">
                  <a:lumMod val="95000"/>
                  <a:lumOff val="5000"/>
                </a:schemeClr>
              </a:gs>
              <a:gs pos="1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AAFC7C3-806F-4418-B796-E9A4F5B6342A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492441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’image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47817" y="599725"/>
            <a:ext cx="11290859" cy="3557252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581192" y="5260127"/>
            <a:ext cx="11029617" cy="598671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02E141-F236-484E-B070-55A58FE76154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826138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 7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581193" y="2228003"/>
            <a:ext cx="5422390" cy="3633047"/>
          </a:xfrm>
        </p:spPr>
        <p:txBody>
          <a:bodyPr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88417" y="2228003"/>
            <a:ext cx="5422392" cy="3633047"/>
          </a:xfrm>
        </p:spPr>
        <p:txBody>
          <a:bodyPr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1BA4BB9-ADF1-4042-9138-85077E96CB4B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8450604-4936-7D38-3890-9D153E4A32D4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0" y="5938307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6966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10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re 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77396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81194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FC4818D2-5775-4343-90A6-2252578B06E9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23" name="Espace réservé du contenu 3">
            <a:extLst>
              <a:ext uri="{FF2B5EF4-FFF2-40B4-BE49-F238E27FC236}">
                <a16:creationId xmlns:a16="http://schemas.microsoft.com/office/drawing/2014/main" id="{6D289ABA-BA71-41AF-AA30-58CB8F426F6C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45430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22" name="Espace réservé du contenu 3">
            <a:extLst>
              <a:ext uri="{FF2B5EF4-FFF2-40B4-BE49-F238E27FC236}">
                <a16:creationId xmlns:a16="http://schemas.microsoft.com/office/drawing/2014/main" id="{C06DFC81-3912-4844-B25C-E1D7CBCD80A0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0414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24" name="Espace réservé du texte 2">
            <a:extLst>
              <a:ext uri="{FF2B5EF4-FFF2-40B4-BE49-F238E27FC236}">
                <a16:creationId xmlns:a16="http://schemas.microsoft.com/office/drawing/2014/main" id="{11556C46-FD2A-4916-B30C-DB066CAEA471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241852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E2328988-0888-4C1A-8F73-17D455B6F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80115" y="2714625"/>
            <a:ext cx="0" cy="319405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D81892BA-72AB-4029-BF58-4D6F90C43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962123" y="2714625"/>
            <a:ext cx="0" cy="319405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Espace réservé du texte 2">
            <a:extLst>
              <a:ext uri="{FF2B5EF4-FFF2-40B4-BE49-F238E27FC236}">
                <a16:creationId xmlns:a16="http://schemas.microsoft.com/office/drawing/2014/main" id="{8E232301-6803-418F-8637-ABBAC64416DA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496836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E16BEA5-4774-C24D-0836-3C094E20F4F7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7201" y="5992008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71190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10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re 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81193" y="2250892"/>
            <a:ext cx="5393102" cy="536005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81194" y="2926052"/>
            <a:ext cx="5393100" cy="2934999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217707" y="2250892"/>
            <a:ext cx="5393102" cy="553373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217709" y="2926052"/>
            <a:ext cx="5393100" cy="2934999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DF762181-A5F1-40F7-80D7-AAB09AA61758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235BA07-EC83-81E6-5382-03B1E6109F4C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0" y="5938307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16690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 bwMode="white">
          <a:xfrm>
            <a:off x="440683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B00670A-EFFF-4979-BC6F-5E1E03AB5199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5CEC16FA-81A4-6F41-9FCE-6262A4533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572E21B-FD5F-9036-1195-D69CFF18F7CE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0" y="5868491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45445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D24D2512-F681-48E6-B342-41697731D9E6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DFBB0525-CFF9-4A39-B5EA-579253994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785869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 bwMode="white">
          <a:xfrm>
            <a:off x="447817" y="5141973"/>
            <a:ext cx="11298200" cy="1274702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59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rtlCol="0" anchor="ctr"/>
          <a:lstStyle>
            <a:lvl1pPr algn="l">
              <a:defRPr sz="20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47816" y="601200"/>
            <a:ext cx="11292840" cy="4204800"/>
          </a:xfrm>
        </p:spPr>
        <p:txBody>
          <a:bodyPr rtlCol="0" anchor="t" anchorCtr="0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5740823" y="5262296"/>
            <a:ext cx="5869987" cy="689515"/>
          </a:xfrm>
        </p:spPr>
        <p:txBody>
          <a:bodyPr rtlCol="0"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BC9FD039-2F94-4E86-8925-AE47EA8C7BDC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416972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au titre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3EE8326E-7749-4B03-8BA0-47939C90E879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7073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3" r:id="rId6"/>
    <p:sldLayoutId id="2147483666" r:id="rId7"/>
    <p:sldLayoutId id="2147483667" r:id="rId8"/>
    <p:sldLayoutId id="2147483668" r:id="rId9"/>
    <p:sldLayoutId id="2147483669" r:id="rId10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au titre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8E65773F-22DA-49D2-A511-A9DD642B121B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8D99966-B885-282C-9A1E-37CE7C1E6C00}"/>
              </a:ext>
            </a:extLst>
          </p:cNvPr>
          <p:cNvPicPr/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5000" y="5938307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19676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8" r:id="rId8"/>
    <p:sldLayoutId id="2147483696" r:id="rId9"/>
    <p:sldLayoutId id="2147483697" r:id="rId10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au titre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95D36BC8-E003-4600-AFE8-F5E36E2F4632}" type="datetime8">
              <a:rPr lang="fr-FR" noProof="0" smtClean="0"/>
              <a:t>24/11/2023 22:10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13982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F94250-8D97-401F-A36C-5B5DB39DDD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r>
              <a:rPr lang="fr-FR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DELIVRANCE DES </a:t>
            </a:r>
            <a:r>
              <a:rPr lang="fr-FR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PRODUITS SANGUINS</a:t>
            </a:r>
            <a:endParaRPr lang="fr-FR" dirty="0">
              <a:solidFill>
                <a:srgbClr val="00B0F0"/>
              </a:solidFill>
            </a:endParaRP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F4B8FAEE-98FB-9F75-0A55-FF5F2F8BFD00}"/>
              </a:ext>
            </a:extLst>
          </p:cNvPr>
          <p:cNvGrpSpPr/>
          <p:nvPr/>
        </p:nvGrpSpPr>
        <p:grpSpPr>
          <a:xfrm>
            <a:off x="2534932" y="3326519"/>
            <a:ext cx="7408506" cy="2511050"/>
            <a:chOff x="503853" y="1730985"/>
            <a:chExt cx="7408506" cy="2511050"/>
          </a:xfrm>
        </p:grpSpPr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9181AB8A-74CF-FEB4-BC35-6B5AAE1BD0A2}"/>
                </a:ext>
              </a:extLst>
            </p:cNvPr>
            <p:cNvSpPr txBox="1"/>
            <p:nvPr/>
          </p:nvSpPr>
          <p:spPr>
            <a:xfrm>
              <a:off x="578498" y="1730985"/>
              <a:ext cx="7333861" cy="2000548"/>
            </a:xfrm>
            <a:prstGeom prst="rect">
              <a:avLst/>
            </a:prstGeom>
            <a:gradFill flip="none" rotWithShape="1">
              <a:gsLst>
                <a:gs pos="100000">
                  <a:srgbClr val="903163"/>
                </a:gs>
                <a:gs pos="58000">
                  <a:srgbClr val="903163">
                    <a:lumMod val="75000"/>
                  </a:srgbClr>
                </a:gs>
                <a:gs pos="0">
                  <a:srgbClr val="4D1434">
                    <a:lumMod val="60000"/>
                  </a:srgbClr>
                </a:gs>
              </a:gsLst>
              <a:path path="circle">
                <a:fillToRect l="50000" t="130000" r="50000" b="-30000"/>
              </a:path>
              <a:tileRect/>
            </a:gradFill>
            <a:ln w="12700" cap="rnd" cmpd="sng" algn="ctr">
              <a:noFill/>
              <a:prstDash val="solid"/>
            </a:ln>
            <a:effectLst/>
          </p:spPr>
          <p:txBody>
            <a:bodyPr wrap="square" rtlCol="0">
              <a:spAutoFit/>
            </a:bodyPr>
            <a:lstStyle/>
            <a:p>
              <a:r>
                <a:rPr lang="fr-FR" sz="4400" b="1" dirty="0">
                  <a:solidFill>
                    <a:schemeClr val="bg1"/>
                  </a:solidFill>
                </a:rPr>
                <a:t>Auteur (s)</a:t>
              </a:r>
            </a:p>
            <a:p>
              <a:pPr marL="742950" lvl="1" indent="-285750">
                <a:buFont typeface="Wingdings" panose="05000000000000000000" pitchFamily="2" charset="2"/>
                <a:buChar char="§"/>
              </a:pPr>
              <a:r>
                <a:rPr lang="fr-FR" b="1" i="1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Dr Adam FODIL PACHA, médecin biologiste EFS</a:t>
              </a:r>
            </a:p>
            <a:p>
              <a:pPr marL="742950" lvl="1" indent="-285750">
                <a:buFont typeface="Wingdings" panose="05000000000000000000" pitchFamily="2" charset="2"/>
                <a:buChar char="§"/>
              </a:pPr>
              <a:r>
                <a:rPr lang="fr-FR" b="1" i="1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Mme Marie-Thérèse VIOLON cadre médico-technique EFS</a:t>
              </a:r>
            </a:p>
            <a:p>
              <a:endParaRPr lang="fr-FR" sz="4400" b="1" dirty="0">
                <a:solidFill>
                  <a:schemeClr val="bg1"/>
                </a:solidFill>
              </a:endParaRPr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107682FF-E6FB-C78A-B303-BC6A43054A5B}"/>
                </a:ext>
              </a:extLst>
            </p:cNvPr>
            <p:cNvSpPr txBox="1"/>
            <p:nvPr/>
          </p:nvSpPr>
          <p:spPr>
            <a:xfrm>
              <a:off x="578498" y="3216452"/>
              <a:ext cx="7333861" cy="523220"/>
            </a:xfrm>
            <a:prstGeom prst="rect">
              <a:avLst/>
            </a:prstGeom>
            <a:gradFill flip="none" rotWithShape="1">
              <a:gsLst>
                <a:gs pos="100000">
                  <a:srgbClr val="903163"/>
                </a:gs>
                <a:gs pos="58000">
                  <a:srgbClr val="903163">
                    <a:lumMod val="75000"/>
                  </a:srgbClr>
                </a:gs>
                <a:gs pos="0">
                  <a:srgbClr val="4D1434">
                    <a:lumMod val="60000"/>
                  </a:srgbClr>
                </a:gs>
              </a:gsLst>
              <a:path path="circle">
                <a:fillToRect l="50000" t="130000" r="50000" b="-30000"/>
              </a:path>
              <a:tileRect/>
            </a:gradFill>
            <a:ln w="12700" cap="rnd" cmpd="sng" algn="ctr">
              <a:noFill/>
              <a:prstDash val="solid"/>
            </a:ln>
            <a:effectLst/>
          </p:spPr>
          <p:txBody>
            <a:bodyPr wrap="square" rtlCol="0">
              <a:spAutoFit/>
            </a:bodyPr>
            <a:lstStyle/>
            <a:p>
              <a:r>
                <a:rPr lang="fr-FR" sz="2800" b="1" dirty="0">
                  <a:solidFill>
                    <a:schemeClr val="bg1"/>
                  </a:solidFill>
                </a:rPr>
                <a:t>Laboratoire / hôpital : </a:t>
              </a:r>
              <a:r>
                <a:rPr lang="fr-FR" sz="2000" b="1" dirty="0">
                  <a:solidFill>
                    <a:srgbClr val="00B0F0"/>
                  </a:solidFill>
                </a:rPr>
                <a:t>EFS Chartres  </a:t>
              </a:r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BC3E1DA7-A796-6F16-697F-828B96479A46}"/>
                </a:ext>
              </a:extLst>
            </p:cNvPr>
            <p:cNvSpPr txBox="1"/>
            <p:nvPr/>
          </p:nvSpPr>
          <p:spPr>
            <a:xfrm>
              <a:off x="503853" y="3718815"/>
              <a:ext cx="7333861" cy="523220"/>
            </a:xfrm>
            <a:prstGeom prst="rect">
              <a:avLst/>
            </a:prstGeom>
            <a:gradFill flip="none" rotWithShape="1">
              <a:gsLst>
                <a:gs pos="100000">
                  <a:srgbClr val="903163"/>
                </a:gs>
                <a:gs pos="58000">
                  <a:srgbClr val="903163">
                    <a:lumMod val="75000"/>
                  </a:srgbClr>
                </a:gs>
                <a:gs pos="0">
                  <a:srgbClr val="4D1434">
                    <a:lumMod val="60000"/>
                  </a:srgbClr>
                </a:gs>
              </a:gsLst>
              <a:path path="circle">
                <a:fillToRect l="50000" t="130000" r="50000" b="-30000"/>
              </a:path>
              <a:tileRect/>
            </a:gradFill>
            <a:ln w="12700" cap="rnd" cmpd="sng" algn="ctr">
              <a:noFill/>
              <a:prstDash val="solid"/>
            </a:ln>
            <a:effectLst/>
          </p:spPr>
          <p:txBody>
            <a:bodyPr wrap="square" rtlCol="0">
              <a:spAutoFit/>
            </a:bodyPr>
            <a:lstStyle/>
            <a:p>
              <a:r>
                <a:rPr lang="fr-FR" sz="2800" b="1" dirty="0">
                  <a:solidFill>
                    <a:schemeClr val="bg1"/>
                  </a:solidFill>
                </a:rPr>
                <a:t>Date  </a:t>
              </a:r>
              <a:r>
                <a:rPr lang="fr-FR" sz="2000" b="1" dirty="0">
                  <a:solidFill>
                    <a:srgbClr val="00B0F0"/>
                  </a:solidFill>
                </a:rPr>
                <a:t>01 décembre 2023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4075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95C5BE8-6BA2-6E5A-3C8C-A62254C5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10</a:t>
            </a:fld>
            <a:endParaRPr lang="fr-FR" noProof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94669FF-48CE-75E0-BBE6-006569648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technicien et la transfusion</a:t>
            </a: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8A686F-62C2-4C94-871A-C43EA8959AF2}"/>
              </a:ext>
            </a:extLst>
          </p:cNvPr>
          <p:cNvSpPr/>
          <p:nvPr/>
        </p:nvSpPr>
        <p:spPr>
          <a:xfrm>
            <a:off x="581193" y="2313569"/>
            <a:ext cx="1087988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Conditionnement et transport des PSL : </a:t>
            </a: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 Effectue les conditionnements adaptés aux différents PSL</a:t>
            </a:r>
          </a:p>
          <a:p>
            <a:pPr lvl="2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Connaît les modalités de transport inter-sites et vers les </a:t>
            </a:r>
          </a:p>
          <a:p>
            <a:pPr lvl="2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  établissements de santé (ES) de son site</a:t>
            </a:r>
          </a:p>
          <a:p>
            <a:pPr lvl="2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 Informe le responsable du service en cas d’anomalies de transport. </a:t>
            </a:r>
          </a:p>
        </p:txBody>
      </p:sp>
    </p:spTree>
    <p:extLst>
      <p:ext uri="{BB962C8B-B14F-4D97-AF65-F5344CB8AC3E}">
        <p14:creationId xmlns:p14="http://schemas.microsoft.com/office/powerpoint/2010/main" val="2155138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95C5BE8-6BA2-6E5A-3C8C-A62254C5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11</a:t>
            </a:fld>
            <a:endParaRPr lang="fr-FR" noProof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94669FF-48CE-75E0-BBE6-006569648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technicien et la transfusion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57C24D4-790D-48C9-B656-0BC9935B8F3B}"/>
              </a:ext>
            </a:extLst>
          </p:cNvPr>
          <p:cNvSpPr/>
          <p:nvPr/>
        </p:nvSpPr>
        <p:spPr>
          <a:xfrm>
            <a:off x="923277" y="2274838"/>
            <a:ext cx="1068753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Réception et gestion des stocks de PSL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Assure la réception physique, la mise en stock informatique ainsi que le rangement dans les zones de conservation adéquates des différents  PSL en provenance du plateau de préparation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Surveille et gère les stocks de PSL du site ( suivi des péremptions, inventaires)</a:t>
            </a:r>
          </a:p>
        </p:txBody>
      </p:sp>
    </p:spTree>
    <p:extLst>
      <p:ext uri="{BB962C8B-B14F-4D97-AF65-F5344CB8AC3E}">
        <p14:creationId xmlns:p14="http://schemas.microsoft.com/office/powerpoint/2010/main" val="468725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95C5BE8-6BA2-6E5A-3C8C-A62254C5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12</a:t>
            </a:fld>
            <a:endParaRPr lang="fr-FR" noProof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94669FF-48CE-75E0-BBE6-006569648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technicien et la transfusion</a:t>
            </a: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376008-3183-47B0-BA5B-41145E78FA19}"/>
              </a:ext>
            </a:extLst>
          </p:cNvPr>
          <p:cNvSpPr/>
          <p:nvPr/>
        </p:nvSpPr>
        <p:spPr>
          <a:xfrm>
            <a:off x="514905" y="1997839"/>
            <a:ext cx="1072422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fr-FR" sz="2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Aide à la gestion des dépôts des ES :</a:t>
            </a: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Gère l’approvisionnement régulier et en urgence des dépôts de sang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Surveille et enregistre l’utilisation des PSL des dépôts de sang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Répond aux demandes des dépôts de sang et oriente si besoin vers le </a:t>
            </a:r>
          </a:p>
          <a:p>
            <a:pPr lvl="2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    Responsable d’activité EFS</a:t>
            </a:r>
          </a:p>
        </p:txBody>
      </p:sp>
    </p:spTree>
    <p:extLst>
      <p:ext uri="{BB962C8B-B14F-4D97-AF65-F5344CB8AC3E}">
        <p14:creationId xmlns:p14="http://schemas.microsoft.com/office/powerpoint/2010/main" val="21282171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95C5BE8-6BA2-6E5A-3C8C-A62254C5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13</a:t>
            </a:fld>
            <a:endParaRPr lang="fr-FR" noProof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94669FF-48CE-75E0-BBE6-006569648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technicien et la transfusion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A2FDFB-5858-4692-8EDD-696AA6FC8EBE}"/>
              </a:ext>
            </a:extLst>
          </p:cNvPr>
          <p:cNvSpPr/>
          <p:nvPr/>
        </p:nvSpPr>
        <p:spPr>
          <a:xfrm>
            <a:off x="1100831" y="2551837"/>
            <a:ext cx="103779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fr-FR" sz="2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Gestion des retours PSL et les infos post-don/EIR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fr-F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Gère les retours de PSL ainsi que les PSL non-conformes ( PSL périmés, PSL délivrés et non transfusés)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Réalise les blocages de PSL suite à appel post-don et/ou évènement indésirable receveur</a:t>
            </a:r>
          </a:p>
        </p:txBody>
      </p:sp>
    </p:spTree>
    <p:extLst>
      <p:ext uri="{BB962C8B-B14F-4D97-AF65-F5344CB8AC3E}">
        <p14:creationId xmlns:p14="http://schemas.microsoft.com/office/powerpoint/2010/main" val="4189944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95C5BE8-6BA2-6E5A-3C8C-A62254C5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14</a:t>
            </a:fld>
            <a:endParaRPr lang="fr-FR" noProof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94669FF-48CE-75E0-BBE6-006569648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technicien et la transfusion</a:t>
            </a: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3F58FE-6D70-461A-80C2-403524164304}"/>
              </a:ext>
            </a:extLst>
          </p:cNvPr>
          <p:cNvSpPr/>
          <p:nvPr/>
        </p:nvSpPr>
        <p:spPr>
          <a:xfrm>
            <a:off x="796031" y="2405902"/>
            <a:ext cx="105999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Hémovigilance : </a:t>
            </a: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  Assure la traçabilité informatique des PSL et la gestion des documents associés</a:t>
            </a:r>
          </a:p>
          <a:p>
            <a:pPr lvl="2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  Assure la transmission des informations en cas d’évènement indésirable receveur auprès du correspondant hémovigilance du site</a:t>
            </a:r>
          </a:p>
          <a:p>
            <a:pPr lvl="2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  Assure la gestion et la transmission de l’information en cas d’information post don si non gérées régionalement.</a:t>
            </a:r>
          </a:p>
        </p:txBody>
      </p:sp>
    </p:spTree>
    <p:extLst>
      <p:ext uri="{BB962C8B-B14F-4D97-AF65-F5344CB8AC3E}">
        <p14:creationId xmlns:p14="http://schemas.microsoft.com/office/powerpoint/2010/main" val="3467840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95C5BE8-6BA2-6E5A-3C8C-A62254C5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15</a:t>
            </a:fld>
            <a:endParaRPr lang="fr-FR" noProof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94669FF-48CE-75E0-BBE6-006569648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technicien et la transfusion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6D42A45-E14C-46F4-996C-5B0F24B5CBAC}"/>
              </a:ext>
            </a:extLst>
          </p:cNvPr>
          <p:cNvSpPr/>
          <p:nvPr/>
        </p:nvSpPr>
        <p:spPr>
          <a:xfrm>
            <a:off x="452761" y="2631710"/>
            <a:ext cx="111580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Gestion du Matériel: </a:t>
            </a: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  Surveille et gère le matériel du service de délivrance :</a:t>
            </a:r>
          </a:p>
          <a:p>
            <a:pPr lvl="2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	- Températures</a:t>
            </a:r>
          </a:p>
          <a:p>
            <a:pPr lvl="2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	- Entretien</a:t>
            </a:r>
          </a:p>
          <a:p>
            <a:pPr lvl="2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	- Maintenances </a:t>
            </a:r>
          </a:p>
        </p:txBody>
      </p:sp>
    </p:spTree>
    <p:extLst>
      <p:ext uri="{BB962C8B-B14F-4D97-AF65-F5344CB8AC3E}">
        <p14:creationId xmlns:p14="http://schemas.microsoft.com/office/powerpoint/2010/main" val="40231052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95C5BE8-6BA2-6E5A-3C8C-A62254C5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16</a:t>
            </a:fld>
            <a:endParaRPr lang="fr-FR" noProof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94669FF-48CE-75E0-BBE6-006569648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technicien et la transfusion</a:t>
            </a: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676FBB-BD18-4353-AA9B-26D7D738AA43}"/>
              </a:ext>
            </a:extLst>
          </p:cNvPr>
          <p:cNvSpPr/>
          <p:nvPr/>
        </p:nvSpPr>
        <p:spPr>
          <a:xfrm>
            <a:off x="941033" y="2413337"/>
            <a:ext cx="10669776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Conditions de travail:</a:t>
            </a:r>
          </a:p>
          <a:p>
            <a:pPr>
              <a:buFont typeface="Wingdings" panose="05000000000000000000" pitchFamily="2" charset="2"/>
              <a:buChar char="v"/>
            </a:pP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Les services de délivrances sont ouverts 24h/24 et 7j/7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Selon la taille des sites:</a:t>
            </a:r>
          </a:p>
          <a:p>
            <a:pPr marL="2114550" lvl="4" indent="-285750">
              <a:buFont typeface="Courier New" panose="02070309020205020404" pitchFamily="49" charset="0"/>
              <a:buChar char="o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Soit travail en alternance jour/nuit</a:t>
            </a:r>
          </a:p>
          <a:p>
            <a:pPr marL="2114550" lvl="4" indent="-285750">
              <a:buFont typeface="Courier New" panose="02070309020205020404" pitchFamily="49" charset="0"/>
              <a:buChar char="o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Soit équipe de nuit</a:t>
            </a:r>
          </a:p>
          <a:p>
            <a:endParaRPr lang="fr-FR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6946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95C5BE8-6BA2-6E5A-3C8C-A62254C5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17</a:t>
            </a:fld>
            <a:endParaRPr lang="fr-FR" noProof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94669FF-48CE-75E0-BBE6-006569648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technicien et la transfusion</a:t>
            </a: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676FBB-BD18-4353-AA9B-26D7D738AA43}"/>
              </a:ext>
            </a:extLst>
          </p:cNvPr>
          <p:cNvSpPr/>
          <p:nvPr/>
        </p:nvSpPr>
        <p:spPr>
          <a:xfrm>
            <a:off x="941033" y="2413337"/>
            <a:ext cx="1066977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Compétences clés : Savoir être</a:t>
            </a: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Avoir le sens de l’organisation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Être capable d’anticiper et gérer les priorités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Être rigoureux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Avoir un esprit d’équipe</a:t>
            </a:r>
          </a:p>
          <a:p>
            <a:endParaRPr lang="fr-FR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736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4483DB-7F57-AB43-BA24-A3AD32521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2236042"/>
            <a:ext cx="11029615" cy="1497507"/>
          </a:xfrm>
        </p:spPr>
        <p:txBody>
          <a:bodyPr/>
          <a:lstStyle/>
          <a:p>
            <a:pPr algn="ctr"/>
            <a:r>
              <a:rPr lang="fr-FR" i="1" dirty="0">
                <a:solidFill>
                  <a:schemeClr val="tx1"/>
                </a:solidFill>
                <a:latin typeface="Berlin Sans FB Demi" panose="020E0802020502020306" pitchFamily="34" charset="0"/>
                <a:cs typeface="Arial" panose="020B0604020202020204" pitchFamily="34" charset="0"/>
              </a:rPr>
              <a:t>Merci de votre attention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ECFCABC-7D31-014F-31A9-AAE59646B89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4173" y="5480223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F894D5-D638-C1AF-D235-E5F41EE77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pPr rtl="0"/>
              <a:t>18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293279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B13C35-702B-4BCE-824F-AAADB3090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7"/>
            <a:ext cx="11029615" cy="3331304"/>
          </a:xfrm>
        </p:spPr>
        <p:txBody>
          <a:bodyPr rtlCol="0">
            <a:normAutofit/>
          </a:bodyPr>
          <a:lstStyle/>
          <a:p>
            <a:pPr lvl="3"/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 La transfusion en France</a:t>
            </a:r>
          </a:p>
          <a:p>
            <a:pPr lvl="3"/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 Le parcours d’une poche de sang</a:t>
            </a:r>
          </a:p>
          <a:p>
            <a:pPr lvl="3"/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 La délivrance des produits sanguins labiles PSL</a:t>
            </a:r>
          </a:p>
          <a:p>
            <a:pPr lvl="3"/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 Le technicien et la transfusion 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93C0E1-1796-41B4-AF64-2A823C4C8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dirty="0"/>
              <a:t>Sommaire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ECD85E0-FA5F-2B60-7768-C23CB22993A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2" y="5696718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98036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95C5BE8-6BA2-6E5A-3C8C-A62254C5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3</a:t>
            </a:fld>
            <a:endParaRPr lang="fr-FR" noProof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94669FF-48CE-75E0-BBE6-006569648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TRANSFUSION EN FRANCE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A2836BB-EB81-49C2-8784-459C8987E95E}"/>
              </a:ext>
            </a:extLst>
          </p:cNvPr>
          <p:cNvSpPr/>
          <p:nvPr/>
        </p:nvSpPr>
        <p:spPr>
          <a:xfrm>
            <a:off x="736847" y="2262818"/>
            <a:ext cx="1096392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La Collecte et la Production des PSL sont réalisées par l’EFS</a:t>
            </a:r>
          </a:p>
          <a:p>
            <a:pPr>
              <a:buFont typeface="Wingdings" panose="05000000000000000000" pitchFamily="2" charset="2"/>
              <a:buChar char="§"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Depuis le 1</a:t>
            </a:r>
            <a:r>
              <a:rPr lang="fr-FR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janvier 2000, l’Etablissement Français du Sang est l’opérateur civil unique de la transfusion en France, sous la tutelle du ministère des Solidarités et de la Santé.</a:t>
            </a:r>
          </a:p>
          <a:p>
            <a:pPr>
              <a:buFont typeface="Wingdings" panose="05000000000000000000" pitchFamily="2" charset="2"/>
              <a:buChar char="§"/>
            </a:pPr>
            <a:endParaRPr lang="fr-FR" sz="2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Ses missions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Assurer l’autosuffisance en produits sanguins sur l’ensemble du territoire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Garantir la sécurité de la chaîne transfusionnelle, du donneur au receveur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Participer ainsi à soigner 1 million de patients chaque année</a:t>
            </a:r>
          </a:p>
        </p:txBody>
      </p:sp>
    </p:spTree>
    <p:extLst>
      <p:ext uri="{BB962C8B-B14F-4D97-AF65-F5344CB8AC3E}">
        <p14:creationId xmlns:p14="http://schemas.microsoft.com/office/powerpoint/2010/main" val="2392519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95C5BE8-6BA2-6E5A-3C8C-A62254C5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4</a:t>
            </a:fld>
            <a:endParaRPr lang="fr-FR" noProof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94669FF-48CE-75E0-BBE6-006569648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PARCOURS DE LA POCHE DE SANG</a:t>
            </a: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E0D86A9-B269-4F87-B680-A41AB46641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515" y="2104008"/>
            <a:ext cx="6685023" cy="425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200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95C5BE8-6BA2-6E5A-3C8C-A62254C5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5</a:t>
            </a:fld>
            <a:endParaRPr lang="fr-FR" noProof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94669FF-48CE-75E0-BBE6-006569648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DELIVRANCE DES PRODUITS SANGUINS LABILES ( PSL)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B05A764-525E-45BB-8516-32ABFEE729CA}"/>
              </a:ext>
            </a:extLst>
          </p:cNvPr>
          <p:cNvSpPr/>
          <p:nvPr/>
        </p:nvSpPr>
        <p:spPr>
          <a:xfrm>
            <a:off x="1091953" y="2277689"/>
            <a:ext cx="1036911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Il existe 4 types de Produits Sanguins Labiles: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Concentrés de Globules Rouges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Concentrés Plaquettaires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Plasmas Thérapeutiques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Concentrés Granulocytes</a:t>
            </a: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La délivrance : l’attribution des produits sanguins aux service de soins est faite majoritairement par l’EFS et parfois par les hôpitaux eux -mêmes</a:t>
            </a:r>
          </a:p>
        </p:txBody>
      </p:sp>
    </p:spTree>
    <p:extLst>
      <p:ext uri="{BB962C8B-B14F-4D97-AF65-F5344CB8AC3E}">
        <p14:creationId xmlns:p14="http://schemas.microsoft.com/office/powerpoint/2010/main" val="1910020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95C5BE8-6BA2-6E5A-3C8C-A62254C5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6</a:t>
            </a:fld>
            <a:endParaRPr lang="fr-FR" noProof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94669FF-48CE-75E0-BBE6-006569648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technicien et la transfusion</a:t>
            </a: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BC7C07-B531-40B5-9D13-77B64415C2C0}"/>
              </a:ext>
            </a:extLst>
          </p:cNvPr>
          <p:cNvSpPr/>
          <p:nvPr/>
        </p:nvSpPr>
        <p:spPr>
          <a:xfrm>
            <a:off x="920318" y="2036570"/>
            <a:ext cx="1035136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Le rôle du technicien de laboratoire dans la transfusion </a:t>
            </a: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Réalisation des examens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Immuno-Hématologiques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( Groupes sanguins et Recherche d’Anticorps Irréguliers) en amont des transfusions 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Délivrance des PSL conformément aux Bonnes Pratiques Transfusionnelles et de la règlementation en vigueur afin de répondre aux besoins transfusionnels des patients et aux</a:t>
            </a:r>
            <a:r>
              <a:rPr lang="fr-FR" sz="2000" dirty="0"/>
              <a:t>   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demandes des établissements de santé</a:t>
            </a:r>
          </a:p>
        </p:txBody>
      </p:sp>
    </p:spTree>
    <p:extLst>
      <p:ext uri="{BB962C8B-B14F-4D97-AF65-F5344CB8AC3E}">
        <p14:creationId xmlns:p14="http://schemas.microsoft.com/office/powerpoint/2010/main" val="2397328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95C5BE8-6BA2-6E5A-3C8C-A62254C5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7</a:t>
            </a:fld>
            <a:endParaRPr lang="fr-FR" noProof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94669FF-48CE-75E0-BBE6-006569648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technicien et la transfusion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B8FE79-7430-441C-AA73-9B6E17FC7FA9}"/>
              </a:ext>
            </a:extLst>
          </p:cNvPr>
          <p:cNvSpPr/>
          <p:nvPr/>
        </p:nvSpPr>
        <p:spPr>
          <a:xfrm>
            <a:off x="853736" y="2185356"/>
            <a:ext cx="104845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Réception et vérification de la demande de prescription de PSL :</a:t>
            </a:r>
          </a:p>
          <a:p>
            <a:pPr lvl="1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Gestion du patient dans le LMT, identitovigilance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Réceptionne et contrôle la conformité des prescriptions</a:t>
            </a:r>
          </a:p>
          <a:p>
            <a:pPr lvl="2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Demande les examens nécessaires à la sécurité transfusionnelle du patient, après avis du responsable de l’activité</a:t>
            </a:r>
          </a:p>
        </p:txBody>
      </p:sp>
    </p:spTree>
    <p:extLst>
      <p:ext uri="{BB962C8B-B14F-4D97-AF65-F5344CB8AC3E}">
        <p14:creationId xmlns:p14="http://schemas.microsoft.com/office/powerpoint/2010/main" val="1182773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95C5BE8-6BA2-6E5A-3C8C-A62254C5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8</a:t>
            </a:fld>
            <a:endParaRPr lang="fr-FR" noProof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94669FF-48CE-75E0-BBE6-006569648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technicien et la transfusion</a:t>
            </a: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959788-5F18-401D-A893-956D780C27C3}"/>
              </a:ext>
            </a:extLst>
          </p:cNvPr>
          <p:cNvSpPr/>
          <p:nvPr/>
        </p:nvSpPr>
        <p:spPr>
          <a:xfrm>
            <a:off x="791592" y="2090172"/>
            <a:ext cx="1060881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Réception et vérification la demande de prescription de PSL :</a:t>
            </a: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Met à jour les protocoles transfusionnels du patient en fonction des demandes des médecins prescripteurs de PSL et avec accord du responsable d’activité si nécessaire</a:t>
            </a:r>
          </a:p>
          <a:p>
            <a:pPr lvl="2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Oriente les prescripteurs vers le responsable d’activité, si nécessaire</a:t>
            </a:r>
          </a:p>
        </p:txBody>
      </p:sp>
    </p:spTree>
    <p:extLst>
      <p:ext uri="{BB962C8B-B14F-4D97-AF65-F5344CB8AC3E}">
        <p14:creationId xmlns:p14="http://schemas.microsoft.com/office/powerpoint/2010/main" val="1524043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95C5BE8-6BA2-6E5A-3C8C-A62254C5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9</a:t>
            </a:fld>
            <a:endParaRPr lang="fr-FR" noProof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94669FF-48CE-75E0-BBE6-006569648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technicien et la transfusion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B09EE4-754A-4E85-A921-F469B7F3ED16}"/>
              </a:ext>
            </a:extLst>
          </p:cNvPr>
          <p:cNvSpPr/>
          <p:nvPr/>
        </p:nvSpPr>
        <p:spPr>
          <a:xfrm>
            <a:off x="581190" y="1884117"/>
            <a:ext cx="1102961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Délivrance des PSL :</a:t>
            </a:r>
          </a:p>
          <a:p>
            <a:pPr lvl="0">
              <a:buFont typeface="Wingdings" panose="05000000000000000000" pitchFamily="2" charset="2"/>
              <a:buChar char="§"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Choisit les PSL adaptés à la prescription et au patient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Délivre les PSL en situation habituelle, en urgence et en mode dégradé,  </a:t>
            </a:r>
          </a:p>
          <a:p>
            <a:pPr lvl="2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  et peut être amené à modifier une délivrance après accord du </a:t>
            </a:r>
          </a:p>
          <a:p>
            <a:pPr lvl="2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  responsable de l’activité si besoin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Selon les sites, peut être amené à faire des transformations de produits   </a:t>
            </a:r>
          </a:p>
          <a:p>
            <a:pPr lvl="2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 (décongélation de plasmas, irradiation de CGR, division de PSL)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516524765"/>
      </p:ext>
    </p:extLst>
  </p:cSld>
  <p:clrMapOvr>
    <a:masterClrMapping/>
  </p:clrMapOvr>
</p:sld>
</file>

<file path=ppt/theme/theme1.xml><?xml version="1.0" encoding="utf-8"?>
<a:theme xmlns:a="http://schemas.openxmlformats.org/drawingml/2006/main" name="AFTLM">
  <a:themeElements>
    <a:clrScheme name="Custom 11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Custom 2">
      <a:majorFont>
        <a:latin typeface="Candara"/>
        <a:ea typeface=""/>
        <a:cs typeface=""/>
      </a:majorFont>
      <a:minorFont>
        <a:latin typeface="Candara"/>
        <a:ea typeface=""/>
        <a:cs typeface="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478006_TF00315753" id="{0F0D53F9-FF63-4790-98E1-17CE9E87DD90}" vid="{160F1BF7-7A07-4C15-83C7-9010985EA335}"/>
    </a:ext>
  </a:extLst>
</a:theme>
</file>

<file path=ppt/theme/theme2.xml><?xml version="1.0" encoding="utf-8"?>
<a:theme xmlns:a="http://schemas.openxmlformats.org/drawingml/2006/main" name="2_Dividende">
  <a:themeElements>
    <a:clrScheme name="Custom 11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Custom 2">
      <a:majorFont>
        <a:latin typeface="Candara"/>
        <a:ea typeface=""/>
        <a:cs typeface=""/>
      </a:majorFont>
      <a:minorFont>
        <a:latin typeface="Candara"/>
        <a:ea typeface=""/>
        <a:cs typeface="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478006_TF00315753" id="{0F0D53F9-FF63-4790-98E1-17CE9E87DD90}" vid="{160F1BF7-7A07-4C15-83C7-9010985EA335}"/>
    </a:ext>
  </a:extLst>
</a:theme>
</file>

<file path=ppt/theme/theme3.xml><?xml version="1.0" encoding="utf-8"?>
<a:theme xmlns:a="http://schemas.openxmlformats.org/drawingml/2006/main" name="1_Dividende">
  <a:themeElements>
    <a:clrScheme name="Custom 11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Custom 2">
      <a:majorFont>
        <a:latin typeface="Candara"/>
        <a:ea typeface=""/>
        <a:cs typeface=""/>
      </a:majorFont>
      <a:minorFont>
        <a:latin typeface="Candara"/>
        <a:ea typeface=""/>
        <a:cs typeface="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478006_TF00315753" id="{0F0D53F9-FF63-4790-98E1-17CE9E87DD90}" vid="{160F1BF7-7A07-4C15-83C7-9010985EA335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C4EF74-2977-4065-95FE-55F8E4B639D4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653253B1-1887-43EF-BBA6-7E1941C427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658AF07-9E42-47AF-83DF-C9E8FADF71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Présentation Le cours idéal</Template>
  <TotalTime>195</TotalTime>
  <Words>841</Words>
  <Application>Microsoft Office PowerPoint</Application>
  <PresentationFormat>Grand écran</PresentationFormat>
  <Paragraphs>142</Paragraphs>
  <Slides>18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18</vt:i4>
      </vt:variant>
    </vt:vector>
  </HeadingPairs>
  <TitlesOfParts>
    <vt:vector size="28" baseType="lpstr">
      <vt:lpstr>Arial</vt:lpstr>
      <vt:lpstr>Berlin Sans FB Demi</vt:lpstr>
      <vt:lpstr>Calibri</vt:lpstr>
      <vt:lpstr>Candara</vt:lpstr>
      <vt:lpstr>Courier New</vt:lpstr>
      <vt:lpstr>Wingdings</vt:lpstr>
      <vt:lpstr>Wingdings 2</vt:lpstr>
      <vt:lpstr>AFTLM</vt:lpstr>
      <vt:lpstr>2_Dividende</vt:lpstr>
      <vt:lpstr>1_Dividende</vt:lpstr>
      <vt:lpstr>DELIVRANCE DES PRODUITS SANGUINS</vt:lpstr>
      <vt:lpstr>Sommaire</vt:lpstr>
      <vt:lpstr>LA TRANSFUSION EN FRANCE</vt:lpstr>
      <vt:lpstr>LE PARCOURS DE LA POCHE DE SANG</vt:lpstr>
      <vt:lpstr>LA DELIVRANCE DES PRODUITS SANGUINS LABILES ( PSL)</vt:lpstr>
      <vt:lpstr>LE technicien et la transfusion</vt:lpstr>
      <vt:lpstr>LE technicien et la transfusion</vt:lpstr>
      <vt:lpstr>LE technicien et la transfusion</vt:lpstr>
      <vt:lpstr>LE technicien et la transfusion</vt:lpstr>
      <vt:lpstr>LE technicien et la transfusion</vt:lpstr>
      <vt:lpstr>LE technicien et la transfusion</vt:lpstr>
      <vt:lpstr>LE technicien et la transfusion</vt:lpstr>
      <vt:lpstr>LE technicien et la transfusion</vt:lpstr>
      <vt:lpstr>LE technicien et la transfusion</vt:lpstr>
      <vt:lpstr>LE technicien et la transfusion</vt:lpstr>
      <vt:lpstr>LE technicien et la transfusion</vt:lpstr>
      <vt:lpstr>LE technicien et la transfusion</vt:lpstr>
      <vt:lpstr>Merci de votre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AFTLM</dc:title>
  <dc:creator>loiseauflorence@orange.fr</dc:creator>
  <cp:lastModifiedBy>Florence LOISEAU</cp:lastModifiedBy>
  <cp:revision>24</cp:revision>
  <dcterms:created xsi:type="dcterms:W3CDTF">2023-08-15T18:08:36Z</dcterms:created>
  <dcterms:modified xsi:type="dcterms:W3CDTF">2023-11-24T21:10:41Z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