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86" r:id="rId5"/>
    <p:sldMasterId id="2147483674" r:id="rId6"/>
  </p:sldMasterIdLst>
  <p:notesMasterIdLst>
    <p:notesMasterId r:id="rId23"/>
  </p:notesMasterIdLst>
  <p:handoutMasterIdLst>
    <p:handoutMasterId r:id="rId24"/>
  </p:handoutMasterIdLst>
  <p:sldIdLst>
    <p:sldId id="257" r:id="rId7"/>
    <p:sldId id="258" r:id="rId8"/>
    <p:sldId id="273" r:id="rId9"/>
    <p:sldId id="272" r:id="rId10"/>
    <p:sldId id="274" r:id="rId11"/>
    <p:sldId id="277" r:id="rId12"/>
    <p:sldId id="275" r:id="rId13"/>
    <p:sldId id="280" r:id="rId14"/>
    <p:sldId id="276" r:id="rId15"/>
    <p:sldId id="278" r:id="rId16"/>
    <p:sldId id="286" r:id="rId17"/>
    <p:sldId id="281" r:id="rId18"/>
    <p:sldId id="282" r:id="rId19"/>
    <p:sldId id="284" r:id="rId20"/>
    <p:sldId id="285" r:id="rId21"/>
    <p:sldId id="263" r:id="rId22"/>
  </p:sldIdLst>
  <p:sldSz cx="12192000" cy="6858000"/>
  <p:notesSz cx="6858000" cy="91440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2359"/>
    <a:srgbClr val="969FA7"/>
    <a:srgbClr val="2E0C1F"/>
    <a:srgbClr val="903163"/>
    <a:srgbClr val="E1E1E1"/>
    <a:srgbClr val="AA2C71"/>
    <a:srgbClr val="A62C6F"/>
    <a:srgbClr val="F9E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3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97B5581-C3DE-42E7-AF1F-2F255B3663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B01896-7950-4743-A3C8-6F835DBB7AA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4C6C0-8259-4765-B272-68837730F092}" type="datetime1">
              <a:rPr lang="fr-FR" smtClean="0"/>
              <a:t>24/11/2023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8E32F6-CB4C-499F-BA71-55F3881219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61FB92-572B-4557-BFBC-ABC1CD11A0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69E9E-AC7C-4B27-975A-C7B502D6CF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02631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6AE83D5-EC7D-4573-AB81-FD767FE9AEED}" type="datetime1">
              <a:rPr lang="fr-FR" noProof="0" smtClean="0"/>
              <a:t>24/11/2023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2E1C88-3939-4832-BAAB-091D6FA96EB5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31050048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2E1C88-3939-4832-BAAB-091D6FA96EB5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C098C0-5530-6CEF-B286-4B91E97A93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63084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2E1C88-3939-4832-BAAB-091D6FA96EB5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7BE27D-C126-970F-67FA-37C84B3879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20024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64567" y="3085765"/>
            <a:ext cx="11262866" cy="33048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8000">
                <a:schemeClr val="accent2">
                  <a:lumMod val="7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99226" y="1020431"/>
            <a:ext cx="10993549" cy="1475013"/>
          </a:xfrm>
          <a:effectLst/>
        </p:spPr>
        <p:txBody>
          <a:bodyPr rtlCol="0" anchor="ctr" anchorCtr="0">
            <a:normAutofit/>
          </a:bodyPr>
          <a:lstStyle>
            <a:lvl1pPr algn="ctr" rtl="0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dirty="0" err="1"/>
              <a:t>Presentation</a:t>
            </a:r>
            <a:r>
              <a:rPr lang="fr-FR" noProof="0" dirty="0"/>
              <a:t> AFTLM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 dirty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E4AA9BC-E1CC-47F7-982F-670A85EE248A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EEE6E4A-1645-9CDF-DF8B-18C5938AF1E1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260" y="5454614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884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3B3054-DDBF-4CBB-829E-832789F105C2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6921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C994CB-2BC6-164B-80D4-304B4CB6D8C3}"/>
              </a:ext>
            </a:extLst>
          </p:cNvPr>
          <p:cNvSpPr>
            <a:spLocks noChangeAspect="1"/>
          </p:cNvSpPr>
          <p:nvPr userDrawn="1"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4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706241-4935-4EF9-A058-E03EDB9BDA99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B5BE0FDB-DB48-E242-8A1F-5B06F79B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877551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white">
          <a:xfrm>
            <a:off x="447817" y="5141974"/>
            <a:ext cx="11290860" cy="1258827"/>
          </a:xfrm>
          <a:prstGeom prst="rect">
            <a:avLst/>
          </a:prstGeom>
          <a:gradFill flip="none" rotWithShape="1">
            <a:gsLst>
              <a:gs pos="100000">
                <a:srgbClr val="903163"/>
              </a:gs>
              <a:gs pos="60000">
                <a:schemeClr val="accent1">
                  <a:lumMod val="95000"/>
                  <a:lumOff val="5000"/>
                </a:schemeClr>
              </a:gs>
              <a:gs pos="1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5D7049-D341-4FC3-A9DB-E47DDE8E03A7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61033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CA1E1E-C312-42A4-80E8-F081B9A1FB39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36072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7739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F57495E-53EC-458F-A88F-CCE46FC07662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6D289ABA-BA71-41AF-AA30-58CB8F426F6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45430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22" name="Espace réservé du contenu 3">
            <a:extLst>
              <a:ext uri="{FF2B5EF4-FFF2-40B4-BE49-F238E27FC236}">
                <a16:creationId xmlns:a16="http://schemas.microsoft.com/office/drawing/2014/main" id="{C06DFC81-3912-4844-B25C-E1D7CBCD80A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041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24" name="Espace réservé du texte 2">
            <a:extLst>
              <a:ext uri="{FF2B5EF4-FFF2-40B4-BE49-F238E27FC236}">
                <a16:creationId xmlns:a16="http://schemas.microsoft.com/office/drawing/2014/main" id="{11556C46-FD2A-4916-B30C-DB066CAEA471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241852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2328988-0888-4C1A-8F73-17D455B6F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80115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81892BA-72AB-4029-BF58-4D6F90C4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62123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Espace réservé du texte 2">
            <a:extLst>
              <a:ext uri="{FF2B5EF4-FFF2-40B4-BE49-F238E27FC236}">
                <a16:creationId xmlns:a16="http://schemas.microsoft.com/office/drawing/2014/main" id="{8E232301-6803-418F-8637-ABBAC64416D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9683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36124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3" y="2250892"/>
            <a:ext cx="5393102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217707" y="2250892"/>
            <a:ext cx="5393102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DBB9CB78-1913-4D22-BBE9-531CC5279B77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68181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white">
          <a:xfrm>
            <a:off x="440683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28E0F81-7C9D-43E4-BC5A-554BD14206AF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5CEC16FA-81A4-6F41-9FCE-6262A45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209455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A461079B-C314-4F0C-B6E4-D6CA9E6D0FB3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DFBB0525-CFF9-4A39-B5EA-57925399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4433004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FA2FE6-176E-7BCC-BB45-BD1844FE6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9CEB24-9804-5B55-C3D0-107F8507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7DC5D87-D3CF-4885-A080-73B93A654A32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0687233-41EA-C9C9-24DD-CF1D629739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55021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 bwMode="white">
          <a:xfrm>
            <a:off x="447817" y="5141973"/>
            <a:ext cx="11298200" cy="127470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9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5E9B861-5E87-4C3C-9CB8-77095F51070A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43911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C994CB-2BC6-164B-80D4-304B4CB6D8C3}"/>
              </a:ext>
            </a:extLst>
          </p:cNvPr>
          <p:cNvSpPr>
            <a:spLocks noChangeAspect="1"/>
          </p:cNvSpPr>
          <p:nvPr userDrawn="1"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4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F75E7E-B88E-4DA4-BFE9-333F1E0F1525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B5BE0FDB-DB48-E242-8A1F-5B06F79B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6039E95-153A-269B-E755-F5375D7C8ED8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38307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6653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 dirty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F2558B-724E-45E7-A39A-DD512443B83E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918858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64567" y="3085765"/>
            <a:ext cx="11262866" cy="33048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8000">
                <a:schemeClr val="accent2">
                  <a:lumMod val="7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99226" y="1020431"/>
            <a:ext cx="10993549" cy="1475013"/>
          </a:xfrm>
          <a:effectLst/>
        </p:spPr>
        <p:txBody>
          <a:bodyPr rtlCol="0" anchor="ctr" anchorCtr="0">
            <a:normAutofit/>
          </a:bodyPr>
          <a:lstStyle>
            <a:lvl1pPr algn="ctr" rtl="0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CA3B385-0790-4590-B19E-70B6F6DE5BAE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385564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C994CB-2BC6-164B-80D4-304B4CB6D8C3}"/>
              </a:ext>
            </a:extLst>
          </p:cNvPr>
          <p:cNvSpPr>
            <a:spLocks noChangeAspect="1"/>
          </p:cNvSpPr>
          <p:nvPr userDrawn="1"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4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CAA8F5-E1F5-4FEA-810C-832532DA89E6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B5BE0FDB-DB48-E242-8A1F-5B06F79B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6497391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white">
          <a:xfrm>
            <a:off x="447817" y="5141974"/>
            <a:ext cx="11290860" cy="1258827"/>
          </a:xfrm>
          <a:prstGeom prst="rect">
            <a:avLst/>
          </a:prstGeom>
          <a:gradFill flip="none" rotWithShape="1">
            <a:gsLst>
              <a:gs pos="100000">
                <a:srgbClr val="903163"/>
              </a:gs>
              <a:gs pos="60000">
                <a:schemeClr val="accent1">
                  <a:lumMod val="95000"/>
                  <a:lumOff val="5000"/>
                </a:schemeClr>
              </a:gs>
              <a:gs pos="1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9DA2E096-83DB-4DB6-B594-F62806D3BD43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655454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EEF312-B6FE-46D8-9DC8-0BF8A1F2AFDA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371532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7739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3BD6FE0-F875-4C44-8CB5-507F79B5FAB5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6D289ABA-BA71-41AF-AA30-58CB8F426F6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45430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22" name="Espace réservé du contenu 3">
            <a:extLst>
              <a:ext uri="{FF2B5EF4-FFF2-40B4-BE49-F238E27FC236}">
                <a16:creationId xmlns:a16="http://schemas.microsoft.com/office/drawing/2014/main" id="{C06DFC81-3912-4844-B25C-E1D7CBCD80A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041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24" name="Espace réservé du texte 2">
            <a:extLst>
              <a:ext uri="{FF2B5EF4-FFF2-40B4-BE49-F238E27FC236}">
                <a16:creationId xmlns:a16="http://schemas.microsoft.com/office/drawing/2014/main" id="{11556C46-FD2A-4916-B30C-DB066CAEA471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241852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2328988-0888-4C1A-8F73-17D455B6F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80115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81892BA-72AB-4029-BF58-4D6F90C4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62123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Espace réservé du texte 2">
            <a:extLst>
              <a:ext uri="{FF2B5EF4-FFF2-40B4-BE49-F238E27FC236}">
                <a16:creationId xmlns:a16="http://schemas.microsoft.com/office/drawing/2014/main" id="{8E232301-6803-418F-8637-ABBAC64416D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9683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828674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3" y="2250892"/>
            <a:ext cx="5393102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217707" y="2250892"/>
            <a:ext cx="5393102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EBB5989D-9655-47FE-9F99-25D2E326C8CF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20489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white">
          <a:xfrm>
            <a:off x="440683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3B13FA-D9DC-4D8D-9668-6681A850CC33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5CEC16FA-81A4-6F41-9FCE-6262A45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742372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BA7126CC-B0E8-45BD-8B2B-6F69C2F844DB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DFBB0525-CFF9-4A39-B5EA-57925399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3905977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 bwMode="white">
          <a:xfrm>
            <a:off x="447817" y="5141973"/>
            <a:ext cx="11298200" cy="127470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9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9D9658-DA4A-4E3E-8033-C70AAECD8AD6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10344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white">
          <a:xfrm>
            <a:off x="447817" y="5141974"/>
            <a:ext cx="11290860" cy="1258827"/>
          </a:xfrm>
          <a:prstGeom prst="rect">
            <a:avLst/>
          </a:prstGeom>
          <a:gradFill flip="none" rotWithShape="1">
            <a:gsLst>
              <a:gs pos="100000">
                <a:srgbClr val="903163"/>
              </a:gs>
              <a:gs pos="60000">
                <a:schemeClr val="accent1">
                  <a:lumMod val="95000"/>
                  <a:lumOff val="5000"/>
                </a:schemeClr>
              </a:gs>
              <a:gs pos="1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AAFC7C3-806F-4418-B796-E9A4F5B6342A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9244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02E141-F236-484E-B070-55A58FE76154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2613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BA4BB9-ADF1-4042-9138-85077E96CB4B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8450604-4936-7D38-3890-9D153E4A32D4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0" y="5938307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696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7739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FC4818D2-5775-4343-90A6-2252578B06E9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6D289ABA-BA71-41AF-AA30-58CB8F426F6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45430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22" name="Espace réservé du contenu 3">
            <a:extLst>
              <a:ext uri="{FF2B5EF4-FFF2-40B4-BE49-F238E27FC236}">
                <a16:creationId xmlns:a16="http://schemas.microsoft.com/office/drawing/2014/main" id="{C06DFC81-3912-4844-B25C-E1D7CBCD80A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041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24" name="Espace réservé du texte 2">
            <a:extLst>
              <a:ext uri="{FF2B5EF4-FFF2-40B4-BE49-F238E27FC236}">
                <a16:creationId xmlns:a16="http://schemas.microsoft.com/office/drawing/2014/main" id="{11556C46-FD2A-4916-B30C-DB066CAEA471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241852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2328988-0888-4C1A-8F73-17D455B6F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80115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81892BA-72AB-4029-BF58-4D6F90C4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62123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Espace réservé du texte 2">
            <a:extLst>
              <a:ext uri="{FF2B5EF4-FFF2-40B4-BE49-F238E27FC236}">
                <a16:creationId xmlns:a16="http://schemas.microsoft.com/office/drawing/2014/main" id="{8E232301-6803-418F-8637-ABBAC64416D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9683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E16BEA5-4774-C24D-0836-3C094E20F4F7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7201" y="5992008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119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re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581193" y="2250892"/>
            <a:ext cx="5393102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217707" y="2250892"/>
            <a:ext cx="5393102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DF762181-A5F1-40F7-80D7-AAB09AA61758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235BA07-EC83-81E6-5382-03B1E6109F4C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0" y="5938307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1669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white">
          <a:xfrm>
            <a:off x="440683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00670A-EFFF-4979-BC6F-5E1E03AB5199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5CEC16FA-81A4-6F41-9FCE-6262A45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572E21B-FD5F-9036-1195-D69CFF18F7CE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0" y="586849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5445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D24D2512-F681-48E6-B342-41697731D9E6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DFBB0525-CFF9-4A39-B5EA-57925399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78586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 bwMode="white">
          <a:xfrm>
            <a:off x="447817" y="5141973"/>
            <a:ext cx="11298200" cy="127470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9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C9FD039-2F94-4E86-8925-AE47EA8C7BDC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41697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3EE8326E-7749-4B03-8BA0-47939C90E879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1433335-5362-E73D-70A9-A944DCB769D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1962" y="6642100"/>
            <a:ext cx="6365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C1 - Interne</a:t>
            </a:r>
          </a:p>
        </p:txBody>
      </p:sp>
    </p:spTree>
    <p:extLst>
      <p:ext uri="{BB962C8B-B14F-4D97-AF65-F5344CB8AC3E}">
        <p14:creationId xmlns:p14="http://schemas.microsoft.com/office/powerpoint/2010/main" val="387073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3" r:id="rId6"/>
    <p:sldLayoutId id="2147483666" r:id="rId7"/>
    <p:sldLayoutId id="2147483667" r:id="rId8"/>
    <p:sldLayoutId id="2147483668" r:id="rId9"/>
    <p:sldLayoutId id="2147483669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8E65773F-22DA-49D2-A511-A9DD642B121B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8D99966-B885-282C-9A1E-37CE7C1E6C00}"/>
              </a:ext>
            </a:extLst>
          </p:cNvPr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5000" y="5938307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2340CEF7-6B6C-952F-78D4-2220044C18C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1962" y="6642100"/>
            <a:ext cx="6365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C1 - Interne</a:t>
            </a:r>
          </a:p>
        </p:txBody>
      </p:sp>
    </p:spTree>
    <p:extLst>
      <p:ext uri="{BB962C8B-B14F-4D97-AF65-F5344CB8AC3E}">
        <p14:creationId xmlns:p14="http://schemas.microsoft.com/office/powerpoint/2010/main" val="81967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8" r:id="rId8"/>
    <p:sldLayoutId id="2147483696" r:id="rId9"/>
    <p:sldLayoutId id="2147483697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95D36BC8-E003-4600-AFE8-F5E36E2F4632}" type="datetime8">
              <a:rPr lang="fr-FR" noProof="0" smtClean="0"/>
              <a:t>24/11/2023 22:19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C5C3056E-1632-4A65-A24F-3F10A1450A6E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0222389-9CAD-F845-C823-C6B5DE28DE3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91962" y="6642100"/>
            <a:ext cx="6365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C1 - Interne</a:t>
            </a:r>
          </a:p>
        </p:txBody>
      </p:sp>
    </p:spTree>
    <p:extLst>
      <p:ext uri="{BB962C8B-B14F-4D97-AF65-F5344CB8AC3E}">
        <p14:creationId xmlns:p14="http://schemas.microsoft.com/office/powerpoint/2010/main" val="261398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s://www.cnil.fr/fr/la-cnil-publie-une-recommandation-relative-aux-mesures-de-journalisation" TargetMode="External"/><Relationship Id="rId7" Type="http://schemas.openxmlformats.org/officeDocument/2006/relationships/hyperlink" Target="https://www.francenum.gouv.fr/guides-et-conseils/protection-contre-les-risques/cybersecurite/que-faire-en-cas-de-cyberattaque-5" TargetMode="External"/><Relationship Id="rId2" Type="http://schemas.openxmlformats.org/officeDocument/2006/relationships/hyperlink" Target="https://www.cnil.fr/fr/mots-de-pass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cyber.gouv.fr/notifications-reglementaires" TargetMode="External"/><Relationship Id="rId5" Type="http://schemas.openxmlformats.org/officeDocument/2006/relationships/hyperlink" Target="https://cyber.gouv.fr/guides-essentiels-et-bonnes-pratiques-de-cybersecurite-par-ou-commencer" TargetMode="External"/><Relationship Id="rId4" Type="http://schemas.openxmlformats.org/officeDocument/2006/relationships/hyperlink" Target="https://www.cnil.fr/fr/notifier-une-violation-de-donnees-personnelle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F94250-8D97-401F-A36C-5B5DB39DDD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fr-FR" dirty="0"/>
              <a:t>Présentation AFTLM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55F7CC-C3DE-41F7-8BE1-39A9489FC0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r-FR" dirty="0"/>
              <a:t>Sensibilisation aux risques cyber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F4B8FAEE-98FB-9F75-0A55-FF5F2F8BFD00}"/>
              </a:ext>
            </a:extLst>
          </p:cNvPr>
          <p:cNvGrpSpPr/>
          <p:nvPr/>
        </p:nvGrpSpPr>
        <p:grpSpPr>
          <a:xfrm>
            <a:off x="2534932" y="3326519"/>
            <a:ext cx="7408506" cy="2511050"/>
            <a:chOff x="503853" y="1730985"/>
            <a:chExt cx="7408506" cy="2511050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9181AB8A-74CF-FEB4-BC35-6B5AAE1BD0A2}"/>
                </a:ext>
              </a:extLst>
            </p:cNvPr>
            <p:cNvSpPr txBox="1"/>
            <p:nvPr/>
          </p:nvSpPr>
          <p:spPr>
            <a:xfrm>
              <a:off x="578498" y="1730985"/>
              <a:ext cx="7333861" cy="769441"/>
            </a:xfrm>
            <a:prstGeom prst="rect">
              <a:avLst/>
            </a:prstGeom>
            <a:gradFill flip="none" rotWithShape="1">
              <a:gsLst>
                <a:gs pos="100000">
                  <a:srgbClr val="903163"/>
                </a:gs>
                <a:gs pos="58000">
                  <a:srgbClr val="903163">
                    <a:lumMod val="75000"/>
                  </a:srgbClr>
                </a:gs>
                <a:gs pos="0">
                  <a:srgbClr val="4D1434">
                    <a:lumMod val="60000"/>
                  </a:srgbClr>
                </a:gs>
              </a:gsLst>
              <a:path path="circle">
                <a:fillToRect l="50000" t="130000" r="50000" b="-30000"/>
              </a:path>
              <a:tileRect/>
            </a:gradFill>
            <a:ln w="12700" cap="rnd" cmpd="sng" algn="ctr">
              <a:noFill/>
              <a:prstDash val="solid"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fr-FR" sz="4400" b="1" dirty="0">
                  <a:solidFill>
                    <a:schemeClr val="bg1"/>
                  </a:solidFill>
                </a:rPr>
                <a:t>Eric ADNET, </a:t>
              </a:r>
              <a:r>
                <a:rPr lang="fr-FR" sz="4400" b="1" dirty="0" err="1">
                  <a:solidFill>
                    <a:schemeClr val="bg1"/>
                  </a:solidFill>
                </a:rPr>
                <a:t>Jean-paul</a:t>
              </a:r>
              <a:r>
                <a:rPr lang="fr-FR" sz="4400" b="1" dirty="0">
                  <a:solidFill>
                    <a:schemeClr val="bg1"/>
                  </a:solidFill>
                </a:rPr>
                <a:t> GROUT</a:t>
              </a:r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107682FF-E6FB-C78A-B303-BC6A43054A5B}"/>
                </a:ext>
              </a:extLst>
            </p:cNvPr>
            <p:cNvSpPr txBox="1"/>
            <p:nvPr/>
          </p:nvSpPr>
          <p:spPr>
            <a:xfrm>
              <a:off x="578498" y="2767310"/>
              <a:ext cx="7333861" cy="523220"/>
            </a:xfrm>
            <a:prstGeom prst="rect">
              <a:avLst/>
            </a:prstGeom>
            <a:gradFill flip="none" rotWithShape="1">
              <a:gsLst>
                <a:gs pos="100000">
                  <a:srgbClr val="903163"/>
                </a:gs>
                <a:gs pos="58000">
                  <a:srgbClr val="903163">
                    <a:lumMod val="75000"/>
                  </a:srgbClr>
                </a:gs>
                <a:gs pos="0">
                  <a:srgbClr val="4D1434">
                    <a:lumMod val="60000"/>
                  </a:srgbClr>
                </a:gs>
              </a:gsLst>
              <a:path path="circle">
                <a:fillToRect l="50000" t="130000" r="50000" b="-30000"/>
              </a:path>
              <a:tileRect/>
            </a:gradFill>
            <a:ln w="12700" cap="rnd" cmpd="sng" algn="ctr">
              <a:noFill/>
              <a:prstDash val="solid"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chemeClr val="bg1"/>
                  </a:solidFill>
                </a:rPr>
                <a:t>GHU APHP Saclay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C3E1DA7-A796-6F16-697F-828B96479A46}"/>
                </a:ext>
              </a:extLst>
            </p:cNvPr>
            <p:cNvSpPr txBox="1"/>
            <p:nvPr/>
          </p:nvSpPr>
          <p:spPr>
            <a:xfrm>
              <a:off x="503853" y="3718815"/>
              <a:ext cx="7333861" cy="523220"/>
            </a:xfrm>
            <a:prstGeom prst="rect">
              <a:avLst/>
            </a:prstGeom>
            <a:gradFill flip="none" rotWithShape="1">
              <a:gsLst>
                <a:gs pos="100000">
                  <a:srgbClr val="903163"/>
                </a:gs>
                <a:gs pos="58000">
                  <a:srgbClr val="903163">
                    <a:lumMod val="75000"/>
                  </a:srgbClr>
                </a:gs>
                <a:gs pos="0">
                  <a:srgbClr val="4D1434">
                    <a:lumMod val="60000"/>
                  </a:srgbClr>
                </a:gs>
              </a:gsLst>
              <a:path path="circle">
                <a:fillToRect l="50000" t="130000" r="50000" b="-30000"/>
              </a:path>
              <a:tileRect/>
            </a:gradFill>
            <a:ln w="12700" cap="rnd" cmpd="sng" algn="ctr">
              <a:noFill/>
              <a:prstDash val="solid"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fr-FR" sz="2800" b="1">
                  <a:solidFill>
                    <a:schemeClr val="bg1"/>
                  </a:solidFill>
                </a:rPr>
                <a:t>1</a:t>
              </a:r>
              <a:r>
                <a:rPr lang="fr-FR" sz="2800" b="1" baseline="30000">
                  <a:solidFill>
                    <a:schemeClr val="bg1"/>
                  </a:solidFill>
                </a:rPr>
                <a:t>er</a:t>
              </a:r>
              <a:r>
                <a:rPr lang="fr-FR" sz="2800" b="1">
                  <a:solidFill>
                    <a:schemeClr val="bg1"/>
                  </a:solidFill>
                </a:rPr>
                <a:t>  </a:t>
              </a:r>
              <a:r>
                <a:rPr lang="fr-FR" sz="2800" b="1" dirty="0">
                  <a:solidFill>
                    <a:schemeClr val="bg1"/>
                  </a:solidFill>
                </a:rPr>
                <a:t>décembre 2023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4075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L'Organisation A METTRE EN PLACE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0952324" cy="3633047"/>
          </a:xfrm>
        </p:spPr>
        <p:txBody>
          <a:bodyPr>
            <a:normAutofit/>
          </a:bodyPr>
          <a:lstStyle/>
          <a:p>
            <a:r>
              <a:rPr lang="fr-FR" dirty="0"/>
              <a:t>Le Plan de Reprise d’Activité (PRA)</a:t>
            </a:r>
          </a:p>
          <a:p>
            <a:pPr lvl="1"/>
            <a:r>
              <a:rPr lang="fr-FR" dirty="0"/>
              <a:t>Définition :  Procédures qui permettent à une entreprise de prévoir par anticipation, les mécanismes pour reconstruire et remettre en route un système d'information en cas de sinistre important ou d'incident critique.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 Avant tout un volet informatique :</a:t>
            </a:r>
          </a:p>
          <a:p>
            <a:pPr lvl="2"/>
            <a:r>
              <a:rPr lang="fr-FR" dirty="0"/>
              <a:t>Définir l’ordre de d’arrêt/de redémarrage des différentes équipements techniques et les politiques de  sauvegarde/archivage avec les contraintes informatiques.</a:t>
            </a:r>
          </a:p>
          <a:p>
            <a:pPr lvl="2"/>
            <a:r>
              <a:rPr lang="fr-FR" dirty="0"/>
              <a:t>Définir les durées maximales d'interruption admissible, qui </a:t>
            </a:r>
            <a:r>
              <a:rPr lang="fr-FR" dirty="0">
                <a:effectLst/>
              </a:rPr>
              <a:t>est l'expression de besoin de disponibilité des différents métiers ou services.</a:t>
            </a:r>
          </a:p>
          <a:p>
            <a:pPr lvl="2"/>
            <a:r>
              <a:rPr lang="fr-FR" dirty="0"/>
              <a:t>Définir les pertes de données maximale admissible déterminé par les politiques de sauvegarde mis en place.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10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99125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L'Organisation A METTRE EN PLACE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7976211" cy="3633047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Les phases de la crise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La Gestion de crise</a:t>
            </a:r>
          </a:p>
          <a:p>
            <a:pPr lvl="1"/>
            <a:r>
              <a:rPr lang="fr-FR" dirty="0"/>
              <a:t>Une cellule de crise est organisée niveau direction.</a:t>
            </a:r>
          </a:p>
          <a:p>
            <a:pPr lvl="1"/>
            <a:r>
              <a:rPr lang="fr-FR" dirty="0"/>
              <a:t>Elle Coordonne les actions de la structure.</a:t>
            </a:r>
          </a:p>
          <a:p>
            <a:pPr lvl="1"/>
            <a:r>
              <a:rPr lang="fr-FR" dirty="0"/>
              <a:t>Elle centralise la communication en temps de crise.</a:t>
            </a:r>
          </a:p>
          <a:p>
            <a:pPr lvl="1"/>
            <a:r>
              <a:rPr lang="fr-FR" dirty="0"/>
              <a:t>Elle organise un retour d’expérience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11</a:t>
            </a:fld>
            <a:endParaRPr lang="fr-FR" noProof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87DE22BB-71CA-1BBB-B62A-58D28BAFB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4748" y="1917757"/>
            <a:ext cx="4616687" cy="234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988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Panorama Cybersécurité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2" y="1857136"/>
            <a:ext cx="10952324" cy="463439"/>
          </a:xfrm>
        </p:spPr>
        <p:txBody>
          <a:bodyPr>
            <a:normAutofit/>
          </a:bodyPr>
          <a:lstStyle/>
          <a:p>
            <a:r>
              <a:rPr lang="fr-FR" dirty="0"/>
              <a:t>Chiffres clés des incidents à l’échelle nationale pour la période 2021 - 2022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12</a:t>
            </a:fld>
            <a:endParaRPr lang="fr-FR" noProof="0"/>
          </a:p>
        </p:txBody>
      </p:sp>
      <p:pic>
        <p:nvPicPr>
          <p:cNvPr id="4" name="Content Placeholder 6">
            <a:extLst>
              <a:ext uri="{FF2B5EF4-FFF2-40B4-BE49-F238E27FC236}">
                <a16:creationId xmlns:a16="http://schemas.microsoft.com/office/drawing/2014/main" id="{077ABA0E-7C46-D1D9-460B-3BFB58DA42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gray">
          <a:xfrm>
            <a:off x="2485389" y="2221776"/>
            <a:ext cx="7581205" cy="411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01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Panorama Cybersécurité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2" y="1857136"/>
            <a:ext cx="10952324" cy="463439"/>
          </a:xfrm>
        </p:spPr>
        <p:txBody>
          <a:bodyPr>
            <a:normAutofit/>
          </a:bodyPr>
          <a:lstStyle/>
          <a:p>
            <a:r>
              <a:rPr lang="fr-FR" sz="1800" b="1" dirty="0"/>
              <a:t>Les cyberattaques dans le monde de la santé en 2022/2023 en France</a:t>
            </a:r>
            <a:endParaRPr lang="fr-FR" b="1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13</a:t>
            </a:fld>
            <a:endParaRPr lang="fr-FR" noProof="0"/>
          </a:p>
        </p:txBody>
      </p:sp>
      <p:cxnSp>
        <p:nvCxnSpPr>
          <p:cNvPr id="5" name="Connecteur droit avec flèche 10">
            <a:extLst>
              <a:ext uri="{FF2B5EF4-FFF2-40B4-BE49-F238E27FC236}">
                <a16:creationId xmlns:a16="http://schemas.microsoft.com/office/drawing/2014/main" id="{DCBA6CD4-7AB9-ECA6-266B-452549F3CE1C}"/>
              </a:ext>
            </a:extLst>
          </p:cNvPr>
          <p:cNvCxnSpPr>
            <a:cxnSpLocks/>
          </p:cNvCxnSpPr>
          <p:nvPr/>
        </p:nvCxnSpPr>
        <p:spPr>
          <a:xfrm flipV="1">
            <a:off x="1819244" y="4507855"/>
            <a:ext cx="7526865" cy="6981"/>
          </a:xfrm>
          <a:prstGeom prst="straightConnector1">
            <a:avLst/>
          </a:prstGeom>
          <a:ln w="76200">
            <a:solidFill>
              <a:srgbClr val="232E6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12">
            <a:extLst>
              <a:ext uri="{FF2B5EF4-FFF2-40B4-BE49-F238E27FC236}">
                <a16:creationId xmlns:a16="http://schemas.microsoft.com/office/drawing/2014/main" id="{A69CA193-8A71-5221-540F-A16352E4C96F}"/>
              </a:ext>
            </a:extLst>
          </p:cNvPr>
          <p:cNvSpPr txBox="1"/>
          <p:nvPr/>
        </p:nvSpPr>
        <p:spPr>
          <a:xfrm rot="18000000">
            <a:off x="4170447" y="3716596"/>
            <a:ext cx="12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 Argenteuil</a:t>
            </a:r>
          </a:p>
        </p:txBody>
      </p:sp>
      <p:sp>
        <p:nvSpPr>
          <p:cNvPr id="9" name="ZoneTexte 13">
            <a:extLst>
              <a:ext uri="{FF2B5EF4-FFF2-40B4-BE49-F238E27FC236}">
                <a16:creationId xmlns:a16="http://schemas.microsoft.com/office/drawing/2014/main" id="{3C0B22E9-0589-644C-6A4E-70C71B8484C7}"/>
              </a:ext>
            </a:extLst>
          </p:cNvPr>
          <p:cNvSpPr txBox="1"/>
          <p:nvPr/>
        </p:nvSpPr>
        <p:spPr>
          <a:xfrm rot="18000000">
            <a:off x="3723485" y="3729404"/>
            <a:ext cx="1224000" cy="21544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 Versailles*</a:t>
            </a:r>
          </a:p>
        </p:txBody>
      </p:sp>
      <p:sp>
        <p:nvSpPr>
          <p:cNvPr id="10" name="ZoneTexte 14">
            <a:extLst>
              <a:ext uri="{FF2B5EF4-FFF2-40B4-BE49-F238E27FC236}">
                <a16:creationId xmlns:a16="http://schemas.microsoft.com/office/drawing/2014/main" id="{928A521F-B117-D0E6-98AC-80181DA366E9}"/>
              </a:ext>
            </a:extLst>
          </p:cNvPr>
          <p:cNvSpPr txBox="1"/>
          <p:nvPr/>
        </p:nvSpPr>
        <p:spPr>
          <a:xfrm rot="18000000">
            <a:off x="2944372" y="3252642"/>
            <a:ext cx="215247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Centre d’oncologie </a:t>
            </a:r>
          </a:p>
          <a:p>
            <a:r>
              <a:rPr lang="fr-FR" sz="1400" dirty="0"/>
              <a:t>Radiothérapie St-Jean</a:t>
            </a:r>
          </a:p>
        </p:txBody>
      </p:sp>
      <p:sp>
        <p:nvSpPr>
          <p:cNvPr id="11" name="ZoneTexte 18">
            <a:extLst>
              <a:ext uri="{FF2B5EF4-FFF2-40B4-BE49-F238E27FC236}">
                <a16:creationId xmlns:a16="http://schemas.microsoft.com/office/drawing/2014/main" id="{EA111D98-9062-DBFC-21BD-5D6941F17B1A}"/>
              </a:ext>
            </a:extLst>
          </p:cNvPr>
          <p:cNvSpPr txBox="1"/>
          <p:nvPr/>
        </p:nvSpPr>
        <p:spPr>
          <a:xfrm rot="18000000">
            <a:off x="6281464" y="3205898"/>
            <a:ext cx="2412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Ambulances  des 3 cantons</a:t>
            </a:r>
          </a:p>
        </p:txBody>
      </p:sp>
      <p:cxnSp>
        <p:nvCxnSpPr>
          <p:cNvPr id="12" name="Connecteur droit 20">
            <a:extLst>
              <a:ext uri="{FF2B5EF4-FFF2-40B4-BE49-F238E27FC236}">
                <a16:creationId xmlns:a16="http://schemas.microsoft.com/office/drawing/2014/main" id="{AA5D119B-ACE6-5B4B-9D5B-C833CD7AF0C4}"/>
              </a:ext>
            </a:extLst>
          </p:cNvPr>
          <p:cNvCxnSpPr>
            <a:cxnSpLocks/>
          </p:cNvCxnSpPr>
          <p:nvPr/>
        </p:nvCxnSpPr>
        <p:spPr>
          <a:xfrm>
            <a:off x="1819243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21">
            <a:extLst>
              <a:ext uri="{FF2B5EF4-FFF2-40B4-BE49-F238E27FC236}">
                <a16:creationId xmlns:a16="http://schemas.microsoft.com/office/drawing/2014/main" id="{36136FEA-39A6-CF2F-E5BE-BA797A2F042F}"/>
              </a:ext>
            </a:extLst>
          </p:cNvPr>
          <p:cNvCxnSpPr>
            <a:cxnSpLocks/>
          </p:cNvCxnSpPr>
          <p:nvPr/>
        </p:nvCxnSpPr>
        <p:spPr>
          <a:xfrm>
            <a:off x="2478719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22">
            <a:extLst>
              <a:ext uri="{FF2B5EF4-FFF2-40B4-BE49-F238E27FC236}">
                <a16:creationId xmlns:a16="http://schemas.microsoft.com/office/drawing/2014/main" id="{200A175F-77E1-BF67-E37D-734FED0BD54A}"/>
              </a:ext>
            </a:extLst>
          </p:cNvPr>
          <p:cNvCxnSpPr>
            <a:cxnSpLocks/>
          </p:cNvCxnSpPr>
          <p:nvPr/>
        </p:nvCxnSpPr>
        <p:spPr>
          <a:xfrm>
            <a:off x="3138195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23">
            <a:extLst>
              <a:ext uri="{FF2B5EF4-FFF2-40B4-BE49-F238E27FC236}">
                <a16:creationId xmlns:a16="http://schemas.microsoft.com/office/drawing/2014/main" id="{FC755CC6-FAF4-C83A-5899-0A9B5248DD65}"/>
              </a:ext>
            </a:extLst>
          </p:cNvPr>
          <p:cNvCxnSpPr>
            <a:cxnSpLocks/>
          </p:cNvCxnSpPr>
          <p:nvPr/>
        </p:nvCxnSpPr>
        <p:spPr>
          <a:xfrm>
            <a:off x="3797671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24">
            <a:extLst>
              <a:ext uri="{FF2B5EF4-FFF2-40B4-BE49-F238E27FC236}">
                <a16:creationId xmlns:a16="http://schemas.microsoft.com/office/drawing/2014/main" id="{E78AD3F2-6565-4069-5CF4-ACFFE5F3204D}"/>
              </a:ext>
            </a:extLst>
          </p:cNvPr>
          <p:cNvCxnSpPr>
            <a:cxnSpLocks/>
          </p:cNvCxnSpPr>
          <p:nvPr/>
        </p:nvCxnSpPr>
        <p:spPr>
          <a:xfrm>
            <a:off x="4457147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25">
            <a:extLst>
              <a:ext uri="{FF2B5EF4-FFF2-40B4-BE49-F238E27FC236}">
                <a16:creationId xmlns:a16="http://schemas.microsoft.com/office/drawing/2014/main" id="{1488616B-D092-86B1-0EB0-80EF03C2D880}"/>
              </a:ext>
            </a:extLst>
          </p:cNvPr>
          <p:cNvCxnSpPr>
            <a:cxnSpLocks/>
          </p:cNvCxnSpPr>
          <p:nvPr/>
        </p:nvCxnSpPr>
        <p:spPr>
          <a:xfrm>
            <a:off x="5116623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26">
            <a:extLst>
              <a:ext uri="{FF2B5EF4-FFF2-40B4-BE49-F238E27FC236}">
                <a16:creationId xmlns:a16="http://schemas.microsoft.com/office/drawing/2014/main" id="{B357DAA8-4A8B-E0E9-FDC0-9CE782DDC306}"/>
              </a:ext>
            </a:extLst>
          </p:cNvPr>
          <p:cNvCxnSpPr>
            <a:cxnSpLocks/>
          </p:cNvCxnSpPr>
          <p:nvPr/>
        </p:nvCxnSpPr>
        <p:spPr>
          <a:xfrm>
            <a:off x="5776099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27">
            <a:extLst>
              <a:ext uri="{FF2B5EF4-FFF2-40B4-BE49-F238E27FC236}">
                <a16:creationId xmlns:a16="http://schemas.microsoft.com/office/drawing/2014/main" id="{4308F037-597B-24BF-1CFF-C0886E9656B9}"/>
              </a:ext>
            </a:extLst>
          </p:cNvPr>
          <p:cNvCxnSpPr>
            <a:cxnSpLocks/>
          </p:cNvCxnSpPr>
          <p:nvPr/>
        </p:nvCxnSpPr>
        <p:spPr>
          <a:xfrm>
            <a:off x="6435575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28">
            <a:extLst>
              <a:ext uri="{FF2B5EF4-FFF2-40B4-BE49-F238E27FC236}">
                <a16:creationId xmlns:a16="http://schemas.microsoft.com/office/drawing/2014/main" id="{6EB490A9-3379-A421-7185-F9C284F9D488}"/>
              </a:ext>
            </a:extLst>
          </p:cNvPr>
          <p:cNvCxnSpPr>
            <a:cxnSpLocks/>
          </p:cNvCxnSpPr>
          <p:nvPr/>
        </p:nvCxnSpPr>
        <p:spPr>
          <a:xfrm>
            <a:off x="7095051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9">
            <a:extLst>
              <a:ext uri="{FF2B5EF4-FFF2-40B4-BE49-F238E27FC236}">
                <a16:creationId xmlns:a16="http://schemas.microsoft.com/office/drawing/2014/main" id="{11F1A545-035F-0AF8-612D-B65E5DFAF07B}"/>
              </a:ext>
            </a:extLst>
          </p:cNvPr>
          <p:cNvCxnSpPr>
            <a:cxnSpLocks/>
          </p:cNvCxnSpPr>
          <p:nvPr/>
        </p:nvCxnSpPr>
        <p:spPr>
          <a:xfrm>
            <a:off x="7754527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30">
            <a:extLst>
              <a:ext uri="{FF2B5EF4-FFF2-40B4-BE49-F238E27FC236}">
                <a16:creationId xmlns:a16="http://schemas.microsoft.com/office/drawing/2014/main" id="{77D578D8-89E3-45AE-EBB6-83ACCAC15991}"/>
              </a:ext>
            </a:extLst>
          </p:cNvPr>
          <p:cNvCxnSpPr>
            <a:cxnSpLocks/>
          </p:cNvCxnSpPr>
          <p:nvPr/>
        </p:nvCxnSpPr>
        <p:spPr>
          <a:xfrm>
            <a:off x="8414003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31">
            <a:extLst>
              <a:ext uri="{FF2B5EF4-FFF2-40B4-BE49-F238E27FC236}">
                <a16:creationId xmlns:a16="http://schemas.microsoft.com/office/drawing/2014/main" id="{7D8CF219-42EF-B409-B7AA-F53BEFEA5D87}"/>
              </a:ext>
            </a:extLst>
          </p:cNvPr>
          <p:cNvCxnSpPr>
            <a:cxnSpLocks/>
          </p:cNvCxnSpPr>
          <p:nvPr/>
        </p:nvCxnSpPr>
        <p:spPr>
          <a:xfrm>
            <a:off x="9073479" y="4370836"/>
            <a:ext cx="0" cy="288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42">
            <a:extLst>
              <a:ext uri="{FF2B5EF4-FFF2-40B4-BE49-F238E27FC236}">
                <a16:creationId xmlns:a16="http://schemas.microsoft.com/office/drawing/2014/main" id="{3B477F3C-043B-B591-F0C9-9D57C7E0EEB5}"/>
              </a:ext>
            </a:extLst>
          </p:cNvPr>
          <p:cNvSpPr txBox="1"/>
          <p:nvPr/>
        </p:nvSpPr>
        <p:spPr>
          <a:xfrm>
            <a:off x="2414833" y="4738243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O</a:t>
            </a:r>
          </a:p>
        </p:txBody>
      </p:sp>
      <p:sp>
        <p:nvSpPr>
          <p:cNvPr id="25" name="ZoneTexte 43">
            <a:extLst>
              <a:ext uri="{FF2B5EF4-FFF2-40B4-BE49-F238E27FC236}">
                <a16:creationId xmlns:a16="http://schemas.microsoft.com/office/drawing/2014/main" id="{A9231ED9-7D49-5DE6-AC1E-E56DB73AD2BF}"/>
              </a:ext>
            </a:extLst>
          </p:cNvPr>
          <p:cNvSpPr txBox="1"/>
          <p:nvPr/>
        </p:nvSpPr>
        <p:spPr>
          <a:xfrm>
            <a:off x="3074968" y="4738243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N</a:t>
            </a:r>
          </a:p>
        </p:txBody>
      </p:sp>
      <p:sp>
        <p:nvSpPr>
          <p:cNvPr id="26" name="ZoneTexte 44">
            <a:extLst>
              <a:ext uri="{FF2B5EF4-FFF2-40B4-BE49-F238E27FC236}">
                <a16:creationId xmlns:a16="http://schemas.microsoft.com/office/drawing/2014/main" id="{A597F399-9C9E-FE6D-5188-48A7BC2134E4}"/>
              </a:ext>
            </a:extLst>
          </p:cNvPr>
          <p:cNvSpPr txBox="1"/>
          <p:nvPr/>
        </p:nvSpPr>
        <p:spPr>
          <a:xfrm>
            <a:off x="3735108" y="4738243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D</a:t>
            </a:r>
          </a:p>
        </p:txBody>
      </p:sp>
      <p:sp>
        <p:nvSpPr>
          <p:cNvPr id="27" name="ZoneTexte 46">
            <a:extLst>
              <a:ext uri="{FF2B5EF4-FFF2-40B4-BE49-F238E27FC236}">
                <a16:creationId xmlns:a16="http://schemas.microsoft.com/office/drawing/2014/main" id="{93541951-9152-0425-44C0-F5F1855161E4}"/>
              </a:ext>
            </a:extLst>
          </p:cNvPr>
          <p:cNvSpPr txBox="1"/>
          <p:nvPr/>
        </p:nvSpPr>
        <p:spPr>
          <a:xfrm rot="18000000">
            <a:off x="2245241" y="3813792"/>
            <a:ext cx="1044000" cy="2160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 BELAIR</a:t>
            </a:r>
          </a:p>
        </p:txBody>
      </p:sp>
      <p:sp>
        <p:nvSpPr>
          <p:cNvPr id="28" name="ZoneTexte 47">
            <a:extLst>
              <a:ext uri="{FF2B5EF4-FFF2-40B4-BE49-F238E27FC236}">
                <a16:creationId xmlns:a16="http://schemas.microsoft.com/office/drawing/2014/main" id="{16E5A337-2BF3-403B-7753-06D41DBCA375}"/>
              </a:ext>
            </a:extLst>
          </p:cNvPr>
          <p:cNvSpPr txBox="1"/>
          <p:nvPr/>
        </p:nvSpPr>
        <p:spPr>
          <a:xfrm rot="18000000">
            <a:off x="2352856" y="3554790"/>
            <a:ext cx="1656000" cy="2160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CHI Nord-Ardennes</a:t>
            </a:r>
          </a:p>
        </p:txBody>
      </p:sp>
      <p:sp>
        <p:nvSpPr>
          <p:cNvPr id="29" name="ZoneTexte 48">
            <a:extLst>
              <a:ext uri="{FF2B5EF4-FFF2-40B4-BE49-F238E27FC236}">
                <a16:creationId xmlns:a16="http://schemas.microsoft.com/office/drawing/2014/main" id="{ED4A253A-642F-43A3-A84C-0B12E0333A31}"/>
              </a:ext>
            </a:extLst>
          </p:cNvPr>
          <p:cNvSpPr txBox="1"/>
          <p:nvPr/>
        </p:nvSpPr>
        <p:spPr>
          <a:xfrm rot="18000000">
            <a:off x="2711358" y="3813785"/>
            <a:ext cx="1044000" cy="2160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Les Bluets</a:t>
            </a:r>
          </a:p>
        </p:txBody>
      </p:sp>
      <p:sp>
        <p:nvSpPr>
          <p:cNvPr id="30" name="ZoneTexte 49">
            <a:extLst>
              <a:ext uri="{FF2B5EF4-FFF2-40B4-BE49-F238E27FC236}">
                <a16:creationId xmlns:a16="http://schemas.microsoft.com/office/drawing/2014/main" id="{6948B7EE-4D09-EB2F-AF5A-6402D3C011DF}"/>
              </a:ext>
            </a:extLst>
          </p:cNvPr>
          <p:cNvSpPr txBox="1"/>
          <p:nvPr/>
        </p:nvSpPr>
        <p:spPr>
          <a:xfrm rot="18000000">
            <a:off x="1971967" y="3813792"/>
            <a:ext cx="1044000" cy="2160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 Cahors</a:t>
            </a:r>
          </a:p>
        </p:txBody>
      </p:sp>
      <p:sp>
        <p:nvSpPr>
          <p:cNvPr id="31" name="ZoneTexte 50">
            <a:extLst>
              <a:ext uri="{FF2B5EF4-FFF2-40B4-BE49-F238E27FC236}">
                <a16:creationId xmlns:a16="http://schemas.microsoft.com/office/drawing/2014/main" id="{187DF245-5E14-CDEA-65FF-0A0664F08D3B}"/>
              </a:ext>
            </a:extLst>
          </p:cNvPr>
          <p:cNvSpPr txBox="1"/>
          <p:nvPr/>
        </p:nvSpPr>
        <p:spPr>
          <a:xfrm rot="18000000">
            <a:off x="1500117" y="3996612"/>
            <a:ext cx="612000" cy="216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CHSF*</a:t>
            </a:r>
          </a:p>
        </p:txBody>
      </p:sp>
      <p:sp>
        <p:nvSpPr>
          <p:cNvPr id="33" name="ZoneTexte 42">
            <a:extLst>
              <a:ext uri="{FF2B5EF4-FFF2-40B4-BE49-F238E27FC236}">
                <a16:creationId xmlns:a16="http://schemas.microsoft.com/office/drawing/2014/main" id="{3106201C-3CAD-5BDD-2115-37D0E847320F}"/>
              </a:ext>
            </a:extLst>
          </p:cNvPr>
          <p:cNvSpPr txBox="1"/>
          <p:nvPr/>
        </p:nvSpPr>
        <p:spPr>
          <a:xfrm>
            <a:off x="4386198" y="4723499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J</a:t>
            </a:r>
          </a:p>
        </p:txBody>
      </p:sp>
      <p:sp>
        <p:nvSpPr>
          <p:cNvPr id="34" name="ZoneTexte 43">
            <a:extLst>
              <a:ext uri="{FF2B5EF4-FFF2-40B4-BE49-F238E27FC236}">
                <a16:creationId xmlns:a16="http://schemas.microsoft.com/office/drawing/2014/main" id="{CB3B1D5D-A987-5A5D-657B-78474D27D151}"/>
              </a:ext>
            </a:extLst>
          </p:cNvPr>
          <p:cNvSpPr txBox="1"/>
          <p:nvPr/>
        </p:nvSpPr>
        <p:spPr>
          <a:xfrm>
            <a:off x="5046333" y="4723499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F</a:t>
            </a:r>
          </a:p>
        </p:txBody>
      </p:sp>
      <p:sp>
        <p:nvSpPr>
          <p:cNvPr id="35" name="ZoneTexte 44">
            <a:extLst>
              <a:ext uri="{FF2B5EF4-FFF2-40B4-BE49-F238E27FC236}">
                <a16:creationId xmlns:a16="http://schemas.microsoft.com/office/drawing/2014/main" id="{91C9720C-3063-ADD3-51C5-FE61C539714C}"/>
              </a:ext>
            </a:extLst>
          </p:cNvPr>
          <p:cNvSpPr txBox="1"/>
          <p:nvPr/>
        </p:nvSpPr>
        <p:spPr>
          <a:xfrm>
            <a:off x="5706473" y="4723499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M</a:t>
            </a:r>
          </a:p>
        </p:txBody>
      </p:sp>
      <p:sp>
        <p:nvSpPr>
          <p:cNvPr id="36" name="ZoneTexte 12">
            <a:extLst>
              <a:ext uri="{FF2B5EF4-FFF2-40B4-BE49-F238E27FC236}">
                <a16:creationId xmlns:a16="http://schemas.microsoft.com/office/drawing/2014/main" id="{057EC8AA-E44E-1598-3584-E2C04A212FEE}"/>
              </a:ext>
            </a:extLst>
          </p:cNvPr>
          <p:cNvSpPr txBox="1"/>
          <p:nvPr/>
        </p:nvSpPr>
        <p:spPr>
          <a:xfrm rot="18000000">
            <a:off x="5729017" y="3806929"/>
            <a:ext cx="1062740" cy="21544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CHU BREST*</a:t>
            </a:r>
          </a:p>
        </p:txBody>
      </p:sp>
      <p:sp>
        <p:nvSpPr>
          <p:cNvPr id="37" name="ZoneTexte 12">
            <a:extLst>
              <a:ext uri="{FF2B5EF4-FFF2-40B4-BE49-F238E27FC236}">
                <a16:creationId xmlns:a16="http://schemas.microsoft.com/office/drawing/2014/main" id="{8269AF1F-221A-BC04-4B92-4F2CDE649DBC}"/>
              </a:ext>
            </a:extLst>
          </p:cNvPr>
          <p:cNvSpPr txBox="1"/>
          <p:nvPr/>
        </p:nvSpPr>
        <p:spPr>
          <a:xfrm rot="18000000">
            <a:off x="5055352" y="3716604"/>
            <a:ext cx="1260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CHU Réunion</a:t>
            </a:r>
          </a:p>
        </p:txBody>
      </p:sp>
      <p:sp>
        <p:nvSpPr>
          <p:cNvPr id="38" name="ZoneTexte 12">
            <a:extLst>
              <a:ext uri="{FF2B5EF4-FFF2-40B4-BE49-F238E27FC236}">
                <a16:creationId xmlns:a16="http://schemas.microsoft.com/office/drawing/2014/main" id="{989A57CE-BC8A-0539-7362-C6B8F2C404DF}"/>
              </a:ext>
            </a:extLst>
          </p:cNvPr>
          <p:cNvSpPr txBox="1"/>
          <p:nvPr/>
        </p:nvSpPr>
        <p:spPr>
          <a:xfrm rot="18000000">
            <a:off x="6451682" y="3792181"/>
            <a:ext cx="1062740" cy="215444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 de l’Ain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AA21A5A-36D4-2986-0810-0B9AB02C86C3}"/>
              </a:ext>
            </a:extLst>
          </p:cNvPr>
          <p:cNvSpPr txBox="1"/>
          <p:nvPr/>
        </p:nvSpPr>
        <p:spPr>
          <a:xfrm>
            <a:off x="6374074" y="4726095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A</a:t>
            </a:r>
          </a:p>
        </p:txBody>
      </p:sp>
      <p:sp>
        <p:nvSpPr>
          <p:cNvPr id="40" name="ZoneTexte 44">
            <a:extLst>
              <a:ext uri="{FF2B5EF4-FFF2-40B4-BE49-F238E27FC236}">
                <a16:creationId xmlns:a16="http://schemas.microsoft.com/office/drawing/2014/main" id="{83A2ADA3-DB8C-1DE3-4744-AC4445467455}"/>
              </a:ext>
            </a:extLst>
          </p:cNvPr>
          <p:cNvSpPr txBox="1"/>
          <p:nvPr/>
        </p:nvSpPr>
        <p:spPr>
          <a:xfrm>
            <a:off x="6998453" y="4730868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M</a:t>
            </a:r>
          </a:p>
        </p:txBody>
      </p:sp>
      <p:sp>
        <p:nvSpPr>
          <p:cNvPr id="41" name="ZoneTexte 44">
            <a:extLst>
              <a:ext uri="{FF2B5EF4-FFF2-40B4-BE49-F238E27FC236}">
                <a16:creationId xmlns:a16="http://schemas.microsoft.com/office/drawing/2014/main" id="{8E53CDB4-4B72-F517-49E3-0ED34C91350C}"/>
              </a:ext>
            </a:extLst>
          </p:cNvPr>
          <p:cNvSpPr txBox="1"/>
          <p:nvPr/>
        </p:nvSpPr>
        <p:spPr>
          <a:xfrm>
            <a:off x="7681793" y="4730868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J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F82E033C-AB95-C050-735C-CED0C1EA6E4B}"/>
              </a:ext>
            </a:extLst>
          </p:cNvPr>
          <p:cNvSpPr txBox="1"/>
          <p:nvPr/>
        </p:nvSpPr>
        <p:spPr>
          <a:xfrm>
            <a:off x="8345469" y="4730868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J</a:t>
            </a:r>
          </a:p>
        </p:txBody>
      </p:sp>
      <p:sp>
        <p:nvSpPr>
          <p:cNvPr id="43" name="ZoneTexte 44">
            <a:extLst>
              <a:ext uri="{FF2B5EF4-FFF2-40B4-BE49-F238E27FC236}">
                <a16:creationId xmlns:a16="http://schemas.microsoft.com/office/drawing/2014/main" id="{B79A9FDB-7DD1-6DA7-30F4-54CDE3EEF06C}"/>
              </a:ext>
            </a:extLst>
          </p:cNvPr>
          <p:cNvSpPr txBox="1"/>
          <p:nvPr/>
        </p:nvSpPr>
        <p:spPr>
          <a:xfrm>
            <a:off x="9009149" y="4730868"/>
            <a:ext cx="151853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r-FR" sz="1400" dirty="0"/>
              <a:t>A</a:t>
            </a:r>
          </a:p>
        </p:txBody>
      </p:sp>
      <p:sp>
        <p:nvSpPr>
          <p:cNvPr id="44" name="ZoneTexte 18">
            <a:extLst>
              <a:ext uri="{FF2B5EF4-FFF2-40B4-BE49-F238E27FC236}">
                <a16:creationId xmlns:a16="http://schemas.microsoft.com/office/drawing/2014/main" id="{35A02E6F-CD72-8E47-A548-0D941E0BE811}"/>
              </a:ext>
            </a:extLst>
          </p:cNvPr>
          <p:cNvSpPr txBox="1"/>
          <p:nvPr/>
        </p:nvSpPr>
        <p:spPr>
          <a:xfrm rot="18000000">
            <a:off x="6533282" y="3198200"/>
            <a:ext cx="2412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CHR Sambre et Meuse</a:t>
            </a:r>
          </a:p>
        </p:txBody>
      </p:sp>
      <p:sp>
        <p:nvSpPr>
          <p:cNvPr id="45" name="ZoneTexte 18">
            <a:extLst>
              <a:ext uri="{FF2B5EF4-FFF2-40B4-BE49-F238E27FC236}">
                <a16:creationId xmlns:a16="http://schemas.microsoft.com/office/drawing/2014/main" id="{F173EF42-2C0E-06BA-D13A-AA043B3132D8}"/>
              </a:ext>
            </a:extLst>
          </p:cNvPr>
          <p:cNvSpPr txBox="1"/>
          <p:nvPr/>
        </p:nvSpPr>
        <p:spPr>
          <a:xfrm rot="18000000">
            <a:off x="7629268" y="3198200"/>
            <a:ext cx="2412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CHU Rennes</a:t>
            </a:r>
          </a:p>
        </p:txBody>
      </p:sp>
    </p:spTree>
    <p:extLst>
      <p:ext uri="{BB962C8B-B14F-4D97-AF65-F5344CB8AC3E}">
        <p14:creationId xmlns:p14="http://schemas.microsoft.com/office/powerpoint/2010/main" val="2069098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Panorama Cybersécurité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0952324" cy="3633047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Focus APHP :</a:t>
            </a: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Attaques en déni de service pour bloquer l’accès Internet de l’AP-HP.</a:t>
            </a: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Piratages de comptes de messagerie de l’AP-HP pour réaliser des campagnes de SPAM et d’hameçonnage.</a:t>
            </a: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Tentative d’introduction d’une clef USB par une personne se faisant passer pour un informaticien de l’AP-HP.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14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05977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Panorama Cybersécurité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0952324" cy="3633047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Retour d’expérience :</a:t>
            </a:r>
          </a:p>
          <a:p>
            <a:pPr lvl="1">
              <a:spcAft>
                <a:spcPts val="0"/>
              </a:spcAft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Prévoir deux opérateurs à la fois sur la protection et sur le service d’accès internet pour pallier au attaque massive.</a:t>
            </a: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S’assurer de la mise à jour régulière des postes de travails.</a:t>
            </a:r>
          </a:p>
          <a:p>
            <a:pPr lvl="2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Appliquer et redémarrer vos postes en fin ou creux d’activités car les mises à jour sont parfois longues</a:t>
            </a: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Segmenter au besoin les équipements des laboratoires vis-à-vis des postes « bureautique ».</a:t>
            </a: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S’assurer que les équipements exposés sur internet soit mis à jour régulièrement (Danger pour les failles critiques).</a:t>
            </a: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Attention à la sous-traitance, préférer des portails d’accès pour vos prestataires aux mises en place de liaison entre les entreprises (Qu’il faudra couper en cas d’attaque).</a:t>
            </a: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Eviter les outils de télémaintenance non sécurisé (TeamViewer etc.).</a:t>
            </a:r>
          </a:p>
          <a:p>
            <a:pPr lvl="1">
              <a:spcAft>
                <a:spcPts val="0"/>
              </a:spcAft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Bien mettre en balance le volet coût et niveau de protection demandé.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15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47095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4483DB-7F57-AB43-BA24-A3AD32521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852359"/>
                </a:solidFill>
              </a:rPr>
              <a:t>Merci de votre attention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ECFCABC-7D31-014F-31A9-AAE59646B89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4173" y="5480223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894D5-D638-C1AF-D235-E5F41EE7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pPr rtl="0"/>
              <a:t>16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9327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B13C35-702B-4BCE-824F-AAADB3090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fr-FR" dirty="0"/>
              <a:t>LES DOCUMENTS A AVOIR DANS VOS ETABLISSEMENTS</a:t>
            </a:r>
          </a:p>
          <a:p>
            <a:pPr rtl="0"/>
            <a:r>
              <a:rPr lang="fr-FR" dirty="0"/>
              <a:t>SECURITE DES SI MESURES DE PROTECTION</a:t>
            </a:r>
          </a:p>
          <a:p>
            <a:pPr rtl="0"/>
            <a:r>
              <a:rPr lang="fr-FR" dirty="0"/>
              <a:t>LES FONCTIONS EN VISIBILITE</a:t>
            </a:r>
          </a:p>
          <a:p>
            <a:pPr rtl="0"/>
            <a:r>
              <a:rPr lang="fr-FR" dirty="0"/>
              <a:t>LA REGLEMENTATION</a:t>
            </a:r>
          </a:p>
          <a:p>
            <a:pPr rtl="0"/>
            <a:r>
              <a:rPr lang="fr-FR" dirty="0"/>
              <a:t>LES REFLEXES</a:t>
            </a:r>
          </a:p>
          <a:p>
            <a:pPr rtl="0"/>
            <a:r>
              <a:rPr lang="fr-FR" dirty="0"/>
              <a:t>L’ORGANISATION A METTRE EN PLACE</a:t>
            </a:r>
          </a:p>
          <a:p>
            <a:pPr rtl="0"/>
            <a:r>
              <a:rPr lang="fr-FR" dirty="0"/>
              <a:t>PANORAMA CYBERSECURITE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93C0E1-1796-41B4-AF64-2A823C4C8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dirty="0"/>
              <a:t>Sommaire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ECD85E0-FA5F-2B60-7768-C23CB22993A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696718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9803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DOCUMENTS A AVOIR DANS VOS ETABLISSEMENTS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0952324" cy="3633047"/>
          </a:xfrm>
        </p:spPr>
        <p:txBody>
          <a:bodyPr/>
          <a:lstStyle/>
          <a:p>
            <a:r>
              <a:rPr lang="fr-FR" dirty="0"/>
              <a:t>Une chartre de bon usage de votre système d’information</a:t>
            </a:r>
          </a:p>
          <a:p>
            <a:pPr lvl="1"/>
            <a:r>
              <a:rPr lang="fr-FR" dirty="0"/>
              <a:t>Qui a une partie engageante pour le personnel en étant validé au niveau vos ressources humaines. </a:t>
            </a:r>
          </a:p>
          <a:p>
            <a:pPr lvl="1"/>
            <a:r>
              <a:rPr lang="fr-FR" dirty="0"/>
              <a:t>Qui est annexé à votre règlement intérieur.</a:t>
            </a:r>
          </a:p>
          <a:p>
            <a:pPr lvl="1"/>
            <a:endParaRPr lang="fr-FR" dirty="0"/>
          </a:p>
          <a:p>
            <a:r>
              <a:rPr lang="fr-FR" dirty="0"/>
              <a:t>Une Politique Générale de Sécurité des Systèmes d'Information</a:t>
            </a:r>
          </a:p>
          <a:p>
            <a:pPr lvl="1"/>
            <a:r>
              <a:rPr lang="fr-FR" dirty="0"/>
              <a:t>Qui définit la politique mis en place par votre établissement.</a:t>
            </a:r>
          </a:p>
          <a:p>
            <a:pPr lvl="1"/>
            <a:r>
              <a:rPr lang="fr-FR" dirty="0"/>
              <a:t>Qui engage vos prestataires lors de vos interventions.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3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18826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SECURITE DES SI MESURES DE PROTECTION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0952324" cy="3633047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Etat des risques</a:t>
            </a:r>
          </a:p>
          <a:p>
            <a:pPr lvl="1"/>
            <a:r>
              <a:rPr lang="fr-FR" dirty="0"/>
              <a:t>Phishing : Recueil d’information par ingénierie sociale.</a:t>
            </a:r>
          </a:p>
          <a:p>
            <a:pPr lvl="1"/>
            <a:r>
              <a:rPr lang="fr-FR" dirty="0"/>
              <a:t>DDOS : Saturation de votre accès internet (par déni de service).</a:t>
            </a:r>
          </a:p>
          <a:p>
            <a:pPr lvl="1"/>
            <a:r>
              <a:rPr lang="fr-FR" dirty="0"/>
              <a:t>Spam : Publicité non souhaitée.</a:t>
            </a:r>
          </a:p>
          <a:p>
            <a:pPr lvl="1"/>
            <a:r>
              <a:rPr lang="fr-FR" dirty="0" err="1"/>
              <a:t>Cryptolocker</a:t>
            </a:r>
            <a:r>
              <a:rPr lang="fr-FR" dirty="0"/>
              <a:t> (Rançongiciels) : Encryptions des données en vue d’obtenir une rançon.</a:t>
            </a:r>
          </a:p>
          <a:p>
            <a:pPr lvl="1"/>
            <a:r>
              <a:rPr lang="fr-FR" dirty="0"/>
              <a:t>Image institutionnelle : Engager l’image de la structure dans ces échanges publics.</a:t>
            </a:r>
          </a:p>
          <a:p>
            <a:pPr lvl="1"/>
            <a:r>
              <a:rPr lang="fr-FR" dirty="0"/>
              <a:t>Usurpation : Emprunter l’identité d’une personne à des fins malveillantes.</a:t>
            </a:r>
          </a:p>
          <a:p>
            <a:r>
              <a:rPr lang="fr-FR" dirty="0"/>
              <a:t>Les médias</a:t>
            </a:r>
          </a:p>
          <a:p>
            <a:pPr lvl="1"/>
            <a:r>
              <a:rPr lang="fr-FR" dirty="0"/>
              <a:t>Réseaux sociaux.</a:t>
            </a:r>
          </a:p>
          <a:p>
            <a:pPr lvl="1"/>
            <a:r>
              <a:rPr lang="fr-FR" dirty="0"/>
              <a:t>Messagerie.</a:t>
            </a:r>
          </a:p>
          <a:p>
            <a:pPr lvl="1"/>
            <a:r>
              <a:rPr lang="fr-FR" dirty="0"/>
              <a:t>Accès internet.</a:t>
            </a:r>
          </a:p>
          <a:p>
            <a:pPr lvl="1"/>
            <a:r>
              <a:rPr lang="fr-FR" dirty="0"/>
              <a:t>Partages.</a:t>
            </a:r>
          </a:p>
          <a:p>
            <a:pPr lvl="1"/>
            <a:r>
              <a:rPr lang="fr-FR" dirty="0"/>
              <a:t>Stockage amovible.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4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2633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SECURITE DES SI MESURES DE PROTECTION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0952324" cy="3633047"/>
          </a:xfrm>
        </p:spPr>
        <p:txBody>
          <a:bodyPr>
            <a:normAutofit/>
          </a:bodyPr>
          <a:lstStyle/>
          <a:p>
            <a:r>
              <a:rPr lang="fr-FR" dirty="0"/>
              <a:t>Les outils mis en place</a:t>
            </a:r>
          </a:p>
          <a:p>
            <a:pPr lvl="1"/>
            <a:r>
              <a:rPr lang="fr-FR" dirty="0"/>
              <a:t>Un filtre au niveau d’internet.</a:t>
            </a:r>
          </a:p>
          <a:p>
            <a:pPr lvl="1"/>
            <a:r>
              <a:rPr lang="fr-FR" dirty="0"/>
              <a:t>Un agent au niveau de chaque postes (XDR).</a:t>
            </a:r>
          </a:p>
          <a:p>
            <a:pPr lvl="1"/>
            <a:r>
              <a:rPr lang="fr-FR" dirty="0"/>
              <a:t>Une prestation d’écoute du </a:t>
            </a:r>
            <a:r>
              <a:rPr lang="fr-FR" dirty="0" err="1"/>
              <a:t>Dark</a:t>
            </a:r>
            <a:r>
              <a:rPr lang="fr-FR" dirty="0"/>
              <a:t> Web.</a:t>
            </a:r>
          </a:p>
          <a:p>
            <a:pPr lvl="1"/>
            <a:r>
              <a:rPr lang="fr-FR" dirty="0"/>
              <a:t>Un système d’audit des partages et des accès internet.</a:t>
            </a:r>
          </a:p>
          <a:p>
            <a:pPr lvl="1"/>
            <a:r>
              <a:rPr lang="fr-FR" dirty="0"/>
              <a:t>Un coffre-fort des mots de passe aux fonctions SI critiques.</a:t>
            </a:r>
          </a:p>
          <a:p>
            <a:pPr lvl="1"/>
            <a:r>
              <a:rPr lang="fr-FR" dirty="0"/>
              <a:t>Une authentification simplifiée  Single </a:t>
            </a:r>
            <a:r>
              <a:rPr lang="fr-FR" dirty="0" err="1"/>
              <a:t>Sign</a:t>
            </a:r>
            <a:r>
              <a:rPr lang="fr-FR" dirty="0"/>
              <a:t> On.</a:t>
            </a:r>
          </a:p>
          <a:p>
            <a:pPr lvl="1"/>
            <a:r>
              <a:rPr lang="fr-FR" dirty="0"/>
              <a:t>Une double authentification pour l’accès aux dossier médicaux (Uniquement Hors établissement)</a:t>
            </a:r>
          </a:p>
          <a:p>
            <a:pPr lvl="1"/>
            <a:r>
              <a:rPr lang="fr-FR" dirty="0"/>
              <a:t>Une sauvegarde régulière de nos environnements (Configuration automate, base de données et données non structurés) 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5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1211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FONCTIONS EN VISIBILITE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0952324" cy="3633047"/>
          </a:xfrm>
        </p:spPr>
        <p:txBody>
          <a:bodyPr>
            <a:normAutofit/>
          </a:bodyPr>
          <a:lstStyle/>
          <a:p>
            <a:r>
              <a:rPr lang="fr-FR" dirty="0"/>
              <a:t>Les fonctions en visibilité sur vos sites</a:t>
            </a:r>
          </a:p>
          <a:p>
            <a:pPr lvl="1"/>
            <a:r>
              <a:rPr lang="fr-FR" dirty="0"/>
              <a:t>Le Responsable de la Sécurité des Systèmes d'Information (RSSI).</a:t>
            </a:r>
          </a:p>
          <a:p>
            <a:pPr lvl="1"/>
            <a:r>
              <a:rPr lang="fr-FR" dirty="0"/>
              <a:t> Le délégué à la protection des données (DPO).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6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599574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 REGLEMENTATION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0952324" cy="3633047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La règlementation</a:t>
            </a:r>
          </a:p>
          <a:p>
            <a:pPr lvl="1"/>
            <a:r>
              <a:rPr lang="fr-FR" dirty="0"/>
              <a:t>Appliquer les règles de la CNIL : Longueur et complexité des mots de passes , la durée de conservation des logs et la notification des violations de données</a:t>
            </a:r>
          </a:p>
          <a:p>
            <a:pPr lvl="2"/>
            <a:r>
              <a:rPr lang="fr-FR" dirty="0">
                <a:hlinkClick r:id="rId2"/>
              </a:rPr>
              <a:t>https://www.cnil.fr/fr/mots-de-passe</a:t>
            </a:r>
            <a:endParaRPr lang="fr-FR" dirty="0"/>
          </a:p>
          <a:p>
            <a:pPr lvl="2"/>
            <a:r>
              <a:rPr lang="fr-FR" dirty="0">
                <a:hlinkClick r:id="rId3"/>
              </a:rPr>
              <a:t>https://www.cnil.fr/fr/la-cnil-publie-une-recommandation-relative-aux-mesures-de-journalisation</a:t>
            </a:r>
            <a:endParaRPr lang="fr-FR" dirty="0"/>
          </a:p>
          <a:p>
            <a:pPr lvl="2"/>
            <a:r>
              <a:rPr lang="fr-FR" dirty="0">
                <a:hlinkClick r:id="rId4"/>
              </a:rPr>
              <a:t>https://www.cnil.fr/fr/notifier-une-violation-de-donnees-personnelles</a:t>
            </a:r>
            <a:endParaRPr lang="fr-FR" dirty="0"/>
          </a:p>
          <a:p>
            <a:pPr marL="630000" lvl="2" indent="0">
              <a:buNone/>
            </a:pPr>
            <a:endParaRPr lang="fr-FR" dirty="0"/>
          </a:p>
          <a:p>
            <a:pPr lvl="1"/>
            <a:r>
              <a:rPr lang="fr-FR" dirty="0"/>
              <a:t>Appliquer les recommandations de l’ANSSI :  Notifier les incidents de sécurités, voir les bonnes pratiques et les règles en cas de crise cyber. </a:t>
            </a:r>
          </a:p>
          <a:p>
            <a:pPr lvl="2"/>
            <a:r>
              <a:rPr lang="fr-FR" dirty="0">
                <a:hlinkClick r:id="rId5"/>
              </a:rPr>
              <a:t>https://cyber.gouv.fr/guides-essentiels-et-bonnes-pratiques-de-cybersecurite-par-ou-commencer</a:t>
            </a:r>
            <a:endParaRPr lang="fr-FR" dirty="0"/>
          </a:p>
          <a:p>
            <a:pPr lvl="2"/>
            <a:r>
              <a:rPr lang="fr-FR" dirty="0">
                <a:hlinkClick r:id="rId6"/>
              </a:rPr>
              <a:t>https://cyber.gouv.fr/notifications-reglementaires</a:t>
            </a:r>
            <a:endParaRPr lang="fr-FR" dirty="0"/>
          </a:p>
          <a:p>
            <a:pPr lvl="2"/>
            <a:r>
              <a:rPr lang="fr-FR" dirty="0">
                <a:hlinkClick r:id="rId7"/>
              </a:rPr>
              <a:t>https://www.francenum.gouv.fr/guides-et-conseils/protection-contre-les-risques/cybersecurite/que-faire-en-cas-de-cyberattaque-5</a:t>
            </a:r>
            <a:endParaRPr lang="fr-FR" dirty="0"/>
          </a:p>
          <a:p>
            <a:pPr marL="630000" lvl="2" indent="0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7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52102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REFLEXES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8</a:t>
            </a:fld>
            <a:endParaRPr lang="fr-FR" noProof="0"/>
          </a:p>
        </p:txBody>
      </p:sp>
      <p:pic>
        <p:nvPicPr>
          <p:cNvPr id="6" name="Image 3">
            <a:extLst>
              <a:ext uri="{FF2B5EF4-FFF2-40B4-BE49-F238E27FC236}">
                <a16:creationId xmlns:a16="http://schemas.microsoft.com/office/drawing/2014/main" id="{F7805A86-053B-A9ED-9FE4-EA152671D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839" y="2330535"/>
            <a:ext cx="7151656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F18B7A-5546-866B-83C6-19C3837135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2" y="1857136"/>
            <a:ext cx="10952324" cy="463439"/>
          </a:xfrm>
        </p:spPr>
        <p:txBody>
          <a:bodyPr>
            <a:normAutofit/>
          </a:bodyPr>
          <a:lstStyle/>
          <a:p>
            <a:r>
              <a:rPr lang="fr-FR" dirty="0"/>
              <a:t>Les consignes ANSSI en cas de cyberattaque</a:t>
            </a:r>
          </a:p>
        </p:txBody>
      </p:sp>
    </p:spTree>
    <p:extLst>
      <p:ext uri="{BB962C8B-B14F-4D97-AF65-F5344CB8AC3E}">
        <p14:creationId xmlns:p14="http://schemas.microsoft.com/office/powerpoint/2010/main" val="1885613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4C4F-F9F1-822A-DFD8-473E763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L'Organisation A METTRE EN PLACE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49176E-EC96-C37E-83B3-0C3ECD760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0952324" cy="3633047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Le Plan de Continuité de l’Activité (PCA)</a:t>
            </a:r>
          </a:p>
          <a:p>
            <a:pPr lvl="1"/>
            <a:r>
              <a:rPr lang="fr-FR" dirty="0"/>
              <a:t>Définition Processus permettant d’identifier les menaces potentielles pour une organisation, et de définir les actions à maintenir de façon prioritaire pour continuer d’atteindre ses objectifs et honorer ses obligations (Produire des résultats d’analyse etc. .).</a:t>
            </a:r>
          </a:p>
          <a:p>
            <a:pPr marL="324000" lvl="1" indent="0">
              <a:buNone/>
            </a:pPr>
            <a:endParaRPr lang="fr-FR" dirty="0"/>
          </a:p>
          <a:p>
            <a:pPr lvl="1"/>
            <a:r>
              <a:rPr lang="fr-FR" dirty="0"/>
              <a:t> Avant tout un volet organisationnel :</a:t>
            </a:r>
          </a:p>
          <a:p>
            <a:pPr lvl="2"/>
            <a:r>
              <a:rPr lang="fr-FR" dirty="0"/>
              <a:t>Définir l’importance de vos analyses en fonction des activités qui seront maintenues au niveau de vos services cliniques.</a:t>
            </a:r>
          </a:p>
          <a:p>
            <a:pPr lvl="2"/>
            <a:r>
              <a:rPr lang="fr-FR" dirty="0"/>
              <a:t>Avoir à jour, une liste de vos automates avec leurs interactions et l’annuaire des contacts fournisseurs associés.</a:t>
            </a:r>
          </a:p>
          <a:p>
            <a:pPr lvl="2"/>
            <a:r>
              <a:rPr lang="fr-FR" dirty="0"/>
              <a:t>Avoir une liste des téléphones de secours (indépendant du réseau informatique) de vos services cliniques, de vos laboratoires et des directions transverses (Téléphone bleue).</a:t>
            </a:r>
          </a:p>
          <a:p>
            <a:pPr lvl="1"/>
            <a:r>
              <a:rPr lang="fr-FR" dirty="0"/>
              <a:t>Connaître vos protections :</a:t>
            </a:r>
          </a:p>
          <a:p>
            <a:pPr lvl="2"/>
            <a:r>
              <a:rPr lang="fr-FR" dirty="0"/>
              <a:t>Suivre et prioriser avec vos DSI et vos fournisseurs, ce qu’il est nécessaire de sauvegarder niveau automate.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AE47BC-6AE9-2C97-114A-D8DF52DEB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92" y="5951811"/>
            <a:ext cx="1683194" cy="76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E522B91-47E9-66F4-F7EB-7A1B2C5F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5C3056E-1632-4A65-A24F-3F10A1450A6E}" type="slidenum">
              <a:rPr lang="fr-FR" noProof="0" smtClean="0"/>
              <a:t>9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67185367"/>
      </p:ext>
    </p:extLst>
  </p:cSld>
  <p:clrMapOvr>
    <a:masterClrMapping/>
  </p:clrMapOvr>
</p:sld>
</file>

<file path=ppt/theme/theme1.xml><?xml version="1.0" encoding="utf-8"?>
<a:theme xmlns:a="http://schemas.openxmlformats.org/drawingml/2006/main" name="AFTLM">
  <a:themeElements>
    <a:clrScheme name="Custom 11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Custom 2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006_TF00315753" id="{0F0D53F9-FF63-4790-98E1-17CE9E87DD90}" vid="{160F1BF7-7A07-4C15-83C7-9010985EA335}"/>
    </a:ext>
  </a:extLst>
</a:theme>
</file>

<file path=ppt/theme/theme2.xml><?xml version="1.0" encoding="utf-8"?>
<a:theme xmlns:a="http://schemas.openxmlformats.org/drawingml/2006/main" name="2_Dividende">
  <a:themeElements>
    <a:clrScheme name="Custom 11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Custom 2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006_TF00315753" id="{0F0D53F9-FF63-4790-98E1-17CE9E87DD90}" vid="{160F1BF7-7A07-4C15-83C7-9010985EA335}"/>
    </a:ext>
  </a:extLst>
</a:theme>
</file>

<file path=ppt/theme/theme3.xml><?xml version="1.0" encoding="utf-8"?>
<a:theme xmlns:a="http://schemas.openxmlformats.org/drawingml/2006/main" name="1_Dividende">
  <a:themeElements>
    <a:clrScheme name="Custom 11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Custom 2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006_TF00315753" id="{0F0D53F9-FF63-4790-98E1-17CE9E87DD90}" vid="{160F1BF7-7A07-4C15-83C7-9010985EA335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58AF07-9E42-47AF-83DF-C9E8FADF71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C4EF74-2977-4065-95FE-55F8E4B639D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653253B1-1887-43EF-BBA6-7E1941C427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Le cours idéal</Template>
  <TotalTime>1</TotalTime>
  <Words>1060</Words>
  <Application>Microsoft Office PowerPoint</Application>
  <PresentationFormat>Grand écran</PresentationFormat>
  <Paragraphs>154</Paragraphs>
  <Slides>16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Candara</vt:lpstr>
      <vt:lpstr>Wingdings 2</vt:lpstr>
      <vt:lpstr>AFTLM</vt:lpstr>
      <vt:lpstr>2_Dividende</vt:lpstr>
      <vt:lpstr>1_Dividende</vt:lpstr>
      <vt:lpstr>Présentation AFTLM </vt:lpstr>
      <vt:lpstr>Sommaire</vt:lpstr>
      <vt:lpstr>LES DOCUMENTS A AVOIR DANS VOS ETABLISSEMENTS</vt:lpstr>
      <vt:lpstr>SECURITE DES SI MESURES DE PROTECTION</vt:lpstr>
      <vt:lpstr>SECURITE DES SI MESURES DE PROTECTION</vt:lpstr>
      <vt:lpstr>LES FONCTIONS EN VISIBILITE</vt:lpstr>
      <vt:lpstr>LA REGLEMENTATION</vt:lpstr>
      <vt:lpstr>LES REFLEXES</vt:lpstr>
      <vt:lpstr>L'Organisation A METTRE EN PLACE</vt:lpstr>
      <vt:lpstr>L'Organisation A METTRE EN PLACE</vt:lpstr>
      <vt:lpstr>L'Organisation A METTRE EN PLACE</vt:lpstr>
      <vt:lpstr>Panorama Cybersécurité</vt:lpstr>
      <vt:lpstr>Panorama Cybersécurité</vt:lpstr>
      <vt:lpstr>Panorama Cybersécurité</vt:lpstr>
      <vt:lpstr>Panorama Cybersécurité</vt:lpstr>
      <vt:lpstr>Merci de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AFTLM</dc:title>
  <dc:creator>loiseauflorence@orange.fr</dc:creator>
  <cp:lastModifiedBy>Florence LOISEAU</cp:lastModifiedBy>
  <cp:revision>34</cp:revision>
  <dcterms:created xsi:type="dcterms:W3CDTF">2023-08-15T18:08:36Z</dcterms:created>
  <dcterms:modified xsi:type="dcterms:W3CDTF">2023-11-24T21:21:02Z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  <property fmtid="{D5CDD505-2E9C-101B-9397-08002B2CF9AE}" pid="3" name="MSIP_Label_591d6119-873b-4397-8a13-8f0b0381b9bf_Enabled">
    <vt:lpwstr>true</vt:lpwstr>
  </property>
  <property fmtid="{D5CDD505-2E9C-101B-9397-08002B2CF9AE}" pid="4" name="MSIP_Label_591d6119-873b-4397-8a13-8f0b0381b9bf_SetDate">
    <vt:lpwstr>2023-11-22T09:51:33Z</vt:lpwstr>
  </property>
  <property fmtid="{D5CDD505-2E9C-101B-9397-08002B2CF9AE}" pid="5" name="MSIP_Label_591d6119-873b-4397-8a13-8f0b0381b9bf_Method">
    <vt:lpwstr>Standard</vt:lpwstr>
  </property>
  <property fmtid="{D5CDD505-2E9C-101B-9397-08002B2CF9AE}" pid="6" name="MSIP_Label_591d6119-873b-4397-8a13-8f0b0381b9bf_Name">
    <vt:lpwstr>C1 - Interne</vt:lpwstr>
  </property>
  <property fmtid="{D5CDD505-2E9C-101B-9397-08002B2CF9AE}" pid="7" name="MSIP_Label_591d6119-873b-4397-8a13-8f0b0381b9bf_SiteId">
    <vt:lpwstr>905eea10-a76c-4815-8160-ba433c63cfd5</vt:lpwstr>
  </property>
  <property fmtid="{D5CDD505-2E9C-101B-9397-08002B2CF9AE}" pid="8" name="MSIP_Label_591d6119-873b-4397-8a13-8f0b0381b9bf_ActionId">
    <vt:lpwstr>a5847583-c5b4-405e-9a60-66616c4845fb</vt:lpwstr>
  </property>
  <property fmtid="{D5CDD505-2E9C-101B-9397-08002B2CF9AE}" pid="9" name="MSIP_Label_591d6119-873b-4397-8a13-8f0b0381b9bf_ContentBits">
    <vt:lpwstr>2</vt:lpwstr>
  </property>
  <property fmtid="{D5CDD505-2E9C-101B-9397-08002B2CF9AE}" pid="10" name="ClassificationContentMarkingFooterLocations">
    <vt:lpwstr>AFTLM:8\2_Dividende:8\1_Dividende:8</vt:lpwstr>
  </property>
  <property fmtid="{D5CDD505-2E9C-101B-9397-08002B2CF9AE}" pid="11" name="ClassificationContentMarkingFooterText">
    <vt:lpwstr>C1 - Interne</vt:lpwstr>
  </property>
</Properties>
</file>