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4" r:id="rId3"/>
    <p:sldId id="273" r:id="rId4"/>
    <p:sldId id="270" r:id="rId5"/>
    <p:sldId id="279" r:id="rId6"/>
    <p:sldId id="271" r:id="rId7"/>
    <p:sldId id="272" r:id="rId8"/>
    <p:sldId id="258" r:id="rId9"/>
    <p:sldId id="269" r:id="rId10"/>
    <p:sldId id="260" r:id="rId11"/>
    <p:sldId id="282" r:id="rId12"/>
    <p:sldId id="263" r:id="rId13"/>
    <p:sldId id="281" r:id="rId14"/>
    <p:sldId id="283" r:id="rId15"/>
    <p:sldId id="280" r:id="rId16"/>
    <p:sldId id="25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4FCA-6592-4C7F-B529-1AE6DDE27D57}" type="datetimeFigureOut">
              <a:rPr lang="fr-FR" smtClean="0"/>
              <a:pPr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53F29-0ABE-4BB2-8A05-5902274B50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23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3F29-0ABE-4BB2-8A05-5902274B50D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8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ms.gle/GqGjGW251c3fmqPB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3" y="5767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XVIIe JOURNEE PROFESSIONNELLE </a:t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 L’AFTLM</a:t>
            </a:r>
            <a:endParaRPr lang="fr-FR" sz="3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ous-titre 3"/>
          <p:cNvSpPr txBox="1">
            <a:spLocks/>
          </p:cNvSpPr>
          <p:nvPr/>
        </p:nvSpPr>
        <p:spPr>
          <a:xfrm>
            <a:off x="1142976" y="1500174"/>
            <a:ext cx="6400800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35926" y="1902762"/>
            <a:ext cx="5357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CC"/>
                </a:solidFill>
              </a:rPr>
              <a:t>Hôtel Novotel </a:t>
            </a:r>
          </a:p>
          <a:p>
            <a:pPr algn="ctr"/>
            <a:r>
              <a:rPr lang="fr-FR" sz="3600" b="1" dirty="0">
                <a:solidFill>
                  <a:srgbClr val="0000CC"/>
                </a:solidFill>
              </a:rPr>
              <a:t>Paris La Défense Esplanade</a:t>
            </a:r>
          </a:p>
        </p:txBody>
      </p:sp>
      <p:pic>
        <p:nvPicPr>
          <p:cNvPr id="3" name="Image 2" descr="Une image contenant bâtiment, extérieur, cité, gratte-ciel&#10;&#10;Description générée automatiquement">
            <a:extLst>
              <a:ext uri="{FF2B5EF4-FFF2-40B4-BE49-F238E27FC236}">
                <a16:creationId xmlns:a16="http://schemas.microsoft.com/office/drawing/2014/main" id="{1933885F-E5B1-4BFC-9895-5D2F1A704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5" y="3102747"/>
            <a:ext cx="2376264" cy="3565789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E8AAC8-0A7E-4B41-B1E0-7A4AA99D8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3298082" cy="149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2812" y="12073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CONCOURS PHOTO 2021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49238" y="1412776"/>
            <a:ext cx="2809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2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ème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PRIX</a:t>
            </a:r>
          </a:p>
          <a:p>
            <a:pPr algn="ctr"/>
            <a:endParaRPr lang="fr-FR" sz="2400" b="1" dirty="0">
              <a:solidFill>
                <a:schemeClr val="accent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r>
              <a:rPr lang="fr-FR" sz="2400" b="1" i="1" dirty="0">
                <a:solidFill>
                  <a:srgbClr val="0000CC"/>
                </a:solidFill>
                <a:effectLst/>
                <a:latin typeface="system-ui"/>
              </a:rPr>
              <a:t>La TLM dans l’ombre</a:t>
            </a:r>
          </a:p>
          <a:p>
            <a:pPr algn="ctr"/>
            <a:endParaRPr lang="fr-FR" sz="2400" b="1" i="1" dirty="0">
              <a:solidFill>
                <a:srgbClr val="0000CC"/>
              </a:solidFill>
              <a:effectLst/>
              <a:latin typeface="system-ui"/>
            </a:endParaRPr>
          </a:p>
          <a:p>
            <a:pPr algn="ctr"/>
            <a:r>
              <a:rPr lang="fr-FR" sz="2400" b="1" i="0" dirty="0">
                <a:solidFill>
                  <a:srgbClr val="0000CC"/>
                </a:solidFill>
                <a:effectLst/>
                <a:latin typeface="system-ui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Britannic Bold" pitchFamily="34" charset="0"/>
              </a:rPr>
              <a:t>Estelle CASSAULT</a:t>
            </a:r>
          </a:p>
        </p:txBody>
      </p:sp>
      <p:pic>
        <p:nvPicPr>
          <p:cNvPr id="6" name="Image 5" descr="Une image contenant intérieur, portable, personne, sombre&#10;&#10;Description générée automatiquement">
            <a:extLst>
              <a:ext uri="{FF2B5EF4-FFF2-40B4-BE49-F238E27FC236}">
                <a16:creationId xmlns:a16="http://schemas.microsoft.com/office/drawing/2014/main" id="{68E56429-03E4-4F55-A8A0-FC9294CA0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55073"/>
            <a:ext cx="4080272" cy="5440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CONCOURS PHOTO 2021</a:t>
            </a:r>
          </a:p>
        </p:txBody>
      </p:sp>
      <p:pic>
        <p:nvPicPr>
          <p:cNvPr id="5" name="Image 4" descr="Une image contenant texte, bâtiment&#10;&#10;Description générée automatiquement">
            <a:extLst>
              <a:ext uri="{FF2B5EF4-FFF2-40B4-BE49-F238E27FC236}">
                <a16:creationId xmlns:a16="http://schemas.microsoft.com/office/drawing/2014/main" id="{2F61119E-1A40-4E79-9459-DDF076864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908720"/>
            <a:ext cx="5544108" cy="3696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bleu&#10;&#10;Description générée automatiquement">
            <a:extLst>
              <a:ext uri="{FF2B5EF4-FFF2-40B4-BE49-F238E27FC236}">
                <a16:creationId xmlns:a16="http://schemas.microsoft.com/office/drawing/2014/main" id="{3A5E5A77-A86F-4E7B-8990-EAA8C403D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2955032"/>
            <a:ext cx="5652120" cy="3768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3E927D-5107-452B-A1CD-31E403F9B906}"/>
              </a:ext>
            </a:extLst>
          </p:cNvPr>
          <p:cNvSpPr txBox="1"/>
          <p:nvPr/>
        </p:nvSpPr>
        <p:spPr>
          <a:xfrm>
            <a:off x="6018087" y="934904"/>
            <a:ext cx="275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3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ème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PRIX</a:t>
            </a:r>
          </a:p>
          <a:p>
            <a:pPr algn="ctr"/>
            <a:endParaRPr lang="fr-FR" sz="1100" b="1" dirty="0">
              <a:solidFill>
                <a:schemeClr val="accent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r>
              <a:rPr lang="fr-FR" sz="2400" b="1" i="1" dirty="0">
                <a:solidFill>
                  <a:srgbClr val="0000CC"/>
                </a:solidFill>
                <a:latin typeface="system-ui"/>
              </a:rPr>
              <a:t>Mosaïques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fr-FR" sz="2400" b="1" i="1" dirty="0">
                <a:solidFill>
                  <a:srgbClr val="0000CC"/>
                </a:solidFill>
                <a:latin typeface="system-ui"/>
              </a:rPr>
              <a:t>du TLM</a:t>
            </a:r>
          </a:p>
          <a:p>
            <a:pPr algn="ctr"/>
            <a:endParaRPr lang="fr-FR" sz="2400" b="1" dirty="0">
              <a:solidFill>
                <a:schemeClr val="accent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r>
              <a:rPr lang="fr-FR" sz="2400" b="1" dirty="0">
                <a:solidFill>
                  <a:srgbClr val="0000CC"/>
                </a:solidFill>
                <a:latin typeface="Britannic Bold" pitchFamily="34" charset="0"/>
              </a:rPr>
              <a:t>Alexandre HESRY</a:t>
            </a:r>
          </a:p>
        </p:txBody>
      </p:sp>
    </p:spTree>
    <p:extLst>
      <p:ext uri="{BB962C8B-B14F-4D97-AF65-F5344CB8AC3E}">
        <p14:creationId xmlns:p14="http://schemas.microsoft.com/office/powerpoint/2010/main" val="1390006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CONCOURS PHOTO 2021</a:t>
            </a:r>
          </a:p>
        </p:txBody>
      </p:sp>
      <p:pic>
        <p:nvPicPr>
          <p:cNvPr id="3" name="Image 2" descr="Une image contenant mur, personne, intérieur, habillé&#10;&#10;Description générée automatiquement">
            <a:extLst>
              <a:ext uri="{FF2B5EF4-FFF2-40B4-BE49-F238E27FC236}">
                <a16:creationId xmlns:a16="http://schemas.microsoft.com/office/drawing/2014/main" id="{790C1E32-EDA0-41CC-B155-6A31D4F2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638263" cy="4978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CONCOURS PHOTO 2021</a:t>
            </a:r>
          </a:p>
        </p:txBody>
      </p:sp>
      <p:pic>
        <p:nvPicPr>
          <p:cNvPr id="6" name="Image 5" descr="Une image contenant intérieur, personne, boutique&#10;&#10;Description générée automatiquement">
            <a:extLst>
              <a:ext uri="{FF2B5EF4-FFF2-40B4-BE49-F238E27FC236}">
                <a16:creationId xmlns:a16="http://schemas.microsoft.com/office/drawing/2014/main" id="{2794F4A3-656E-4BDE-80E5-16911451B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4265185" cy="5686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08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CONCOURS PHOTO 2021</a:t>
            </a:r>
          </a:p>
        </p:txBody>
      </p:sp>
      <p:pic>
        <p:nvPicPr>
          <p:cNvPr id="3" name="Image 2" descr="Une image contenant homme, personne, posant&#10;&#10;Description générée automatiquement">
            <a:extLst>
              <a:ext uri="{FF2B5EF4-FFF2-40B4-BE49-F238E27FC236}">
                <a16:creationId xmlns:a16="http://schemas.microsoft.com/office/drawing/2014/main" id="{48380DEA-1AD4-489C-A7C0-95641C644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3" y="1874329"/>
            <a:ext cx="8423998" cy="3399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79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2197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Questionnaire de satisfaction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0A1FF1-4BA6-4040-92DF-E8A803004BEA}"/>
              </a:ext>
            </a:extLst>
          </p:cNvPr>
          <p:cNvSpPr txBox="1"/>
          <p:nvPr/>
        </p:nvSpPr>
        <p:spPr>
          <a:xfrm>
            <a:off x="539552" y="1052736"/>
            <a:ext cx="81472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00CC"/>
                </a:solidFill>
              </a:rPr>
              <a:t>l’AFTLM vous propose de remplir le questionnaire de satisfaction directement en ligne via le lien :</a:t>
            </a:r>
          </a:p>
          <a:p>
            <a:endParaRPr lang="fr-FR" sz="2000" dirty="0">
              <a:solidFill>
                <a:srgbClr val="0000CC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https://forms.gle/GqGjGW251c3fmqPB6</a:t>
            </a: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fr-FR" sz="2800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74826E-2103-4111-9307-C7C4C0FC9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92012"/>
            <a:ext cx="2448272" cy="30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MERCI </a:t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NOS SPONSORS</a:t>
            </a:r>
          </a:p>
        </p:txBody>
      </p:sp>
      <p:pic>
        <p:nvPicPr>
          <p:cNvPr id="4" name="Image 3" descr="533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16832"/>
            <a:ext cx="3236453" cy="1369292"/>
          </a:xfrm>
          <a:prstGeom prst="rect">
            <a:avLst/>
          </a:prstGeom>
        </p:spPr>
      </p:pic>
      <p:pic>
        <p:nvPicPr>
          <p:cNvPr id="7" name="Image 6" descr="aseco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391878"/>
            <a:ext cx="3056162" cy="1466957"/>
          </a:xfrm>
          <a:prstGeom prst="rect">
            <a:avLst/>
          </a:prstGeom>
        </p:spPr>
      </p:pic>
      <p:pic>
        <p:nvPicPr>
          <p:cNvPr id="8" name="Image 7" descr="Brand_Logo__16036.1496982993.1280.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6196" y="2686351"/>
            <a:ext cx="1640201" cy="184486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27549E1-C16D-4784-9ABF-8F5C5D329C35}"/>
              </a:ext>
            </a:extLst>
          </p:cNvPr>
          <p:cNvSpPr txBox="1">
            <a:spLocks/>
          </p:cNvSpPr>
          <p:nvPr/>
        </p:nvSpPr>
        <p:spPr>
          <a:xfrm>
            <a:off x="443196" y="5873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Rendez-vous l’année prochaine 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082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XVIIe JOURNEE PROFESSIONNELLE</a:t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DE L’AFTLM</a:t>
            </a:r>
          </a:p>
        </p:txBody>
      </p:sp>
      <p:sp>
        <p:nvSpPr>
          <p:cNvPr id="10" name="Sous-titre 3"/>
          <p:cNvSpPr txBox="1">
            <a:spLocks/>
          </p:cNvSpPr>
          <p:nvPr/>
        </p:nvSpPr>
        <p:spPr>
          <a:xfrm>
            <a:off x="1142976" y="1500174"/>
            <a:ext cx="6400800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86474" y="1916832"/>
            <a:ext cx="663829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00CC"/>
                </a:solidFill>
              </a:rPr>
              <a:t>Vendredi 19 novembre 2021</a:t>
            </a:r>
          </a:p>
          <a:p>
            <a:pPr algn="ctr"/>
            <a:endParaRPr lang="fr-FR" sz="3200" b="1" dirty="0">
              <a:solidFill>
                <a:srgbClr val="0000CC"/>
              </a:solidFill>
            </a:endParaRPr>
          </a:p>
          <a:p>
            <a:pPr algn="ctr"/>
            <a:endParaRPr lang="fr-FR" sz="2800" b="1" dirty="0">
              <a:solidFill>
                <a:srgbClr val="0000CC"/>
              </a:solidFill>
            </a:endParaRPr>
          </a:p>
          <a:p>
            <a:pPr algn="ctr"/>
            <a:r>
              <a:rPr lang="fr-FR" sz="3200" b="1" dirty="0">
                <a:solidFill>
                  <a:srgbClr val="0000CC"/>
                </a:solidFill>
              </a:rPr>
              <a:t>Le technicien de laboratoire médical : </a:t>
            </a:r>
          </a:p>
          <a:p>
            <a:pPr algn="ctr"/>
            <a:r>
              <a:rPr lang="fr-FR" sz="3200" b="1" dirty="0">
                <a:solidFill>
                  <a:srgbClr val="0000CC"/>
                </a:solidFill>
              </a:rPr>
              <a:t>acteur incontournable du diagnostic</a:t>
            </a:r>
          </a:p>
          <a:p>
            <a:pPr algn="ctr"/>
            <a:endParaRPr lang="fr-FR" sz="3200" b="1" dirty="0">
              <a:solidFill>
                <a:srgbClr val="0000CC"/>
              </a:solidFill>
            </a:endParaRPr>
          </a:p>
          <a:p>
            <a:pPr algn="ctr"/>
            <a:r>
              <a:rPr lang="fr-FR" sz="3200" b="1" dirty="0">
                <a:solidFill>
                  <a:srgbClr val="0000CC"/>
                </a:solidFill>
              </a:rPr>
              <a:t> le cas du SARS – CoV-2 </a:t>
            </a:r>
          </a:p>
          <a:p>
            <a:pPr algn="ctr"/>
            <a:endParaRPr lang="fr-FR" sz="3200" b="1" dirty="0">
              <a:solidFill>
                <a:srgbClr val="0000CC"/>
              </a:solidFill>
            </a:endParaRPr>
          </a:p>
          <a:p>
            <a:pPr algn="ctr"/>
            <a:endParaRPr lang="fr-FR" sz="2800" b="1" dirty="0">
              <a:solidFill>
                <a:srgbClr val="0000CC"/>
              </a:solidFill>
            </a:endParaRPr>
          </a:p>
          <a:p>
            <a:pPr algn="ctr"/>
            <a:endParaRPr lang="fr-FR" sz="2800" b="1" dirty="0">
              <a:solidFill>
                <a:srgbClr val="0000CC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C812988-D753-42CE-9232-6281424EF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54" y="6158699"/>
            <a:ext cx="1546446" cy="699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L’AFTLM en 2021</a:t>
            </a:r>
          </a:p>
        </p:txBody>
      </p:sp>
      <p:sp>
        <p:nvSpPr>
          <p:cNvPr id="10" name="Sous-titre 3"/>
          <p:cNvSpPr txBox="1">
            <a:spLocks/>
          </p:cNvSpPr>
          <p:nvPr/>
        </p:nvSpPr>
        <p:spPr>
          <a:xfrm>
            <a:off x="1142976" y="1500174"/>
            <a:ext cx="6400800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Informations et offres d’emplois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+mn-lt"/>
                <a:ea typeface="+mn-ea"/>
                <a:cs typeface="+mn-cs"/>
              </a:rPr>
              <a:t>www.aftlm.fr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, propositions d’annonces, concours photo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communication@aftlm.fr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142844" y="5715016"/>
            <a:ext cx="5186354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Suivez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nous également sur 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 descr="facebook-logo-f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500702"/>
            <a:ext cx="2757481" cy="1061666"/>
          </a:xfrm>
          <a:prstGeom prst="rect">
            <a:avLst/>
          </a:prstGeom>
        </p:spPr>
      </p:pic>
      <p:pic>
        <p:nvPicPr>
          <p:cNvPr id="9" name="Image 8" descr="téléchar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5429264"/>
            <a:ext cx="928049" cy="923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8587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Les activités de l’AFTLM </a:t>
            </a:r>
            <a:br>
              <a:rPr lang="fr-F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 2020 &amp; 2021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4560" y="1330500"/>
            <a:ext cx="483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CC"/>
                </a:solidFill>
              </a:rPr>
              <a:t>12</a:t>
            </a:r>
            <a:r>
              <a:rPr lang="fr-FR" sz="2800" baseline="30000" dirty="0">
                <a:solidFill>
                  <a:srgbClr val="0000CC"/>
                </a:solidFill>
              </a:rPr>
              <a:t>ème</a:t>
            </a:r>
            <a:r>
              <a:rPr lang="fr-FR" sz="2800" dirty="0">
                <a:solidFill>
                  <a:srgbClr val="0000CC"/>
                </a:solidFill>
              </a:rPr>
              <a:t> numéro du </a:t>
            </a:r>
            <a:r>
              <a:rPr lang="fr-FR" sz="2800" b="1" dirty="0">
                <a:solidFill>
                  <a:srgbClr val="0000CC"/>
                </a:solidFill>
              </a:rPr>
              <a:t>Techlabo.com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44787A-BA0C-4925-898F-7E3007E3A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92165"/>
            <a:ext cx="3410204" cy="5065835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E4BBD91-D3AF-4331-A5B3-03CE18CC2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54" y="6158699"/>
            <a:ext cx="1546446" cy="699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8587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Les activités de l’AFTLM </a:t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 2020 &amp; 2021</a:t>
            </a:r>
            <a:endParaRPr lang="fr-FR" sz="3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2132856"/>
            <a:ext cx="8572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CC"/>
                </a:solidFill>
              </a:rPr>
              <a:t>Soutien au mouvement de grève national des techniciens de laboratoire pour la réingénierie des diplômes. (Juin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00CC"/>
              </a:solidFill>
            </a:endParaRPr>
          </a:p>
          <a:p>
            <a:endParaRPr lang="fr-FR" sz="28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00CC"/>
                </a:solidFill>
              </a:rPr>
              <a:t>Participation aux travaux sur la réingénierie de la formation et des compétences des TLM initiés par la DGOS. (Septembre - Décembre 2021)</a:t>
            </a:r>
          </a:p>
          <a:p>
            <a:endParaRPr lang="fr-FR" sz="2400" dirty="0">
              <a:solidFill>
                <a:srgbClr val="0000CC"/>
              </a:solidFill>
            </a:endParaRPr>
          </a:p>
          <a:p>
            <a:endParaRPr lang="fr-FR" sz="24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0000CC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64E5B5-A04D-43D9-9D0D-6F0E60F53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54" y="6158699"/>
            <a:ext cx="1546446" cy="6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6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8587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Les activités de l’AFTLM </a:t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 2020 &amp; 2021</a:t>
            </a:r>
            <a:endParaRPr lang="fr-FR" sz="3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1988840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sz="2200" dirty="0">
                <a:solidFill>
                  <a:srgbClr val="0000CC"/>
                </a:solidFill>
              </a:rPr>
              <a:t>Présidence de l’</a:t>
            </a:r>
            <a:r>
              <a:rPr lang="fr-FR" sz="2200" b="1" dirty="0">
                <a:solidFill>
                  <a:srgbClr val="0000CC"/>
                </a:solidFill>
              </a:rPr>
              <a:t>UIPARM  - Didier Prudent</a:t>
            </a:r>
            <a:r>
              <a:rPr lang="fr-FR" sz="2200" dirty="0">
                <a:solidFill>
                  <a:srgbClr val="0000CC"/>
                </a:solidFill>
              </a:rPr>
              <a:t> membre de l’AFTLM </a:t>
            </a:r>
            <a:endParaRPr lang="fr-FR" sz="2200" b="1" dirty="0">
              <a:solidFill>
                <a:srgbClr val="0000CC"/>
              </a:solidFill>
            </a:endParaRPr>
          </a:p>
          <a:p>
            <a:r>
              <a:rPr lang="fr-FR" sz="2200" dirty="0">
                <a:solidFill>
                  <a:srgbClr val="0000CC"/>
                </a:solidFill>
              </a:rPr>
              <a:t>(Union Inter Professionnelle de Rééducateurs et Médicotechniques)</a:t>
            </a:r>
          </a:p>
          <a:p>
            <a:endParaRPr lang="fr-FR" dirty="0">
              <a:solidFill>
                <a:srgbClr val="0000CC"/>
              </a:solidFill>
            </a:endParaRPr>
          </a:p>
          <a:p>
            <a:endParaRPr lang="en-US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Réunions</a:t>
            </a:r>
            <a:r>
              <a:rPr lang="en-US" sz="2200" dirty="0">
                <a:solidFill>
                  <a:srgbClr val="0000CC"/>
                </a:solidFill>
              </a:rPr>
              <a:t> du </a:t>
            </a:r>
            <a:r>
              <a:rPr lang="en-US" sz="2200" b="1" dirty="0">
                <a:solidFill>
                  <a:srgbClr val="0000CC"/>
                </a:solidFill>
              </a:rPr>
              <a:t>CNPTLM</a:t>
            </a:r>
            <a:r>
              <a:rPr lang="en-US" sz="2200" dirty="0">
                <a:solidFill>
                  <a:srgbClr val="0000CC"/>
                </a:solidFill>
              </a:rPr>
              <a:t> (Conseil National </a:t>
            </a:r>
            <a:r>
              <a:rPr lang="en-US" sz="2200" dirty="0" err="1">
                <a:solidFill>
                  <a:srgbClr val="0000CC"/>
                </a:solidFill>
              </a:rPr>
              <a:t>Professionnel</a:t>
            </a:r>
            <a:r>
              <a:rPr lang="en-US" sz="2200" dirty="0">
                <a:solidFill>
                  <a:srgbClr val="0000CC"/>
                </a:solidFill>
              </a:rPr>
              <a:t> des </a:t>
            </a:r>
            <a:r>
              <a:rPr lang="en-US" sz="2200" dirty="0" err="1">
                <a:solidFill>
                  <a:srgbClr val="0000CC"/>
                </a:solidFill>
              </a:rPr>
              <a:t>Techniciens</a:t>
            </a:r>
            <a:r>
              <a:rPr lang="en-US" sz="2200" dirty="0">
                <a:solidFill>
                  <a:srgbClr val="0000CC"/>
                </a:solidFill>
              </a:rPr>
              <a:t> de </a:t>
            </a:r>
            <a:r>
              <a:rPr lang="en-US" sz="2200" dirty="0" err="1">
                <a:solidFill>
                  <a:srgbClr val="0000CC"/>
                </a:solidFill>
              </a:rPr>
              <a:t>Laboratoire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Médical</a:t>
            </a:r>
            <a:r>
              <a:rPr lang="en-US" sz="2200" dirty="0">
                <a:solidFill>
                  <a:srgbClr val="0000CC"/>
                </a:solidFill>
              </a:rPr>
              <a:t>)</a:t>
            </a:r>
          </a:p>
          <a:p>
            <a:pPr>
              <a:buFontTx/>
              <a:buChar char="-"/>
            </a:pPr>
            <a:endParaRPr lang="en-US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Réunions</a:t>
            </a:r>
            <a:r>
              <a:rPr lang="en-US" sz="2200" dirty="0">
                <a:solidFill>
                  <a:srgbClr val="0000CC"/>
                </a:solidFill>
              </a:rPr>
              <a:t> de </a:t>
            </a:r>
            <a:r>
              <a:rPr lang="en-US" sz="2200" dirty="0" err="1">
                <a:solidFill>
                  <a:srgbClr val="0000CC"/>
                </a:solidFill>
              </a:rPr>
              <a:t>l’</a:t>
            </a:r>
            <a:r>
              <a:rPr lang="en-US" sz="2200" b="1" dirty="0" err="1">
                <a:solidFill>
                  <a:srgbClr val="0000CC"/>
                </a:solidFill>
              </a:rPr>
              <a:t>HCPP</a:t>
            </a:r>
            <a:r>
              <a:rPr lang="en-US" sz="2200" dirty="0">
                <a:solidFill>
                  <a:srgbClr val="0000CC"/>
                </a:solidFill>
              </a:rPr>
              <a:t> (Haut Conseil des Professions </a:t>
            </a:r>
            <a:r>
              <a:rPr lang="en-US" sz="2200" dirty="0" err="1">
                <a:solidFill>
                  <a:srgbClr val="0000CC"/>
                </a:solidFill>
              </a:rPr>
              <a:t>Paramédicales</a:t>
            </a:r>
            <a:r>
              <a:rPr lang="en-US" sz="2200" dirty="0">
                <a:solidFill>
                  <a:srgbClr val="0000CC"/>
                </a:solidFill>
              </a:rPr>
              <a:t>)</a:t>
            </a:r>
          </a:p>
          <a:p>
            <a:pPr>
              <a:buFontTx/>
              <a:buChar char="-"/>
            </a:pPr>
            <a:endParaRPr lang="en-US" sz="22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CC"/>
                </a:solidFill>
              </a:rPr>
              <a:t> 21è congrès de l’</a:t>
            </a:r>
            <a:r>
              <a:rPr lang="fr-FR" sz="2200" b="1" dirty="0">
                <a:solidFill>
                  <a:srgbClr val="0000CC"/>
                </a:solidFill>
              </a:rPr>
              <a:t>EPBS </a:t>
            </a:r>
            <a:r>
              <a:rPr lang="en-US" sz="2200" dirty="0">
                <a:solidFill>
                  <a:srgbClr val="0000CC"/>
                </a:solidFill>
              </a:rPr>
              <a:t>à Saint Jacques de </a:t>
            </a:r>
            <a:r>
              <a:rPr lang="en-US" sz="2200" dirty="0" err="1">
                <a:solidFill>
                  <a:srgbClr val="0000CC"/>
                </a:solidFill>
              </a:rPr>
              <a:t>Compostelle</a:t>
            </a:r>
            <a:r>
              <a:rPr lang="en-US" sz="2200" dirty="0">
                <a:solidFill>
                  <a:srgbClr val="0000CC"/>
                </a:solidFill>
              </a:rPr>
              <a:t> (</a:t>
            </a:r>
            <a:r>
              <a:rPr lang="en-US" sz="2200" dirty="0" err="1">
                <a:solidFill>
                  <a:srgbClr val="0000CC"/>
                </a:solidFill>
              </a:rPr>
              <a:t>Espagne</a:t>
            </a:r>
            <a:r>
              <a:rPr lang="en-US" sz="2200" dirty="0">
                <a:solidFill>
                  <a:srgbClr val="0000CC"/>
                </a:solidFill>
              </a:rPr>
              <a:t>)</a:t>
            </a:r>
            <a:endParaRPr lang="fr-FR" sz="2200" b="1" dirty="0">
              <a:solidFill>
                <a:srgbClr val="0000CC"/>
              </a:solidFill>
            </a:endParaRPr>
          </a:p>
          <a:p>
            <a:r>
              <a:rPr lang="fr-FR" sz="2200" dirty="0">
                <a:solidFill>
                  <a:srgbClr val="0000CC"/>
                </a:solidFill>
              </a:rPr>
              <a:t>      (</a:t>
            </a:r>
            <a:r>
              <a:rPr lang="en-US" sz="2200" dirty="0">
                <a:solidFill>
                  <a:srgbClr val="0000CC"/>
                </a:solidFill>
              </a:rPr>
              <a:t>European association for Professions of Biomedical Scientists)</a:t>
            </a:r>
          </a:p>
          <a:p>
            <a:pPr>
              <a:buFontTx/>
              <a:buChar char="-"/>
            </a:pPr>
            <a:endParaRPr lang="fr-FR" sz="2200" dirty="0">
              <a:solidFill>
                <a:srgbClr val="0000CC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3BDB27-D981-4B03-8A5B-22898B6B6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54" y="6158699"/>
            <a:ext cx="1546446" cy="699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8587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Les activités de l’AFTLM </a:t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 2020 &amp; 2021</a:t>
            </a:r>
            <a:endParaRPr lang="fr-FR" sz="3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2071678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sz="2400" dirty="0">
                <a:solidFill>
                  <a:srgbClr val="0000CC"/>
                </a:solidFill>
              </a:rPr>
              <a:t>Assemblée générale </a:t>
            </a:r>
            <a:r>
              <a:rPr lang="fr-FR" sz="2400" b="1" dirty="0">
                <a:solidFill>
                  <a:srgbClr val="0000CC"/>
                </a:solidFill>
              </a:rPr>
              <a:t>5 février 2021 </a:t>
            </a:r>
            <a:r>
              <a:rPr lang="fr-FR" sz="2400" dirty="0">
                <a:solidFill>
                  <a:srgbClr val="0000CC"/>
                </a:solidFill>
              </a:rPr>
              <a:t>en visioconférence</a:t>
            </a:r>
          </a:p>
          <a:p>
            <a:pPr>
              <a:buFontTx/>
              <a:buChar char="-"/>
            </a:pPr>
            <a:endParaRPr lang="fr-FR" sz="2400" b="1" dirty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00CC"/>
                </a:solidFill>
              </a:rPr>
              <a:t> Relance de la newsletter </a:t>
            </a:r>
          </a:p>
          <a:p>
            <a:endParaRPr lang="fr-FR" sz="2400" dirty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00CC"/>
                </a:solidFill>
              </a:rPr>
              <a:t> Facebook /  </a:t>
            </a:r>
            <a:r>
              <a:rPr lang="fr-FR" sz="2400" dirty="0" err="1">
                <a:solidFill>
                  <a:srgbClr val="0000CC"/>
                </a:solidFill>
              </a:rPr>
              <a:t>Instagram</a:t>
            </a:r>
            <a:endParaRPr lang="fr-FR" sz="2400" dirty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endParaRPr lang="fr-FR" sz="2400" dirty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00CC"/>
                </a:solidFill>
              </a:rPr>
              <a:t> Bureau national exécutif mensuel</a:t>
            </a:r>
          </a:p>
          <a:p>
            <a:pPr>
              <a:buFontTx/>
              <a:buChar char="-"/>
            </a:pPr>
            <a:endParaRPr lang="fr-FR" sz="2400" dirty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00CC"/>
                </a:solidFill>
              </a:rPr>
              <a:t> Préparation de la Journée Professionnelle et du concours photo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BB371E-4BB0-4449-9ACB-6742B1475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54" y="6158699"/>
            <a:ext cx="1546446" cy="699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CONCOURS PHOTO 2021</a:t>
            </a:r>
          </a:p>
        </p:txBody>
      </p:sp>
      <p:sp>
        <p:nvSpPr>
          <p:cNvPr id="10" name="Sous-titre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dirty="0">
                <a:solidFill>
                  <a:srgbClr val="0000CC"/>
                </a:solidFill>
              </a:rPr>
              <a:t>« Portraits de techniciens de laboratoire»</a:t>
            </a:r>
          </a:p>
          <a:p>
            <a:pPr algn="ctr">
              <a:buNone/>
            </a:pPr>
            <a:endParaRPr lang="fr-FR" b="1" dirty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0000CC"/>
                </a:solidFill>
              </a:rPr>
              <a:t>19 photos reçues </a:t>
            </a:r>
          </a:p>
          <a:p>
            <a:pPr algn="ctr">
              <a:buNone/>
            </a:pPr>
            <a:r>
              <a:rPr lang="fr-FR" b="1" dirty="0">
                <a:solidFill>
                  <a:srgbClr val="0000CC"/>
                </a:solidFill>
              </a:rPr>
              <a:t>14 participants</a:t>
            </a:r>
          </a:p>
          <a:p>
            <a:pPr algn="ctr"/>
            <a:endParaRPr lang="fr-FR" dirty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fr-FR" dirty="0">
                <a:solidFill>
                  <a:srgbClr val="0000CC"/>
                </a:solidFill>
              </a:rPr>
              <a:t>Merci à tous les participants pour leur talent et leur inspiration</a:t>
            </a:r>
          </a:p>
          <a:p>
            <a:pPr algn="ctr"/>
            <a:endParaRPr lang="fr-FR" sz="2000" dirty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fr-FR" b="1" dirty="0">
                <a:solidFill>
                  <a:srgbClr val="0000CC"/>
                </a:solidFill>
              </a:rPr>
              <a:t>Rendez-vous en 2022 </a:t>
            </a:r>
          </a:p>
          <a:p>
            <a:endParaRPr lang="fr-FR" dirty="0">
              <a:solidFill>
                <a:srgbClr val="0000CC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35FD18-5C83-49CD-9A39-20A027B8A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54" y="6158699"/>
            <a:ext cx="1546446" cy="699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193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CONCOURS PHOTO 2021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72200" y="1268760"/>
            <a:ext cx="21836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1</a:t>
            </a:r>
            <a:r>
              <a:rPr lang="fr-FR" sz="2400" b="1" baseline="300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er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 PRIX</a:t>
            </a:r>
          </a:p>
          <a:p>
            <a:pPr algn="ctr"/>
            <a:endParaRPr lang="fr-FR" sz="2400" b="1" dirty="0">
              <a:solidFill>
                <a:schemeClr val="accent2">
                  <a:lumMod val="75000"/>
                </a:schemeClr>
              </a:solidFill>
              <a:latin typeface="Britannic Bold" pitchFamily="34" charset="0"/>
            </a:endParaRPr>
          </a:p>
          <a:p>
            <a:pPr algn="ctr"/>
            <a:r>
              <a:rPr lang="fr-FR" sz="2400" b="1" i="1" dirty="0">
                <a:solidFill>
                  <a:srgbClr val="0000CC"/>
                </a:solidFill>
                <a:latin typeface="system-ui"/>
              </a:rPr>
              <a:t>Autoportrait</a:t>
            </a:r>
          </a:p>
          <a:p>
            <a:pPr algn="ctr"/>
            <a:endParaRPr lang="fr-FR" sz="2400" b="1" i="1" dirty="0">
              <a:solidFill>
                <a:srgbClr val="0000CC"/>
              </a:solidFill>
              <a:latin typeface="system-ui"/>
            </a:endParaRPr>
          </a:p>
          <a:p>
            <a:pPr algn="ctr"/>
            <a:r>
              <a:rPr lang="fr-FR" sz="2400" b="1" dirty="0">
                <a:solidFill>
                  <a:srgbClr val="0000CC"/>
                </a:solidFill>
                <a:latin typeface="Britannic Bold" pitchFamily="34" charset="0"/>
              </a:rPr>
              <a:t>Audrey LEGRIS</a:t>
            </a:r>
          </a:p>
        </p:txBody>
      </p:sp>
      <p:pic>
        <p:nvPicPr>
          <p:cNvPr id="3" name="Image 2" descr="Une image contenant intérieur, verre&#10;&#10;Description générée automatiquement">
            <a:extLst>
              <a:ext uri="{FF2B5EF4-FFF2-40B4-BE49-F238E27FC236}">
                <a16:creationId xmlns:a16="http://schemas.microsoft.com/office/drawing/2014/main" id="{8ADBD4D3-F918-44BB-B7EA-986A3A0D7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3798168" cy="5697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358</Words>
  <Application>Microsoft Office PowerPoint</Application>
  <PresentationFormat>Affichage à l'écran (4:3)</PresentationFormat>
  <Paragraphs>93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Britannic Bold</vt:lpstr>
      <vt:lpstr>Calibri</vt:lpstr>
      <vt:lpstr>system-ui</vt:lpstr>
      <vt:lpstr>Thème Office</vt:lpstr>
      <vt:lpstr>XVIIe JOURNEE PROFESSIONNELLE  DE L’AFTLM</vt:lpstr>
      <vt:lpstr>XVIIe JOURNEE PROFESSIONNELLE  DE L’AFTLM</vt:lpstr>
      <vt:lpstr>L’AFTLM en 2021</vt:lpstr>
      <vt:lpstr>Les activités de l’AFTLM  en 2020 &amp; 2021</vt:lpstr>
      <vt:lpstr>Les activités de l’AFTLM  en 2020 &amp; 2021</vt:lpstr>
      <vt:lpstr>Les activités de l’AFTLM  en 2020 &amp; 2021</vt:lpstr>
      <vt:lpstr>Les activités de l’AFTLM  en 2020 &amp; 2021</vt:lpstr>
      <vt:lpstr>CONCOURS PHOTO 2021</vt:lpstr>
      <vt:lpstr>CONCOURS PHOTO 2021</vt:lpstr>
      <vt:lpstr>CONCOURS PHOTO 2021</vt:lpstr>
      <vt:lpstr>CONCOURS PHOTO 2021</vt:lpstr>
      <vt:lpstr>CONCOURS PHOTO 2021</vt:lpstr>
      <vt:lpstr>CONCOURS PHOTO 2021</vt:lpstr>
      <vt:lpstr>CONCOURS PHOTO 2021</vt:lpstr>
      <vt:lpstr>Questionnaire de satisfaction</vt:lpstr>
      <vt:lpstr>MERCI  A NOS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 ladrange</dc:creator>
  <cp:lastModifiedBy>guillaume ladrange</cp:lastModifiedBy>
  <cp:revision>40</cp:revision>
  <dcterms:created xsi:type="dcterms:W3CDTF">2018-11-18T12:13:36Z</dcterms:created>
  <dcterms:modified xsi:type="dcterms:W3CDTF">2021-11-16T22:54:10Z</dcterms:modified>
</cp:coreProperties>
</file>