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64" r:id="rId2"/>
    <p:sldId id="265" r:id="rId3"/>
    <p:sldId id="386" r:id="rId4"/>
    <p:sldId id="420" r:id="rId5"/>
    <p:sldId id="378" r:id="rId6"/>
    <p:sldId id="409" r:id="rId7"/>
    <p:sldId id="410" r:id="rId8"/>
    <p:sldId id="415" r:id="rId9"/>
    <p:sldId id="407" r:id="rId10"/>
    <p:sldId id="403" r:id="rId11"/>
    <p:sldId id="379" r:id="rId12"/>
    <p:sldId id="388" r:id="rId13"/>
    <p:sldId id="412" r:id="rId14"/>
    <p:sldId id="418" r:id="rId15"/>
    <p:sldId id="384" r:id="rId16"/>
    <p:sldId id="398" r:id="rId17"/>
    <p:sldId id="380" r:id="rId18"/>
    <p:sldId id="382" r:id="rId19"/>
    <p:sldId id="370" r:id="rId20"/>
    <p:sldId id="399" r:id="rId21"/>
    <p:sldId id="417" r:id="rId22"/>
    <p:sldId id="425" r:id="rId23"/>
    <p:sldId id="413" r:id="rId24"/>
    <p:sldId id="422" r:id="rId25"/>
    <p:sldId id="419" r:id="rId26"/>
    <p:sldId id="406" r:id="rId27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8000"/>
    <a:srgbClr val="2C256B"/>
    <a:srgbClr val="000066"/>
    <a:srgbClr val="B2B2B2"/>
    <a:srgbClr val="5A6C6E"/>
    <a:srgbClr val="003399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82796" autoAdjust="0"/>
  </p:normalViewPr>
  <p:slideViewPr>
    <p:cSldViewPr>
      <p:cViewPr>
        <p:scale>
          <a:sx n="75" d="100"/>
          <a:sy n="75" d="100"/>
        </p:scale>
        <p:origin x="-87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58" y="-102"/>
      </p:cViewPr>
      <p:guideLst>
        <p:guide orient="horz" pos="3223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FEC8A0-887B-42EC-81B6-D79E8EB3AD9C}" type="doc">
      <dgm:prSet loTypeId="urn:microsoft.com/office/officeart/2005/8/layout/arrow2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fr-FR"/>
        </a:p>
      </dgm:t>
    </dgm:pt>
    <dgm:pt modelId="{FFAF4430-688E-45AD-9A48-418BE6807293}">
      <dgm:prSet phldrT="[Texte]" custT="1"/>
      <dgm:spPr/>
      <dgm:t>
        <a:bodyPr/>
        <a:lstStyle/>
        <a:p>
          <a:endParaRPr lang="fr-FR" sz="1050" dirty="0" smtClean="0">
            <a:latin typeface="Arial" pitchFamily="34" charset="0"/>
            <a:cs typeface="Arial" pitchFamily="34" charset="0"/>
          </a:endParaRPr>
        </a:p>
        <a:p>
          <a:r>
            <a:rPr lang="fr-FR" sz="1050" dirty="0" smtClean="0">
              <a:latin typeface="Arial" pitchFamily="34" charset="0"/>
              <a:cs typeface="Arial" pitchFamily="34" charset="0"/>
            </a:rPr>
            <a:t>Visite initiale</a:t>
          </a:r>
        </a:p>
        <a:p>
          <a:r>
            <a:rPr lang="fr-FR" sz="1050" b="1" dirty="0" smtClean="0">
              <a:latin typeface="Arial" pitchFamily="34" charset="0"/>
              <a:cs typeface="Arial" pitchFamily="34" charset="0"/>
            </a:rPr>
            <a:t>2%des activités accréditées</a:t>
          </a:r>
          <a:endParaRPr lang="fr-FR" sz="1050" b="1" dirty="0">
            <a:latin typeface="Arial" pitchFamily="34" charset="0"/>
            <a:cs typeface="Arial" pitchFamily="34" charset="0"/>
          </a:endParaRPr>
        </a:p>
      </dgm:t>
    </dgm:pt>
    <dgm:pt modelId="{9571EC06-135C-43AB-A58E-50A05AEC8F2C}" type="parTrans" cxnId="{5D2FFDB3-1BD7-4125-B4B5-FC155B1A9E67}">
      <dgm:prSet/>
      <dgm:spPr/>
      <dgm:t>
        <a:bodyPr/>
        <a:lstStyle/>
        <a:p>
          <a:endParaRPr lang="fr-FR"/>
        </a:p>
      </dgm:t>
    </dgm:pt>
    <dgm:pt modelId="{67472608-6AA5-4EFB-AD4B-0706066B94EB}" type="sibTrans" cxnId="{5D2FFDB3-1BD7-4125-B4B5-FC155B1A9E67}">
      <dgm:prSet/>
      <dgm:spPr/>
      <dgm:t>
        <a:bodyPr/>
        <a:lstStyle/>
        <a:p>
          <a:endParaRPr lang="fr-FR"/>
        </a:p>
      </dgm:t>
    </dgm:pt>
    <dgm:pt modelId="{F8AB79D9-FBBC-403E-81D1-AD7F1F0F6355}">
      <dgm:prSet phldrT="[Texte]" custT="1"/>
      <dgm:spPr/>
      <dgm:t>
        <a:bodyPr/>
        <a:lstStyle/>
        <a:p>
          <a:endParaRPr lang="fr-FR" sz="1050" dirty="0" smtClean="0">
            <a:latin typeface="Arial" pitchFamily="34" charset="0"/>
            <a:cs typeface="Arial" pitchFamily="34" charset="0"/>
          </a:endParaRPr>
        </a:p>
        <a:p>
          <a:r>
            <a:rPr lang="fr-FR" sz="1050" dirty="0" smtClean="0">
              <a:latin typeface="Arial" pitchFamily="34" charset="0"/>
              <a:cs typeface="Arial" pitchFamily="34" charset="0"/>
            </a:rPr>
            <a:t>S1+E</a:t>
          </a:r>
        </a:p>
        <a:p>
          <a:r>
            <a:rPr lang="fr-FR" sz="1050" b="1" dirty="0" smtClean="0">
              <a:latin typeface="Arial" pitchFamily="34" charset="0"/>
              <a:cs typeface="Arial" pitchFamily="34" charset="0"/>
            </a:rPr>
            <a:t>78% des activités accréditées</a:t>
          </a:r>
          <a:endParaRPr lang="fr-FR" sz="1050" b="1" dirty="0">
            <a:latin typeface="Arial" pitchFamily="34" charset="0"/>
            <a:cs typeface="Arial" pitchFamily="34" charset="0"/>
          </a:endParaRPr>
        </a:p>
      </dgm:t>
    </dgm:pt>
    <dgm:pt modelId="{09AA8D81-1C6A-45CD-AF75-A96A95C84D03}" type="parTrans" cxnId="{B80E510C-13FB-4474-BA28-6366048830C1}">
      <dgm:prSet/>
      <dgm:spPr/>
      <dgm:t>
        <a:bodyPr/>
        <a:lstStyle/>
        <a:p>
          <a:endParaRPr lang="fr-FR"/>
        </a:p>
      </dgm:t>
    </dgm:pt>
    <dgm:pt modelId="{9EF8B1B5-D37F-4884-AD42-635D8126EF61}" type="sibTrans" cxnId="{B80E510C-13FB-4474-BA28-6366048830C1}">
      <dgm:prSet/>
      <dgm:spPr/>
      <dgm:t>
        <a:bodyPr/>
        <a:lstStyle/>
        <a:p>
          <a:endParaRPr lang="fr-FR"/>
        </a:p>
      </dgm:t>
    </dgm:pt>
    <dgm:pt modelId="{1BE0660F-3799-4B37-8C2D-43A5B3F357E8}">
      <dgm:prSet phldrT="[Texte]" custT="1"/>
      <dgm:spPr/>
      <dgm:t>
        <a:bodyPr/>
        <a:lstStyle/>
        <a:p>
          <a:endParaRPr lang="fr-FR" sz="1050" dirty="0" smtClean="0">
            <a:latin typeface="Arial" pitchFamily="34" charset="0"/>
            <a:cs typeface="Arial" pitchFamily="34" charset="0"/>
          </a:endParaRPr>
        </a:p>
        <a:p>
          <a:r>
            <a:rPr lang="fr-FR" sz="1050" dirty="0" smtClean="0">
              <a:latin typeface="Arial" pitchFamily="34" charset="0"/>
              <a:cs typeface="Arial" pitchFamily="34" charset="0"/>
            </a:rPr>
            <a:t>S2</a:t>
          </a:r>
          <a:endParaRPr lang="fr-FR" sz="1050" dirty="0">
            <a:latin typeface="Arial" pitchFamily="34" charset="0"/>
            <a:cs typeface="Arial" pitchFamily="34" charset="0"/>
          </a:endParaRPr>
        </a:p>
      </dgm:t>
    </dgm:pt>
    <dgm:pt modelId="{62DC2B5B-A3AE-4A15-8C53-4F30C672C205}" type="parTrans" cxnId="{B07369A5-0968-48F2-B032-E4D5B128FE8E}">
      <dgm:prSet/>
      <dgm:spPr/>
      <dgm:t>
        <a:bodyPr/>
        <a:lstStyle/>
        <a:p>
          <a:endParaRPr lang="fr-FR"/>
        </a:p>
      </dgm:t>
    </dgm:pt>
    <dgm:pt modelId="{DC8AE210-1F1C-456A-80A8-9A2D6BBF46AD}" type="sibTrans" cxnId="{B07369A5-0968-48F2-B032-E4D5B128FE8E}">
      <dgm:prSet/>
      <dgm:spPr/>
      <dgm:t>
        <a:bodyPr/>
        <a:lstStyle/>
        <a:p>
          <a:endParaRPr lang="fr-FR"/>
        </a:p>
      </dgm:t>
    </dgm:pt>
    <dgm:pt modelId="{AF403AB2-BDBA-43EE-9022-646792910D91}">
      <dgm:prSet phldrT="[Texte]" custT="1"/>
      <dgm:spPr/>
      <dgm:t>
        <a:bodyPr/>
        <a:lstStyle/>
        <a:p>
          <a:r>
            <a:rPr lang="fr-FR" sz="1400" b="1" dirty="0" smtClean="0">
              <a:latin typeface="Arial" pitchFamily="34" charset="0"/>
              <a:cs typeface="Arial" pitchFamily="34" charset="0"/>
            </a:rPr>
            <a:t>2020</a:t>
          </a:r>
          <a:endParaRPr lang="fr-FR" sz="1400" b="1" dirty="0">
            <a:latin typeface="Arial" pitchFamily="34" charset="0"/>
            <a:cs typeface="Arial" pitchFamily="34" charset="0"/>
          </a:endParaRPr>
        </a:p>
      </dgm:t>
    </dgm:pt>
    <dgm:pt modelId="{2FBD1991-BEA7-4C5B-A139-7437CA1D2CF9}" type="parTrans" cxnId="{A4D87D26-CF47-4326-A8B7-29A2435C9FFE}">
      <dgm:prSet/>
      <dgm:spPr/>
      <dgm:t>
        <a:bodyPr/>
        <a:lstStyle/>
        <a:p>
          <a:endParaRPr lang="fr-FR"/>
        </a:p>
      </dgm:t>
    </dgm:pt>
    <dgm:pt modelId="{54AD4CD2-1B50-45AC-83E9-903C798545BD}" type="sibTrans" cxnId="{A4D87D26-CF47-4326-A8B7-29A2435C9FFE}">
      <dgm:prSet/>
      <dgm:spPr/>
      <dgm:t>
        <a:bodyPr/>
        <a:lstStyle/>
        <a:p>
          <a:endParaRPr lang="fr-FR"/>
        </a:p>
      </dgm:t>
    </dgm:pt>
    <dgm:pt modelId="{391020A3-D48F-4D00-9937-EC867FE843D0}">
      <dgm:prSet phldrT="[Texte]" custT="1"/>
      <dgm:spPr/>
      <dgm:t>
        <a:bodyPr/>
        <a:lstStyle/>
        <a:p>
          <a:pPr algn="ctr"/>
          <a:endParaRPr lang="fr-FR" sz="1050" dirty="0" smtClean="0">
            <a:latin typeface="Arial" pitchFamily="34" charset="0"/>
            <a:cs typeface="Arial" pitchFamily="34" charset="0"/>
          </a:endParaRPr>
        </a:p>
        <a:p>
          <a:pPr algn="l"/>
          <a:endParaRPr lang="fr-FR" sz="1050" dirty="0" smtClean="0">
            <a:latin typeface="Arial" pitchFamily="34" charset="0"/>
            <a:cs typeface="Arial" pitchFamily="34" charset="0"/>
          </a:endParaRPr>
        </a:p>
        <a:p>
          <a:pPr algn="l"/>
          <a:r>
            <a:rPr lang="fr-FR" sz="1050" dirty="0" smtClean="0">
              <a:latin typeface="Arial" pitchFamily="34" charset="0"/>
              <a:cs typeface="Arial" pitchFamily="34" charset="0"/>
            </a:rPr>
            <a:t>S3+E</a:t>
          </a:r>
        </a:p>
        <a:p>
          <a:pPr algn="l"/>
          <a:r>
            <a:rPr lang="fr-FR" sz="1050" b="1" dirty="0" smtClean="0">
              <a:latin typeface="Arial" pitchFamily="34" charset="0"/>
              <a:cs typeface="Arial" pitchFamily="34" charset="0"/>
            </a:rPr>
            <a:t>84% des activités </a:t>
          </a:r>
        </a:p>
        <a:p>
          <a:pPr algn="l"/>
          <a:r>
            <a:rPr lang="fr-FR" sz="1050" b="1" dirty="0" smtClean="0">
              <a:latin typeface="Arial" pitchFamily="34" charset="0"/>
              <a:cs typeface="Arial" pitchFamily="34" charset="0"/>
            </a:rPr>
            <a:t>accréditées</a:t>
          </a:r>
        </a:p>
        <a:p>
          <a:pPr algn="l"/>
          <a:endParaRPr lang="fr-FR" sz="1400" dirty="0">
            <a:latin typeface="Arial" pitchFamily="34" charset="0"/>
            <a:cs typeface="Arial" pitchFamily="34" charset="0"/>
          </a:endParaRPr>
        </a:p>
      </dgm:t>
    </dgm:pt>
    <dgm:pt modelId="{1AE32CAA-38FE-4A6D-BE19-905C205BBA26}" type="parTrans" cxnId="{3B0A9C51-AD3C-427D-AF6C-45076123AB29}">
      <dgm:prSet/>
      <dgm:spPr/>
      <dgm:t>
        <a:bodyPr/>
        <a:lstStyle/>
        <a:p>
          <a:endParaRPr lang="fr-FR"/>
        </a:p>
      </dgm:t>
    </dgm:pt>
    <dgm:pt modelId="{872071DB-3A78-4A89-AD40-1D54FA2D3A0A}" type="sibTrans" cxnId="{3B0A9C51-AD3C-427D-AF6C-45076123AB29}">
      <dgm:prSet/>
      <dgm:spPr/>
      <dgm:t>
        <a:bodyPr/>
        <a:lstStyle/>
        <a:p>
          <a:endParaRPr lang="fr-FR"/>
        </a:p>
      </dgm:t>
    </dgm:pt>
    <dgm:pt modelId="{062E83DB-B0E5-427E-9CD6-69554BDD4D13}" type="pres">
      <dgm:prSet presAssocID="{A5FEC8A0-887B-42EC-81B6-D79E8EB3AD9C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5D634CB-1ACE-40E0-B9D6-B3314912B8BA}" type="pres">
      <dgm:prSet presAssocID="{A5FEC8A0-887B-42EC-81B6-D79E8EB3AD9C}" presName="arrow" presStyleLbl="bgShp" presStyleIdx="0" presStyleCnt="1" custScaleX="103190" custScaleY="100000" custLinFactNeighborX="1192" custLinFactNeighborY="-8065"/>
      <dgm:spPr>
        <a:solidFill>
          <a:srgbClr val="92D050"/>
        </a:solidFill>
        <a:ln>
          <a:solidFill>
            <a:srgbClr val="008000"/>
          </a:solidFill>
        </a:ln>
      </dgm:spPr>
    </dgm:pt>
    <dgm:pt modelId="{2F9F97D3-F516-43ED-9997-308076DB7AEF}" type="pres">
      <dgm:prSet presAssocID="{A5FEC8A0-887B-42EC-81B6-D79E8EB3AD9C}" presName="arrowDiagram5" presStyleCnt="0"/>
      <dgm:spPr/>
    </dgm:pt>
    <dgm:pt modelId="{6AF37D12-EBD7-4627-89AB-2961257B9215}" type="pres">
      <dgm:prSet presAssocID="{FFAF4430-688E-45AD-9A48-418BE6807293}" presName="bullet5a" presStyleLbl="node1" presStyleIdx="0" presStyleCnt="5"/>
      <dgm:spPr>
        <a:ln>
          <a:solidFill>
            <a:srgbClr val="008000"/>
          </a:solidFill>
        </a:ln>
      </dgm:spPr>
    </dgm:pt>
    <dgm:pt modelId="{C5753DA1-E675-4CBD-B9B3-608783920FFD}" type="pres">
      <dgm:prSet presAssocID="{FFAF4430-688E-45AD-9A48-418BE6807293}" presName="textBox5a" presStyleLbl="revTx" presStyleIdx="0" presStyleCnt="5" custScaleX="180350" custLinFactNeighborX="100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F6CDA5-2BE5-4B90-B3C3-064D6CEF5EFB}" type="pres">
      <dgm:prSet presAssocID="{F8AB79D9-FBBC-403E-81D1-AD7F1F0F6355}" presName="bullet5b" presStyleLbl="node1" presStyleIdx="1" presStyleCnt="5"/>
      <dgm:spPr>
        <a:ln>
          <a:solidFill>
            <a:srgbClr val="008000"/>
          </a:solidFill>
        </a:ln>
      </dgm:spPr>
    </dgm:pt>
    <dgm:pt modelId="{256BE966-EB49-4132-BA34-EFAB712EF5F9}" type="pres">
      <dgm:prSet presAssocID="{F8AB79D9-FBBC-403E-81D1-AD7F1F0F6355}" presName="textBox5b" presStyleLbl="revTx" presStyleIdx="1" presStyleCnt="5" custScaleX="148110" custLinFactNeighborY="23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F8BC295-FA5E-43E3-B1FE-8AE34F60EF99}" type="pres">
      <dgm:prSet presAssocID="{1BE0660F-3799-4B37-8C2D-43A5B3F357E8}" presName="bullet5c" presStyleLbl="node1" presStyleIdx="2" presStyleCnt="5"/>
      <dgm:spPr>
        <a:ln>
          <a:solidFill>
            <a:srgbClr val="008000"/>
          </a:solidFill>
        </a:ln>
      </dgm:spPr>
    </dgm:pt>
    <dgm:pt modelId="{A87364DD-5727-4814-ADB6-D78AD295F845}" type="pres">
      <dgm:prSet presAssocID="{1BE0660F-3799-4B37-8C2D-43A5B3F357E8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4D204C-FCC3-46C5-9DA4-7AA404490CE0}" type="pres">
      <dgm:prSet presAssocID="{391020A3-D48F-4D00-9937-EC867FE843D0}" presName="bullet5d" presStyleLbl="node1" presStyleIdx="3" presStyleCnt="5"/>
      <dgm:spPr>
        <a:ln>
          <a:solidFill>
            <a:srgbClr val="008000"/>
          </a:solidFill>
        </a:ln>
      </dgm:spPr>
    </dgm:pt>
    <dgm:pt modelId="{0D8B72BC-A97B-4890-B50D-8056094A5AAA}" type="pres">
      <dgm:prSet presAssocID="{391020A3-D48F-4D00-9937-EC867FE843D0}" presName="textBox5d" presStyleLbl="revTx" presStyleIdx="3" presStyleCnt="5" custScaleX="210715" custLinFactNeighborX="18293" custLinFactNeighborY="-47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2B1B7A-AEF6-4D36-BF91-01DC6DFD644E}" type="pres">
      <dgm:prSet presAssocID="{AF403AB2-BDBA-43EE-9022-646792910D91}" presName="bullet5e" presStyleLbl="node1" presStyleIdx="4" presStyleCnt="5"/>
      <dgm:spPr>
        <a:ln>
          <a:solidFill>
            <a:srgbClr val="008000"/>
          </a:solidFill>
        </a:ln>
      </dgm:spPr>
    </dgm:pt>
    <dgm:pt modelId="{99805FBB-5A3D-4152-ABB2-713AA31DAF92}" type="pres">
      <dgm:prSet presAssocID="{AF403AB2-BDBA-43EE-9022-646792910D91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4D87D26-CF47-4326-A8B7-29A2435C9FFE}" srcId="{A5FEC8A0-887B-42EC-81B6-D79E8EB3AD9C}" destId="{AF403AB2-BDBA-43EE-9022-646792910D91}" srcOrd="4" destOrd="0" parTransId="{2FBD1991-BEA7-4C5B-A139-7437CA1D2CF9}" sibTransId="{54AD4CD2-1B50-45AC-83E9-903C798545BD}"/>
    <dgm:cxn modelId="{F7994B34-9947-41C6-B873-D9C879AE6B22}" type="presOf" srcId="{A5FEC8A0-887B-42EC-81B6-D79E8EB3AD9C}" destId="{062E83DB-B0E5-427E-9CD6-69554BDD4D13}" srcOrd="0" destOrd="0" presId="urn:microsoft.com/office/officeart/2005/8/layout/arrow2"/>
    <dgm:cxn modelId="{B07369A5-0968-48F2-B032-E4D5B128FE8E}" srcId="{A5FEC8A0-887B-42EC-81B6-D79E8EB3AD9C}" destId="{1BE0660F-3799-4B37-8C2D-43A5B3F357E8}" srcOrd="2" destOrd="0" parTransId="{62DC2B5B-A3AE-4A15-8C53-4F30C672C205}" sibTransId="{DC8AE210-1F1C-456A-80A8-9A2D6BBF46AD}"/>
    <dgm:cxn modelId="{26270EDF-4237-4ECC-9D27-61AB2812E751}" type="presOf" srcId="{F8AB79D9-FBBC-403E-81D1-AD7F1F0F6355}" destId="{256BE966-EB49-4132-BA34-EFAB712EF5F9}" srcOrd="0" destOrd="0" presId="urn:microsoft.com/office/officeart/2005/8/layout/arrow2"/>
    <dgm:cxn modelId="{3B0A9C51-AD3C-427D-AF6C-45076123AB29}" srcId="{A5FEC8A0-887B-42EC-81B6-D79E8EB3AD9C}" destId="{391020A3-D48F-4D00-9937-EC867FE843D0}" srcOrd="3" destOrd="0" parTransId="{1AE32CAA-38FE-4A6D-BE19-905C205BBA26}" sibTransId="{872071DB-3A78-4A89-AD40-1D54FA2D3A0A}"/>
    <dgm:cxn modelId="{5D2FFDB3-1BD7-4125-B4B5-FC155B1A9E67}" srcId="{A5FEC8A0-887B-42EC-81B6-D79E8EB3AD9C}" destId="{FFAF4430-688E-45AD-9A48-418BE6807293}" srcOrd="0" destOrd="0" parTransId="{9571EC06-135C-43AB-A58E-50A05AEC8F2C}" sibTransId="{67472608-6AA5-4EFB-AD4B-0706066B94EB}"/>
    <dgm:cxn modelId="{B80E510C-13FB-4474-BA28-6366048830C1}" srcId="{A5FEC8A0-887B-42EC-81B6-D79E8EB3AD9C}" destId="{F8AB79D9-FBBC-403E-81D1-AD7F1F0F6355}" srcOrd="1" destOrd="0" parTransId="{09AA8D81-1C6A-45CD-AF75-A96A95C84D03}" sibTransId="{9EF8B1B5-D37F-4884-AD42-635D8126EF61}"/>
    <dgm:cxn modelId="{48FD4D94-FDCF-4E0D-8DBD-96685B27DFF3}" type="presOf" srcId="{391020A3-D48F-4D00-9937-EC867FE843D0}" destId="{0D8B72BC-A97B-4890-B50D-8056094A5AAA}" srcOrd="0" destOrd="0" presId="urn:microsoft.com/office/officeart/2005/8/layout/arrow2"/>
    <dgm:cxn modelId="{D06973F8-F570-4B50-AECF-19E68C657B06}" type="presOf" srcId="{1BE0660F-3799-4B37-8C2D-43A5B3F357E8}" destId="{A87364DD-5727-4814-ADB6-D78AD295F845}" srcOrd="0" destOrd="0" presId="urn:microsoft.com/office/officeart/2005/8/layout/arrow2"/>
    <dgm:cxn modelId="{9186E413-5FE0-4454-B23F-DFDCA1CCBDE1}" type="presOf" srcId="{AF403AB2-BDBA-43EE-9022-646792910D91}" destId="{99805FBB-5A3D-4152-ABB2-713AA31DAF92}" srcOrd="0" destOrd="0" presId="urn:microsoft.com/office/officeart/2005/8/layout/arrow2"/>
    <dgm:cxn modelId="{5DE92B0B-7CB3-4FAB-9EAB-F533A6624A90}" type="presOf" srcId="{FFAF4430-688E-45AD-9A48-418BE6807293}" destId="{C5753DA1-E675-4CBD-B9B3-608783920FFD}" srcOrd="0" destOrd="0" presId="urn:microsoft.com/office/officeart/2005/8/layout/arrow2"/>
    <dgm:cxn modelId="{45D23BA2-C872-4C0B-903B-39362729668D}" type="presParOf" srcId="{062E83DB-B0E5-427E-9CD6-69554BDD4D13}" destId="{D5D634CB-1ACE-40E0-B9D6-B3314912B8BA}" srcOrd="0" destOrd="0" presId="urn:microsoft.com/office/officeart/2005/8/layout/arrow2"/>
    <dgm:cxn modelId="{76736DA1-B936-4444-8B07-3A5376757B34}" type="presParOf" srcId="{062E83DB-B0E5-427E-9CD6-69554BDD4D13}" destId="{2F9F97D3-F516-43ED-9997-308076DB7AEF}" srcOrd="1" destOrd="0" presId="urn:microsoft.com/office/officeart/2005/8/layout/arrow2"/>
    <dgm:cxn modelId="{B1C2C65C-29C5-482F-8A79-E3C9759BC8D1}" type="presParOf" srcId="{2F9F97D3-F516-43ED-9997-308076DB7AEF}" destId="{6AF37D12-EBD7-4627-89AB-2961257B9215}" srcOrd="0" destOrd="0" presId="urn:microsoft.com/office/officeart/2005/8/layout/arrow2"/>
    <dgm:cxn modelId="{0A07C932-E2B7-4902-8AD4-9E87AFA1744F}" type="presParOf" srcId="{2F9F97D3-F516-43ED-9997-308076DB7AEF}" destId="{C5753DA1-E675-4CBD-B9B3-608783920FFD}" srcOrd="1" destOrd="0" presId="urn:microsoft.com/office/officeart/2005/8/layout/arrow2"/>
    <dgm:cxn modelId="{F822D1DC-0D65-42CD-8148-1686557CDEDE}" type="presParOf" srcId="{2F9F97D3-F516-43ED-9997-308076DB7AEF}" destId="{E6F6CDA5-2BE5-4B90-B3C3-064D6CEF5EFB}" srcOrd="2" destOrd="0" presId="urn:microsoft.com/office/officeart/2005/8/layout/arrow2"/>
    <dgm:cxn modelId="{CE9BB976-060F-4D96-898D-7E10E5D93C98}" type="presParOf" srcId="{2F9F97D3-F516-43ED-9997-308076DB7AEF}" destId="{256BE966-EB49-4132-BA34-EFAB712EF5F9}" srcOrd="3" destOrd="0" presId="urn:microsoft.com/office/officeart/2005/8/layout/arrow2"/>
    <dgm:cxn modelId="{68E7AD27-96B4-44E0-AF87-BA5C5D0FA8D6}" type="presParOf" srcId="{2F9F97D3-F516-43ED-9997-308076DB7AEF}" destId="{DF8BC295-FA5E-43E3-B1FE-8AE34F60EF99}" srcOrd="4" destOrd="0" presId="urn:microsoft.com/office/officeart/2005/8/layout/arrow2"/>
    <dgm:cxn modelId="{6150A725-B99C-4BB1-B012-26721E9BE874}" type="presParOf" srcId="{2F9F97D3-F516-43ED-9997-308076DB7AEF}" destId="{A87364DD-5727-4814-ADB6-D78AD295F845}" srcOrd="5" destOrd="0" presId="urn:microsoft.com/office/officeart/2005/8/layout/arrow2"/>
    <dgm:cxn modelId="{FD294A45-AB17-4F9F-AEE6-69A13772297F}" type="presParOf" srcId="{2F9F97D3-F516-43ED-9997-308076DB7AEF}" destId="{424D204C-FCC3-46C5-9DA4-7AA404490CE0}" srcOrd="6" destOrd="0" presId="urn:microsoft.com/office/officeart/2005/8/layout/arrow2"/>
    <dgm:cxn modelId="{90C92BDE-4FC2-43BD-9A27-480775BF4131}" type="presParOf" srcId="{2F9F97D3-F516-43ED-9997-308076DB7AEF}" destId="{0D8B72BC-A97B-4890-B50D-8056094A5AAA}" srcOrd="7" destOrd="0" presId="urn:microsoft.com/office/officeart/2005/8/layout/arrow2"/>
    <dgm:cxn modelId="{6850B61A-D291-4C6B-9C62-A7A7D4DBD4B9}" type="presParOf" srcId="{2F9F97D3-F516-43ED-9997-308076DB7AEF}" destId="{4B2B1B7A-AEF6-4D36-BF91-01DC6DFD644E}" srcOrd="8" destOrd="0" presId="urn:microsoft.com/office/officeart/2005/8/layout/arrow2"/>
    <dgm:cxn modelId="{46DCE317-F738-4973-8666-575B5A227A72}" type="presParOf" srcId="{2F9F97D3-F516-43ED-9997-308076DB7AEF}" destId="{99805FBB-5A3D-4152-ABB2-713AA31DAF92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634CB-1ACE-40E0-B9D6-B3314912B8BA}">
      <dsp:nvSpPr>
        <dsp:cNvPr id="0" name=""/>
        <dsp:cNvSpPr/>
      </dsp:nvSpPr>
      <dsp:spPr>
        <a:xfrm>
          <a:off x="214330" y="0"/>
          <a:ext cx="7312713" cy="4429156"/>
        </a:xfrm>
        <a:prstGeom prst="swooshArrow">
          <a:avLst>
            <a:gd name="adj1" fmla="val 25000"/>
            <a:gd name="adj2" fmla="val 25000"/>
          </a:avLst>
        </a:prstGeom>
        <a:solidFill>
          <a:srgbClr val="92D050"/>
        </a:solidFill>
        <a:ln>
          <a:solidFill>
            <a:srgbClr val="0080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F37D12-EBD7-4627-89AB-2961257B9215}">
      <dsp:nvSpPr>
        <dsp:cNvPr id="0" name=""/>
        <dsp:cNvSpPr/>
      </dsp:nvSpPr>
      <dsp:spPr>
        <a:xfrm>
          <a:off x="940924" y="3293520"/>
          <a:ext cx="162992" cy="162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53DA1-E675-4CBD-B9B3-608783920FFD}">
      <dsp:nvSpPr>
        <dsp:cNvPr id="0" name=""/>
        <dsp:cNvSpPr/>
      </dsp:nvSpPr>
      <dsp:spPr>
        <a:xfrm>
          <a:off x="742485" y="3375016"/>
          <a:ext cx="1674281" cy="1054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7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50" kern="1200" dirty="0" smtClean="0">
            <a:latin typeface="Arial" pitchFamily="34" charset="0"/>
            <a:cs typeface="Arial" pitchFamily="34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kern="1200" dirty="0" smtClean="0">
              <a:latin typeface="Arial" pitchFamily="34" charset="0"/>
              <a:cs typeface="Arial" pitchFamily="34" charset="0"/>
            </a:rPr>
            <a:t>Visite initiale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b="1" kern="1200" dirty="0" smtClean="0">
              <a:latin typeface="Arial" pitchFamily="34" charset="0"/>
              <a:cs typeface="Arial" pitchFamily="34" charset="0"/>
            </a:rPr>
            <a:t>2%des activités accréditées</a:t>
          </a:r>
          <a:endParaRPr lang="fr-FR" sz="1050" b="1" kern="1200" dirty="0">
            <a:latin typeface="Arial" pitchFamily="34" charset="0"/>
            <a:cs typeface="Arial" pitchFamily="34" charset="0"/>
          </a:endParaRPr>
        </a:p>
      </dsp:txBody>
      <dsp:txXfrm>
        <a:off x="742485" y="3375016"/>
        <a:ext cx="1674281" cy="1054139"/>
      </dsp:txXfrm>
    </dsp:sp>
    <dsp:sp modelId="{E6F6CDA5-2BE5-4B90-B3C3-064D6CEF5EFB}">
      <dsp:nvSpPr>
        <dsp:cNvPr id="0" name=""/>
        <dsp:cNvSpPr/>
      </dsp:nvSpPr>
      <dsp:spPr>
        <a:xfrm>
          <a:off x="1823212" y="2445779"/>
          <a:ext cx="255119" cy="25511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BE966-EB49-4132-BA34-EFAB712EF5F9}">
      <dsp:nvSpPr>
        <dsp:cNvPr id="0" name=""/>
        <dsp:cNvSpPr/>
      </dsp:nvSpPr>
      <dsp:spPr>
        <a:xfrm>
          <a:off x="1667792" y="2573339"/>
          <a:ext cx="1742342" cy="1855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82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50" kern="1200" dirty="0" smtClean="0">
            <a:latin typeface="Arial" pitchFamily="34" charset="0"/>
            <a:cs typeface="Arial" pitchFamily="34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kern="1200" dirty="0" smtClean="0">
              <a:latin typeface="Arial" pitchFamily="34" charset="0"/>
              <a:cs typeface="Arial" pitchFamily="34" charset="0"/>
            </a:rPr>
            <a:t>S1+E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b="1" kern="1200" dirty="0" smtClean="0">
              <a:latin typeface="Arial" pitchFamily="34" charset="0"/>
              <a:cs typeface="Arial" pitchFamily="34" charset="0"/>
            </a:rPr>
            <a:t>78% des activités accréditées</a:t>
          </a:r>
          <a:endParaRPr lang="fr-FR" sz="1050" b="1" kern="1200" dirty="0">
            <a:latin typeface="Arial" pitchFamily="34" charset="0"/>
            <a:cs typeface="Arial" pitchFamily="34" charset="0"/>
          </a:endParaRPr>
        </a:p>
      </dsp:txBody>
      <dsp:txXfrm>
        <a:off x="1667792" y="2573339"/>
        <a:ext cx="1742342" cy="1855816"/>
      </dsp:txXfrm>
    </dsp:sp>
    <dsp:sp modelId="{DF8BC295-FA5E-43E3-B1FE-8AE34F60EF99}">
      <dsp:nvSpPr>
        <dsp:cNvPr id="0" name=""/>
        <dsp:cNvSpPr/>
      </dsp:nvSpPr>
      <dsp:spPr>
        <a:xfrm>
          <a:off x="2957075" y="1769890"/>
          <a:ext cx="340159" cy="34015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7364DD-5727-4814-ADB6-D78AD295F845}">
      <dsp:nvSpPr>
        <dsp:cNvPr id="0" name=""/>
        <dsp:cNvSpPr/>
      </dsp:nvSpPr>
      <dsp:spPr>
        <a:xfrm>
          <a:off x="3127155" y="1939970"/>
          <a:ext cx="1367723" cy="24891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243" tIns="0" rIns="0" bIns="0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50" kern="1200" dirty="0" smtClean="0">
            <a:latin typeface="Arial" pitchFamily="34" charset="0"/>
            <a:cs typeface="Arial" pitchFamily="34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kern="1200" dirty="0" smtClean="0">
              <a:latin typeface="Arial" pitchFamily="34" charset="0"/>
              <a:cs typeface="Arial" pitchFamily="34" charset="0"/>
            </a:rPr>
            <a:t>S2</a:t>
          </a:r>
          <a:endParaRPr lang="fr-FR" sz="1050" kern="1200" dirty="0">
            <a:latin typeface="Arial" pitchFamily="34" charset="0"/>
            <a:cs typeface="Arial" pitchFamily="34" charset="0"/>
          </a:endParaRPr>
        </a:p>
      </dsp:txBody>
      <dsp:txXfrm>
        <a:off x="3127155" y="1939970"/>
        <a:ext cx="1367723" cy="2489185"/>
      </dsp:txXfrm>
    </dsp:sp>
    <dsp:sp modelId="{424D204C-FCC3-46C5-9DA4-7AA404490CE0}">
      <dsp:nvSpPr>
        <dsp:cNvPr id="0" name=""/>
        <dsp:cNvSpPr/>
      </dsp:nvSpPr>
      <dsp:spPr>
        <a:xfrm>
          <a:off x="4275192" y="1241935"/>
          <a:ext cx="439372" cy="43937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B72BC-A97B-4890-B50D-8056094A5AAA}">
      <dsp:nvSpPr>
        <dsp:cNvPr id="0" name=""/>
        <dsp:cNvSpPr/>
      </dsp:nvSpPr>
      <dsp:spPr>
        <a:xfrm>
          <a:off x="3969552" y="1320070"/>
          <a:ext cx="2986526" cy="2967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814" tIns="0" rIns="0" bIns="0" numCol="1" spcCol="1270" anchor="t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50" kern="1200" dirty="0" smtClean="0">
            <a:latin typeface="Arial" pitchFamily="34" charset="0"/>
            <a:cs typeface="Arial" pitchFamily="34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50" kern="1200" dirty="0" smtClean="0">
            <a:latin typeface="Arial" pitchFamily="34" charset="0"/>
            <a:cs typeface="Arial" pitchFamily="34" charset="0"/>
          </a:endParaRP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kern="1200" dirty="0" smtClean="0">
              <a:latin typeface="Arial" pitchFamily="34" charset="0"/>
              <a:cs typeface="Arial" pitchFamily="34" charset="0"/>
            </a:rPr>
            <a:t>S3+E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b="1" kern="1200" dirty="0" smtClean="0">
              <a:latin typeface="Arial" pitchFamily="34" charset="0"/>
              <a:cs typeface="Arial" pitchFamily="34" charset="0"/>
            </a:rPr>
            <a:t>84% des activités 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50" b="1" kern="1200" dirty="0" smtClean="0">
              <a:latin typeface="Arial" pitchFamily="34" charset="0"/>
              <a:cs typeface="Arial" pitchFamily="34" charset="0"/>
            </a:rPr>
            <a:t>accréditées</a:t>
          </a:r>
        </a:p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 dirty="0">
            <a:latin typeface="Arial" pitchFamily="34" charset="0"/>
            <a:cs typeface="Arial" pitchFamily="34" charset="0"/>
          </a:endParaRPr>
        </a:p>
      </dsp:txBody>
      <dsp:txXfrm>
        <a:off x="3969552" y="1320070"/>
        <a:ext cx="2986526" cy="2967534"/>
      </dsp:txXfrm>
    </dsp:sp>
    <dsp:sp modelId="{4B2B1B7A-AEF6-4D36-BF91-01DC6DFD644E}">
      <dsp:nvSpPr>
        <dsp:cNvPr id="0" name=""/>
        <dsp:cNvSpPr/>
      </dsp:nvSpPr>
      <dsp:spPr>
        <a:xfrm>
          <a:off x="5632286" y="889374"/>
          <a:ext cx="559845" cy="559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805FBB-5A3D-4152-ABB2-713AA31DAF92}">
      <dsp:nvSpPr>
        <dsp:cNvPr id="0" name=""/>
        <dsp:cNvSpPr/>
      </dsp:nvSpPr>
      <dsp:spPr>
        <a:xfrm>
          <a:off x="5912208" y="1169297"/>
          <a:ext cx="1417329" cy="32598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65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>
              <a:latin typeface="Arial" pitchFamily="34" charset="0"/>
              <a:cs typeface="Arial" pitchFamily="34" charset="0"/>
            </a:rPr>
            <a:t>2020</a:t>
          </a:r>
          <a:endParaRPr lang="fr-FR" sz="1400" b="1" kern="1200" dirty="0">
            <a:latin typeface="Arial" pitchFamily="34" charset="0"/>
            <a:cs typeface="Arial" pitchFamily="34" charset="0"/>
          </a:endParaRPr>
        </a:p>
      </dsp:txBody>
      <dsp:txXfrm>
        <a:off x="5912208" y="1169297"/>
        <a:ext cx="1417329" cy="3259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974" cy="51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defTabSz="913455">
              <a:defRPr sz="1300">
                <a:latin typeface="Open San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656" y="1"/>
            <a:ext cx="3075973" cy="51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 defTabSz="913455">
              <a:defRPr sz="1300">
                <a:latin typeface="Open Sans"/>
              </a:defRPr>
            </a:lvl1pPr>
          </a:lstStyle>
          <a:p>
            <a:pPr>
              <a:defRPr/>
            </a:pPr>
            <a:fld id="{59F069BC-6A4E-47E8-8C2D-B2670922479C}" type="datetimeFigureOut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98" y="4861648"/>
            <a:ext cx="5679105" cy="460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649"/>
            <a:ext cx="3075974" cy="511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defTabSz="913455">
              <a:defRPr sz="1300">
                <a:latin typeface="Open San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656" y="9721649"/>
            <a:ext cx="3075973" cy="511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 defTabSz="913455">
              <a:defRPr sz="1300">
                <a:latin typeface="Open Sans"/>
              </a:defRPr>
            </a:lvl1pPr>
          </a:lstStyle>
          <a:p>
            <a:pPr>
              <a:defRPr/>
            </a:pPr>
            <a:fld id="{C0C35063-6320-449F-B5AE-DE0DBD75A7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51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A218E336-CFE7-4180-8B07-BD3DD4AE5647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11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2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C11A917B-FC63-4CE9-B573-FDC782E830E6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11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54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68" y="4861648"/>
            <a:ext cx="5675764" cy="4605164"/>
          </a:xfrm>
          <a:noFill/>
          <a:ln/>
        </p:spPr>
        <p:txBody>
          <a:bodyPr lIns="94711" tIns="47354" rIns="94711" bIns="47354"/>
          <a:lstStyle/>
          <a:p>
            <a:pPr defTabSz="953171">
              <a:spcBef>
                <a:spcPct val="20000"/>
              </a:spcBef>
            </a:pPr>
            <a:endParaRPr lang="fr-FR" alt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A218E336-CFE7-4180-8B07-BD3DD4AE5647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13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2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C11A917B-FC63-4CE9-B573-FDC782E830E6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13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54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68" y="4861648"/>
            <a:ext cx="5675764" cy="4605164"/>
          </a:xfrm>
          <a:noFill/>
          <a:ln/>
        </p:spPr>
        <p:txBody>
          <a:bodyPr lIns="94711" tIns="47354" rIns="94711" bIns="47354"/>
          <a:lstStyle/>
          <a:p>
            <a:pPr defTabSz="953171">
              <a:spcBef>
                <a:spcPct val="20000"/>
              </a:spcBef>
            </a:pPr>
            <a:endParaRPr lang="fr-FR" altLang="fr-F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4BA5CE-9CD5-498E-BBF5-40B63521CA70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144387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36" tIns="47367" rIns="94736" bIns="47367" anchor="b"/>
          <a:lstStyle/>
          <a:p>
            <a:pPr algn="r" defTabSz="948207"/>
            <a:fld id="{83BCAD3C-E22B-4F8C-B2E3-87334D72E5B4}" type="slidenum">
              <a:rPr lang="fr-FR" altLang="fr-FR" sz="1300">
                <a:latin typeface="Calibri" pitchFamily="34" charset="0"/>
              </a:rPr>
              <a:pPr algn="r" defTabSz="948207"/>
              <a:t>15</a:t>
            </a:fld>
            <a:endParaRPr lang="fr-FR" altLang="fr-FR" sz="1300">
              <a:latin typeface="Calibri" pitchFamily="34" charset="0"/>
            </a:endParaRPr>
          </a:p>
        </p:txBody>
      </p:sp>
      <p:sp>
        <p:nvSpPr>
          <p:cNvPr id="144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F4BA5CE-9CD5-498E-BBF5-40B63521CA70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144387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36" tIns="47367" rIns="94736" bIns="47367" anchor="b"/>
          <a:lstStyle/>
          <a:p>
            <a:pPr algn="r" defTabSz="948207"/>
            <a:fld id="{83BCAD3C-E22B-4F8C-B2E3-87334D72E5B4}" type="slidenum">
              <a:rPr lang="fr-FR" altLang="fr-FR" sz="1300">
                <a:latin typeface="Calibri" pitchFamily="34" charset="0"/>
              </a:rPr>
              <a:pPr algn="r" defTabSz="948207"/>
              <a:t>16</a:t>
            </a:fld>
            <a:endParaRPr lang="fr-FR" altLang="fr-FR" sz="1300">
              <a:latin typeface="Calibri" pitchFamily="34" charset="0"/>
            </a:endParaRPr>
          </a:p>
        </p:txBody>
      </p:sp>
      <p:sp>
        <p:nvSpPr>
          <p:cNvPr id="144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A218E336-CFE7-4180-8B07-BD3DD4AE5647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17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2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C11A917B-FC63-4CE9-B573-FDC782E830E6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17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54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68" y="4861648"/>
            <a:ext cx="5675764" cy="4605164"/>
          </a:xfrm>
          <a:noFill/>
          <a:ln/>
        </p:spPr>
        <p:txBody>
          <a:bodyPr lIns="94711" tIns="47354" rIns="94711" bIns="47354"/>
          <a:lstStyle/>
          <a:p>
            <a:pPr defTabSz="953171">
              <a:spcBef>
                <a:spcPct val="20000"/>
              </a:spcBef>
            </a:pPr>
            <a:endParaRPr lang="fr-FR" altLang="fr-FR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A218E336-CFE7-4180-8B07-BD3DD4AE5647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18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2" name="Espace réservé du numéro de diapositive 6"/>
          <p:cNvSpPr txBox="1">
            <a:spLocks noGrp="1"/>
          </p:cNvSpPr>
          <p:nvPr/>
        </p:nvSpPr>
        <p:spPr bwMode="auto">
          <a:xfrm>
            <a:off x="4019985" y="9720005"/>
            <a:ext cx="3077644" cy="51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711" tIns="47354" rIns="94711" bIns="47354" anchor="b"/>
          <a:lstStyle/>
          <a:p>
            <a:pPr algn="r" defTabSz="948207"/>
            <a:fld id="{C11A917B-FC63-4CE9-B573-FDC782E830E6}" type="slidenum">
              <a:rPr lang="fr-FR" altLang="fr-FR" sz="1300">
                <a:latin typeface="Calibri" pitchFamily="34" charset="0"/>
                <a:ea typeface="SimSun"/>
                <a:cs typeface="Arial" charset="0"/>
              </a:rPr>
              <a:pPr algn="r" defTabSz="948207"/>
              <a:t>18</a:t>
            </a:fld>
            <a:endParaRPr lang="fr-FR" altLang="fr-FR" sz="1300">
              <a:latin typeface="Calibri" pitchFamily="34" charset="0"/>
              <a:ea typeface="SimSun"/>
              <a:cs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54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68" y="4861648"/>
            <a:ext cx="5675764" cy="4605164"/>
          </a:xfrm>
          <a:noFill/>
          <a:ln/>
        </p:spPr>
        <p:txBody>
          <a:bodyPr lIns="94711" tIns="47354" rIns="94711" bIns="47354"/>
          <a:lstStyle/>
          <a:p>
            <a:pPr defTabSz="953171">
              <a:spcBef>
                <a:spcPct val="20000"/>
              </a:spcBef>
            </a:pPr>
            <a:endParaRPr lang="fr-FR" altLang="fr-FR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Tx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6859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3171">
              <a:defRPr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3171"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394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C35063-6320-449F-B5AE-DE0DBD75A7C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gray">
          <a:xfrm>
            <a:off x="1588" y="0"/>
            <a:ext cx="9142412" cy="61293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Rectangle 1"/>
          <p:cNvSpPr/>
          <p:nvPr/>
        </p:nvSpPr>
        <p:spPr bwMode="gray">
          <a:xfrm>
            <a:off x="0" y="0"/>
            <a:ext cx="9142413" cy="404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 bwMode="gray">
          <a:xfrm>
            <a:off x="647701" y="404664"/>
            <a:ext cx="8208962" cy="3564000"/>
          </a:xfrm>
        </p:spPr>
        <p:txBody>
          <a:bodyPr anchor="b"/>
          <a:lstStyle>
            <a:lvl1pPr marL="0" indent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4700" b="0"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noProof="0" dirty="0" smtClean="0"/>
              <a:t>Cliquez pour modifier les styles du texte du masque</a:t>
            </a:r>
          </a:p>
        </p:txBody>
      </p:sp>
      <p:sp>
        <p:nvSpPr>
          <p:cNvPr id="8" name="Espace réservé du texte 8"/>
          <p:cNvSpPr>
            <a:spLocks noGrp="1"/>
          </p:cNvSpPr>
          <p:nvPr>
            <p:ph type="body" sz="quarter" idx="14"/>
          </p:nvPr>
        </p:nvSpPr>
        <p:spPr bwMode="gray">
          <a:xfrm>
            <a:off x="647701" y="4077072"/>
            <a:ext cx="8208962" cy="2052266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1pPr>
            <a:lvl2pPr marL="0" algn="ctr">
              <a:lnSpc>
                <a:spcPct val="100000"/>
              </a:lnSpc>
              <a:spcBef>
                <a:spcPts val="6900"/>
              </a:spcBef>
              <a:defRPr sz="2000" b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noProof="0" dirty="0" smtClean="0"/>
              <a:t>Cliquez pour modifier les styles du texte du masque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5"/>
          </p:nvPr>
        </p:nvSpPr>
        <p:spPr>
          <a:xfrm>
            <a:off x="8893175" y="0"/>
            <a:ext cx="250825" cy="26035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C0B66158-9D34-4B23-832D-14D3293B960D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7" name="Espace réservé du pied de page 10"/>
          <p:cNvSpPr>
            <a:spLocks noGrp="1"/>
          </p:cNvSpPr>
          <p:nvPr>
            <p:ph type="ftr" sz="quarter" idx="16"/>
          </p:nvPr>
        </p:nvSpPr>
        <p:spPr>
          <a:xfrm>
            <a:off x="8893175" y="0"/>
            <a:ext cx="249238" cy="260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11"/>
          <p:cNvSpPr>
            <a:spLocks noGrp="1"/>
          </p:cNvSpPr>
          <p:nvPr>
            <p:ph type="sldNum" sz="quarter" idx="17"/>
          </p:nvPr>
        </p:nvSpPr>
        <p:spPr>
          <a:xfrm>
            <a:off x="8893175" y="0"/>
            <a:ext cx="249238" cy="26035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662FB2BF-9696-4608-9809-A9318088B3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 bwMode="gray">
          <a:xfrm>
            <a:off x="1588" y="0"/>
            <a:ext cx="9142412" cy="61293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Rectangle 18"/>
          <p:cNvSpPr/>
          <p:nvPr/>
        </p:nvSpPr>
        <p:spPr bwMode="gray">
          <a:xfrm>
            <a:off x="1588" y="0"/>
            <a:ext cx="9142412" cy="755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Rectangle 19"/>
          <p:cNvSpPr/>
          <p:nvPr/>
        </p:nvSpPr>
        <p:spPr bwMode="gray">
          <a:xfrm>
            <a:off x="0" y="0"/>
            <a:ext cx="9142413" cy="17938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 bwMode="gray">
          <a:xfrm>
            <a:off x="935039" y="836712"/>
            <a:ext cx="7921624" cy="2628000"/>
          </a:xfrm>
        </p:spPr>
        <p:txBody>
          <a:bodyPr anchor="b"/>
          <a:lstStyle>
            <a:lvl1pPr algn="l">
              <a:defRPr sz="15000" b="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Cliquez pour modifier le style du titre</a:t>
            </a:r>
            <a:endParaRPr lang="fr-FR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 bwMode="gray">
          <a:xfrm>
            <a:off x="935038" y="3249338"/>
            <a:ext cx="7921625" cy="2880000"/>
          </a:xfrm>
        </p:spPr>
        <p:txBody>
          <a:bodyPr lIns="36000"/>
          <a:lstStyle>
            <a:lvl1pPr mar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5100" b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 smtClean="0"/>
              <a:t>Cliquez pour modifier les styles du texte du masque</a:t>
            </a:r>
          </a:p>
        </p:txBody>
      </p:sp>
      <p:sp>
        <p:nvSpPr>
          <p:cNvPr id="8" name="Espace réservé de la date 15"/>
          <p:cNvSpPr>
            <a:spLocks noGrp="1"/>
          </p:cNvSpPr>
          <p:nvPr>
            <p:ph type="dt" sz="half" idx="14"/>
          </p:nvPr>
        </p:nvSpPr>
        <p:spPr>
          <a:xfrm>
            <a:off x="8893175" y="0"/>
            <a:ext cx="246063" cy="260350"/>
          </a:xfrm>
        </p:spPr>
        <p:txBody>
          <a:bodyPr/>
          <a:lstStyle>
            <a:lvl1pPr>
              <a:defRPr sz="10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1EA8EBF1-1334-44E5-9F1C-43356A14BEC9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9" name="Espace réservé du pied de page 16"/>
          <p:cNvSpPr>
            <a:spLocks noGrp="1"/>
          </p:cNvSpPr>
          <p:nvPr>
            <p:ph type="ftr" sz="quarter" idx="15"/>
          </p:nvPr>
        </p:nvSpPr>
        <p:spPr>
          <a:xfrm>
            <a:off x="8893175" y="0"/>
            <a:ext cx="234950" cy="260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17"/>
          <p:cNvSpPr>
            <a:spLocks noGrp="1"/>
          </p:cNvSpPr>
          <p:nvPr>
            <p:ph type="sldNum" sz="quarter" idx="16"/>
          </p:nvPr>
        </p:nvSpPr>
        <p:spPr>
          <a:xfrm>
            <a:off x="8170863" y="5661025"/>
            <a:ext cx="685800" cy="468313"/>
          </a:xfrm>
        </p:spPr>
        <p:txBody>
          <a:bodyPr/>
          <a:lstStyle>
            <a:lvl1pPr algn="r">
              <a:defRPr sz="1750">
                <a:solidFill>
                  <a:schemeClr val="accent4"/>
                </a:solidFill>
              </a:defRPr>
            </a:lvl1pPr>
          </a:lstStyle>
          <a:p>
            <a:pPr>
              <a:defRPr/>
            </a:pPr>
            <a:fld id="{E7F11A0E-2B78-4CD1-AFDA-CC6BD8DBF6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de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5"/>
          <p:cNvCxnSpPr/>
          <p:nvPr/>
        </p:nvCxnSpPr>
        <p:spPr bwMode="gray">
          <a:xfrm>
            <a:off x="0" y="6129338"/>
            <a:ext cx="91424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dirty="0" smtClean="0"/>
              <a:t>Cliquez pour modifier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 bwMode="gray">
          <a:xfrm>
            <a:off x="647700" y="1449388"/>
            <a:ext cx="8208963" cy="4211637"/>
          </a:xfrm>
        </p:spPr>
        <p:txBody>
          <a:bodyPr/>
          <a:lstStyle/>
          <a:p>
            <a:pPr lvl="0"/>
            <a:r>
              <a:rPr lang="en-US" noProof="0" dirty="0" smtClean="0"/>
              <a:t>Cliquez pour modifier les styles du texte du masque</a:t>
            </a:r>
          </a:p>
          <a:p>
            <a:pPr lvl="1"/>
            <a:r>
              <a:rPr lang="en-US" noProof="0" dirty="0" smtClean="0"/>
              <a:t>Deuxième niveau</a:t>
            </a:r>
          </a:p>
          <a:p>
            <a:pPr lvl="2"/>
            <a:r>
              <a:rPr lang="en-US" noProof="0" dirty="0" smtClean="0"/>
              <a:t>Troisième niveau</a:t>
            </a:r>
          </a:p>
          <a:p>
            <a:pPr lvl="3"/>
            <a:r>
              <a:rPr lang="en-US" noProof="0" dirty="0" smtClean="0"/>
              <a:t>Quatrième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647700" y="981074"/>
            <a:ext cx="8208963" cy="468314"/>
          </a:xfrm>
        </p:spPr>
        <p:txBody>
          <a:bodyPr/>
          <a:lstStyle>
            <a:lvl1pPr marL="2700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/>
            </a:lvl1pPr>
          </a:lstStyle>
          <a:p>
            <a:pPr lvl="0"/>
            <a:r>
              <a:rPr lang="en-US" dirty="0" smtClean="0"/>
              <a:t>Cliquez pour modifier les styles du texte du masque</a:t>
            </a:r>
          </a:p>
        </p:txBody>
      </p:sp>
      <p:sp>
        <p:nvSpPr>
          <p:cNvPr id="6" name="Espace réservé de la date 12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EBA12-DA51-4151-AE2D-92E9E93C2230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8" name="Espace réservé du pied de page 13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C9183-7F14-4479-8FDE-0A4ADD6890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de contenu et enc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15"/>
          <p:cNvCxnSpPr/>
          <p:nvPr/>
        </p:nvCxnSpPr>
        <p:spPr bwMode="gray">
          <a:xfrm>
            <a:off x="0" y="6129338"/>
            <a:ext cx="91424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dirty="0" smtClean="0"/>
              <a:t>Cliquez pour modifier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 bwMode="gray">
          <a:xfrm>
            <a:off x="647700" y="1449388"/>
            <a:ext cx="8208963" cy="4211637"/>
          </a:xfrm>
        </p:spPr>
        <p:txBody>
          <a:bodyPr/>
          <a:lstStyle/>
          <a:p>
            <a:pPr lvl="0"/>
            <a:r>
              <a:rPr lang="en-US" noProof="0" dirty="0" smtClean="0"/>
              <a:t>Cliquez pour modifier les styles du texte du masque</a:t>
            </a:r>
          </a:p>
          <a:p>
            <a:pPr lvl="1"/>
            <a:r>
              <a:rPr lang="en-US" noProof="0" dirty="0" smtClean="0"/>
              <a:t>Deuxième niveau</a:t>
            </a:r>
          </a:p>
          <a:p>
            <a:pPr lvl="2"/>
            <a:r>
              <a:rPr lang="en-US" noProof="0" dirty="0" smtClean="0"/>
              <a:t>Troisième niveau</a:t>
            </a:r>
          </a:p>
          <a:p>
            <a:pPr lvl="3"/>
            <a:r>
              <a:rPr lang="en-US" noProof="0" dirty="0" smtClean="0"/>
              <a:t>Quatrième niveau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5"/>
          </p:nvPr>
        </p:nvSpPr>
        <p:spPr bwMode="gray">
          <a:xfrm>
            <a:off x="935038" y="5113066"/>
            <a:ext cx="7921625" cy="548182"/>
          </a:xfrm>
          <a:solidFill>
            <a:schemeClr val="accent5"/>
          </a:solidFill>
        </p:spPr>
        <p:txBody>
          <a:bodyPr lIns="252000" tIns="180000" rIns="72000" bIns="180000" anchor="b">
            <a:spAutoFit/>
          </a:bodyPr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647700" y="981074"/>
            <a:ext cx="8208963" cy="468314"/>
          </a:xfrm>
        </p:spPr>
        <p:txBody>
          <a:bodyPr/>
          <a:lstStyle>
            <a:lvl1pPr marL="2700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/>
            </a:lvl1pPr>
          </a:lstStyle>
          <a:p>
            <a:pPr lvl="0"/>
            <a:r>
              <a:rPr lang="en-US" dirty="0" smtClean="0"/>
              <a:t>Cliquez pour modifier les styles du texte du masque</a:t>
            </a:r>
          </a:p>
        </p:txBody>
      </p:sp>
      <p:sp>
        <p:nvSpPr>
          <p:cNvPr id="8" name="Espace réservé de la date 12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69049-7D48-4CE8-B332-19DBC6DFE49D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9" name="Espace réservé du pied de page 13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1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62134-E489-44B3-A971-FA3BDB8A52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iton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droit 15"/>
          <p:cNvCxnSpPr/>
          <p:nvPr/>
        </p:nvCxnSpPr>
        <p:spPr bwMode="gray">
          <a:xfrm>
            <a:off x="0" y="6129338"/>
            <a:ext cx="91424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noProof="0" dirty="0" smtClean="0"/>
              <a:t>Cliquez pour modifier le style du titre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3"/>
          </p:nvPr>
        </p:nvSpPr>
        <p:spPr bwMode="gray">
          <a:xfrm>
            <a:off x="647700" y="1449388"/>
            <a:ext cx="8208963" cy="1331539"/>
          </a:xfrm>
        </p:spPr>
        <p:txBody>
          <a:bodyPr/>
          <a:lstStyle/>
          <a:p>
            <a:pPr lvl="0"/>
            <a:r>
              <a:rPr lang="en-US" noProof="0" dirty="0" smtClean="0"/>
              <a:t>Cliquez pour modifier les styles du texte du masque</a:t>
            </a:r>
          </a:p>
          <a:p>
            <a:pPr lvl="1"/>
            <a:r>
              <a:rPr lang="en-US" noProof="0" dirty="0" smtClean="0"/>
              <a:t>Deuxième niveau</a:t>
            </a:r>
          </a:p>
          <a:p>
            <a:pPr lvl="2"/>
            <a:r>
              <a:rPr lang="en-US" noProof="0" dirty="0" smtClean="0"/>
              <a:t>Troisième niveau</a:t>
            </a:r>
          </a:p>
          <a:p>
            <a:pPr lvl="3"/>
            <a:r>
              <a:rPr lang="en-US" noProof="0" dirty="0" smtClean="0"/>
              <a:t>Quatrième niveau</a:t>
            </a:r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9"/>
          </p:nvPr>
        </p:nvSpPr>
        <p:spPr bwMode="gray">
          <a:xfrm>
            <a:off x="935038" y="2924175"/>
            <a:ext cx="7921625" cy="2736850"/>
          </a:xfrm>
        </p:spPr>
        <p:txBody>
          <a:bodyPr tIns="756000" rtlCol="0" anchor="ctr">
            <a:noAutofit/>
          </a:bodyPr>
          <a:lstStyle>
            <a:lvl1pPr algn="ctr">
              <a:buFontTx/>
              <a:buNone/>
              <a:defRPr sz="1600" b="0"/>
            </a:lvl1pPr>
          </a:lstStyle>
          <a:p>
            <a:pPr lvl="0"/>
            <a:r>
              <a:rPr lang="fr-FR" noProof="0" smtClean="0"/>
              <a:t>Cliquez sur l'icône pour ajouter un graphique</a:t>
            </a:r>
            <a:endParaRPr lang="fr-FR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20"/>
          </p:nvPr>
        </p:nvSpPr>
        <p:spPr bwMode="gray">
          <a:xfrm>
            <a:off x="6119813" y="2924175"/>
            <a:ext cx="2736850" cy="1512888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5200"/>
            </a:lvl1pPr>
            <a:lvl2pPr marL="0" indent="0">
              <a:buNone/>
              <a:defRPr sz="1600" b="0">
                <a:solidFill>
                  <a:schemeClr val="accent4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Cliquez pour modifier les styles du texte du masque</a:t>
            </a:r>
          </a:p>
          <a:p>
            <a:pPr lvl="1"/>
            <a:r>
              <a:rPr lang="en-US" dirty="0" smtClean="0"/>
              <a:t>Deuxième niveau</a:t>
            </a:r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quarter" idx="21"/>
          </p:nvPr>
        </p:nvSpPr>
        <p:spPr>
          <a:xfrm>
            <a:off x="647700" y="981074"/>
            <a:ext cx="8208963" cy="468314"/>
          </a:xfrm>
        </p:spPr>
        <p:txBody>
          <a:bodyPr/>
          <a:lstStyle>
            <a:lvl1pPr marL="27000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800"/>
            </a:lvl1pPr>
          </a:lstStyle>
          <a:p>
            <a:pPr lvl="0"/>
            <a:r>
              <a:rPr lang="en-US" dirty="0" smtClean="0"/>
              <a:t>Cliquez pour modifier les styles du texte du masque</a:t>
            </a:r>
          </a:p>
        </p:txBody>
      </p:sp>
      <p:sp>
        <p:nvSpPr>
          <p:cNvPr id="9" name="Espace réservé de la date 12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FF134-B149-4FBC-A55B-96E5C58432C3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10" name="Espace réservé du pied de page 13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Espace réservé du numéro de diapositive 14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AB284-D85D-4EC8-91EB-2FFF106B95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021907"/>
          </a:xfrm>
          <a:prstGeom prst="rect">
            <a:avLst/>
          </a:prstGeom>
        </p:spPr>
        <p:txBody>
          <a:bodyPr lIns="36000" tIns="36000" rIns="36000" bIns="36000"/>
          <a:lstStyle>
            <a:lvl1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1pPr>
            <a:lvl2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2pPr>
            <a:lvl3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3pPr>
            <a:lvl4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4pPr>
            <a:lvl5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7"/>
          </p:nvPr>
        </p:nvSpPr>
        <p:spPr>
          <a:xfrm>
            <a:off x="251520" y="1268760"/>
            <a:ext cx="8568952" cy="432048"/>
          </a:xfrm>
          <a:prstGeom prst="rect">
            <a:avLst/>
          </a:prstGeom>
        </p:spPr>
        <p:txBody>
          <a:bodyPr lIns="36000" tIns="36000" rIns="36000" bIns="36000"/>
          <a:lstStyle>
            <a:lvl1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Char char="&gt;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34" charset="0"/>
              </a:defRPr>
            </a:lvl1pPr>
            <a:lvl2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Char char="&gt;"/>
              <a:defRPr sz="1800">
                <a:latin typeface="Helvetica" pitchFamily="34" charset="0"/>
              </a:defRPr>
            </a:lvl2pPr>
            <a:lvl3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Char char="&gt;"/>
              <a:defRPr sz="1800">
                <a:latin typeface="Helvetica" pitchFamily="34" charset="0"/>
              </a:defRPr>
            </a:lvl3pPr>
            <a:lvl4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Char char="&gt;"/>
              <a:defRPr sz="1800">
                <a:latin typeface="Helvetica" pitchFamily="34" charset="0"/>
              </a:defRPr>
            </a:lvl4pPr>
            <a:lvl5pPr marL="177800" indent="-177800">
              <a:spcBef>
                <a:spcPts val="0"/>
              </a:spcBef>
              <a:spcAft>
                <a:spcPts val="1000"/>
              </a:spcAft>
              <a:buFont typeface="Helvetica" pitchFamily="34" charset="0"/>
              <a:buChar char="&gt;"/>
              <a:defRPr sz="1800">
                <a:latin typeface="Helvetica" pitchFamily="34" charset="0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e la date 1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re 2012</a:t>
            </a: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352996-FD59-461F-904B-4C1AB9603A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gray">
          <a:xfrm>
            <a:off x="0" y="260350"/>
            <a:ext cx="935038" cy="36036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1" name="Rectangle 10"/>
          <p:cNvSpPr/>
          <p:nvPr/>
        </p:nvSpPr>
        <p:spPr bwMode="gray">
          <a:xfrm>
            <a:off x="935038" y="260350"/>
            <a:ext cx="8207375" cy="3603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28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1008063" y="260350"/>
            <a:ext cx="7848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Titre de la partie</a:t>
            </a:r>
          </a:p>
        </p:txBody>
      </p:sp>
      <p:sp>
        <p:nvSpPr>
          <p:cNvPr id="1029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647700" y="1449388"/>
            <a:ext cx="8208963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Texte de niveau 1</a:t>
            </a:r>
          </a:p>
          <a:p>
            <a:pPr lvl="1"/>
            <a:r>
              <a:rPr lang="fr-FR" smtClean="0"/>
              <a:t>Texte de niveau 2</a:t>
            </a:r>
          </a:p>
          <a:p>
            <a:pPr lvl="2"/>
            <a:r>
              <a:rPr lang="fr-FR" smtClean="0"/>
              <a:t>Texte de niveau 3</a:t>
            </a:r>
          </a:p>
          <a:p>
            <a:pPr lvl="3"/>
            <a:r>
              <a:rPr lang="fr-FR" smtClean="0"/>
              <a:t>Texte de niveau 4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893175" y="0"/>
            <a:ext cx="249238" cy="26035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4D821B4-D7E3-4856-9876-F3E56550812F}" type="datetime1">
              <a:rPr lang="fr-FR"/>
              <a:pPr>
                <a:defRPr/>
              </a:pPr>
              <a:t>16/11/2017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893175" y="0"/>
            <a:ext cx="250825" cy="26035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>
              <a:defRPr sz="100">
                <a:solidFill>
                  <a:srgbClr val="FFFFFF"/>
                </a:solidFill>
                <a:latin typeface="Montserra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172450" y="5661025"/>
            <a:ext cx="684213" cy="46831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5"/>
                </a:solidFill>
                <a:latin typeface="+mj-lt"/>
              </a:defRPr>
            </a:lvl1pPr>
          </a:lstStyle>
          <a:p>
            <a:pPr>
              <a:defRPr/>
            </a:pPr>
            <a:fld id="{850509CE-D8BF-4E40-9D34-B20E6B5EDE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pic>
        <p:nvPicPr>
          <p:cNvPr id="1033" name="Image 11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gray">
          <a:xfrm>
            <a:off x="6981825" y="6243638"/>
            <a:ext cx="21605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transition>
    <p:wipe dir="r"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1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5pPr>
      <a:lvl6pPr marL="457200" algn="r" rtl="0" fontAlgn="base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6pPr>
      <a:lvl7pPr marL="914400" algn="r" rtl="0" fontAlgn="base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7pPr>
      <a:lvl8pPr marL="1371600" algn="r" rtl="0" fontAlgn="base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8pPr>
      <a:lvl9pPr marL="1828800" algn="r" rtl="0" fontAlgn="base">
        <a:spcBef>
          <a:spcPct val="0"/>
        </a:spcBef>
        <a:spcAft>
          <a:spcPct val="0"/>
        </a:spcAft>
        <a:defRPr sz="1200" b="1">
          <a:solidFill>
            <a:schemeClr val="bg1"/>
          </a:solidFill>
          <a:latin typeface="Montserrat"/>
        </a:defRPr>
      </a:lvl9pPr>
    </p:titleStyle>
    <p:bodyStyle>
      <a:lvl1pPr marL="287338" indent="-287338" algn="l" rtl="0" eaLnBrk="0" fontAlgn="base" hangingPunct="0">
        <a:spcBef>
          <a:spcPts val="1500"/>
        </a:spcBef>
        <a:spcAft>
          <a:spcPts val="1000"/>
        </a:spcAft>
        <a:buClr>
          <a:srgbClr val="2C256B"/>
        </a:buClr>
        <a:buSzPct val="110000"/>
        <a:buFont typeface="Wingdings" pitchFamily="2" charset="2"/>
        <a:buChar char=""/>
        <a:defRPr sz="1600" b="1" kern="1200">
          <a:solidFill>
            <a:srgbClr val="2C256B"/>
          </a:solidFill>
          <a:latin typeface="+mj-lt"/>
          <a:ea typeface="+mn-ea"/>
          <a:cs typeface="+mn-cs"/>
        </a:defRPr>
      </a:lvl1pPr>
      <a:lvl2pPr marL="431800" indent="-142875" algn="l" rtl="0" eaLnBrk="0" fontAlgn="base" hangingPunct="0">
        <a:spcBef>
          <a:spcPct val="0"/>
        </a:spcBef>
        <a:spcAft>
          <a:spcPct val="0"/>
        </a:spcAft>
        <a:buClr>
          <a:srgbClr val="0062AE"/>
        </a:buClr>
        <a:buSzPct val="85000"/>
        <a:buFont typeface="Wingdings 3" pitchFamily="18" charset="2"/>
        <a:buChar char="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1800" indent="-142875" algn="l" rtl="0" eaLnBrk="0" fontAlgn="base" hangingPunct="0">
        <a:spcBef>
          <a:spcPts val="1500"/>
        </a:spcBef>
        <a:spcAft>
          <a:spcPts val="600"/>
        </a:spcAft>
        <a:buClr>
          <a:srgbClr val="0062AE"/>
        </a:buClr>
        <a:buSzPct val="120000"/>
        <a:buFont typeface="Wingdings" pitchFamily="2" charset="2"/>
        <a:buChar char=""/>
        <a:defRPr sz="1400" i="1" kern="1200">
          <a:solidFill>
            <a:srgbClr val="0062AE"/>
          </a:solidFill>
          <a:latin typeface="+mn-lt"/>
          <a:ea typeface="+mn-ea"/>
          <a:cs typeface="+mn-cs"/>
        </a:defRPr>
      </a:lvl3pPr>
      <a:lvl4pPr marL="431800" indent="939800" algn="l" rtl="0" eaLnBrk="0" fontAlgn="base" hangingPunct="0">
        <a:spcBef>
          <a:spcPct val="0"/>
        </a:spcBef>
        <a:spcAft>
          <a:spcPct val="0"/>
        </a:spcAft>
        <a:buSzPct val="25000"/>
        <a:buBlip>
          <a:blip r:embed="rId9"/>
        </a:buBlip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431800" indent="-142875" algn="l" rtl="0" eaLnBrk="0" fontAlgn="base" hangingPunct="0">
        <a:spcBef>
          <a:spcPts val="1500"/>
        </a:spcBef>
        <a:spcAft>
          <a:spcPts val="600"/>
        </a:spcAft>
        <a:buClr>
          <a:srgbClr val="0062AE"/>
        </a:buClr>
        <a:buSzPct val="85000"/>
        <a:buFont typeface="Wingdings 3" pitchFamily="18" charset="2"/>
        <a:buChar char=""/>
        <a:defRPr sz="1200" i="1" kern="1200">
          <a:solidFill>
            <a:srgbClr val="0062AE"/>
          </a:solidFill>
          <a:latin typeface="+mn-lt"/>
          <a:ea typeface="+mn-ea"/>
          <a:cs typeface="+mn-cs"/>
        </a:defRPr>
      </a:lvl5pPr>
      <a:lvl6pPr marL="432000" indent="0" algn="l" defTabSz="914400" rtl="0" eaLnBrk="1" latinLnBrk="0" hangingPunct="1">
        <a:spcBef>
          <a:spcPts val="0"/>
        </a:spcBef>
        <a:buFontTx/>
        <a:buBlip>
          <a:blip r:embed="rId9"/>
        </a:buBlip>
        <a:defRPr sz="1200" kern="1200">
          <a:solidFill>
            <a:srgbClr val="444F57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fr/url?sa=i&amp;rct=j&amp;q=&amp;esrc=s&amp;source=images&amp;cd=&amp;cad=rja&amp;uact=8&amp;ved=0ahUKEwjH8uPEt5HXAhXEAxoKHYBgBn8QjRwIBw&amp;url=https://pixabay.com/en/puzzle-pieces-house-shape-2648213/&amp;psig=AOvVaw3LSxv59t5-YjuDEseWqLjV&amp;ust=1509215350229407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Feuille_Microsoft_Excel_97-20031.xls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istrateurs.bib@aphp.f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r/url?sa=i&amp;rct=j&amp;q=&amp;esrc=s&amp;source=images&amp;cd=&amp;cad=rja&amp;uact=8&amp;ved=0ahUKEwiTtZ-2ypHXAhWF2hoKHWtyAGkQjRwIBw&amp;url=http://histoire-rochoise.over-blog.com/2017/08/la-voix-de-nos-maitres.html&amp;psig=AOvVaw1DkPYhk6NKPj__IpOy_RYN&amp;ust=1509220438255861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fr/url?sa=i&amp;rct=j&amp;q=&amp;esrc=s&amp;source=images&amp;cd=&amp;cad=rja&amp;uact=8&amp;ved=0ahUKEwiTmuXL2ZHXAhUDHxoKHcPoDVIQjRwIBw&amp;url=https://de.fotolia.com/tag/pdca&amp;psig=AOvVaw3Lm7ua0ohBUQxdFLDh45G_&amp;ust=1509224504198159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type="body" idx="4294967295"/>
          </p:nvPr>
        </p:nvSpPr>
        <p:spPr>
          <a:xfrm>
            <a:off x="611188" y="2205038"/>
            <a:ext cx="8208962" cy="3938606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 smtClean="0">
                <a:solidFill>
                  <a:schemeClr val="bg1"/>
                </a:solidFill>
              </a:rPr>
              <a:t>Processus pré-analytique : Quelles actions pour une amélioration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2000" dirty="0" smtClean="0">
                <a:solidFill>
                  <a:schemeClr val="bg1"/>
                </a:solidFill>
              </a:rPr>
              <a:t>continue de la qualité?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fr-F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fr-F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fr-F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None/>
            </a:pPr>
            <a:endParaRPr lang="fr-F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endParaRPr lang="fr-FR" sz="24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fr-FR" b="0" dirty="0" smtClean="0">
                <a:solidFill>
                  <a:schemeClr val="bg1"/>
                </a:solidFill>
              </a:rPr>
              <a:t>Virginie GABA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fr-FR" sz="1200" b="0" dirty="0" smtClean="0">
                <a:solidFill>
                  <a:schemeClr val="bg1"/>
                </a:solidFill>
              </a:rPr>
              <a:t>Vendredi 17 novembre 2017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fr-FR" sz="1200" b="0" dirty="0" smtClean="0"/>
          </a:p>
        </p:txBody>
      </p:sp>
      <p:sp>
        <p:nvSpPr>
          <p:cNvPr id="3" name="Rectangle 14"/>
          <p:cNvSpPr>
            <a:spLocks/>
          </p:cNvSpPr>
          <p:nvPr/>
        </p:nvSpPr>
        <p:spPr bwMode="gray">
          <a:xfrm>
            <a:off x="900113" y="68241"/>
            <a:ext cx="81359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 eaLnBrk="0" hangingPunct="0"/>
            <a:r>
              <a:rPr lang="fr-FR" b="1" dirty="0" smtClean="0">
                <a:solidFill>
                  <a:schemeClr val="bg1"/>
                </a:solidFill>
                <a:latin typeface="Montserrat"/>
                <a:cs typeface="Arial" charset="0"/>
              </a:rPr>
              <a:t>AFTLM</a:t>
            </a:r>
            <a:endParaRPr lang="fr-FR" b="1" dirty="0">
              <a:solidFill>
                <a:schemeClr val="bg1"/>
              </a:solidFill>
              <a:latin typeface="Montserrat"/>
              <a:cs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/>
              <a:t>Processus pré analytique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42844" y="785794"/>
            <a:ext cx="885698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chemeClr val="accent4">
                  <a:lumMod val="75000"/>
                </a:schemeClr>
              </a:buClr>
            </a:pPr>
            <a:endParaRPr lang="fr-FR" sz="1600" dirty="0">
              <a:solidFill>
                <a:schemeClr val="hlink"/>
              </a:solidFill>
              <a:cs typeface="Arial" charset="0"/>
            </a:endParaRPr>
          </a:p>
          <a:p>
            <a:pPr marL="285750" indent="-285750">
              <a:buClr>
                <a:schemeClr val="accent4">
                  <a:lumMod val="75000"/>
                </a:schemeClr>
              </a:buClr>
            </a:pPr>
            <a:r>
              <a:rPr lang="fr-FR" b="1" dirty="0" smtClean="0">
                <a:solidFill>
                  <a:schemeClr val="hlink"/>
                </a:solidFill>
                <a:cs typeface="Arial" charset="0"/>
              </a:rPr>
              <a:t>Organisation à NEM</a:t>
            </a:r>
            <a:endParaRPr lang="fr-FR" b="1" dirty="0">
              <a:solidFill>
                <a:schemeClr val="hlink"/>
              </a:solidFill>
              <a:cs typeface="Arial" charset="0"/>
            </a:endParaRP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endParaRPr lang="fr-FR" b="1" dirty="0" smtClean="0">
              <a:solidFill>
                <a:schemeClr val="hlink"/>
              </a:solidFill>
              <a:cs typeface="Arial" charset="0"/>
            </a:endParaRPr>
          </a:p>
          <a:p>
            <a:pPr marL="285750" lvl="0" indent="-28575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Prélèvements réalisés en dehors du LBM</a:t>
            </a: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marL="285750" lvl="0" indent="-28575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Transport (pneumatique, personnel des services cliniques, coursiers LBM et extérieurs)</a:t>
            </a: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marL="285750" lvl="0" indent="-28575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Réception des échantillons par des agents de réception, des TLM</a:t>
            </a: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marL="285750" lvl="0" indent="-28575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Enregistrement de la demande d’examen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par des agents de réception, des TLM,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des secrétaires médicales </a:t>
            </a: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endParaRPr lang="fr-FR" sz="1600" dirty="0">
              <a:solidFill>
                <a:schemeClr val="hlink"/>
              </a:solidFill>
              <a:cs typeface="Arial" charset="0"/>
            </a:endParaRPr>
          </a:p>
          <a:p>
            <a:pPr lvl="0">
              <a:buClr>
                <a:schemeClr val="accent4">
                  <a:lumMod val="75000"/>
                </a:schemeClr>
              </a:buClr>
            </a:pPr>
            <a:endParaRPr lang="fr-FR" sz="1600" dirty="0" smtClean="0">
              <a:solidFill>
                <a:schemeClr val="hlink"/>
              </a:solidFill>
              <a:cs typeface="Arial" charset="0"/>
            </a:endParaRPr>
          </a:p>
          <a:p>
            <a:pPr lvl="0"/>
            <a:r>
              <a:rPr lang="fr-F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1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associé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30" y="785794"/>
            <a:ext cx="1690477" cy="137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78972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214282" y="2714620"/>
            <a:ext cx="867568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21" rIns="90000" bIns="46821" anchor="ctr"/>
          <a:lstStyle/>
          <a:p>
            <a:pPr eaLnBrk="0" hangingPunct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10000"/>
              <a:buFont typeface="Wingdings" pitchFamily="2" charset="2"/>
              <a:buNone/>
            </a:pPr>
            <a:r>
              <a:rPr lang="fr-FR" altLang="fr-FR" dirty="0" smtClean="0">
                <a:ea typeface="SimSun"/>
                <a:cs typeface="Arial" charset="0"/>
              </a:rPr>
              <a:t>Comprend :</a:t>
            </a:r>
            <a:endParaRPr lang="fr-FR" altLang="fr-FR" dirty="0">
              <a:ea typeface="SimSun"/>
              <a:cs typeface="Arial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10000"/>
            </a:pPr>
            <a:r>
              <a:rPr lang="fr-FR" altLang="fr-FR" dirty="0" smtClean="0">
                <a:ea typeface="SimSun"/>
                <a:cs typeface="Arial" charset="0"/>
              </a:rPr>
              <a:t>- manuel </a:t>
            </a:r>
            <a:r>
              <a:rPr lang="fr-FR" altLang="fr-FR" dirty="0">
                <a:ea typeface="SimSun"/>
                <a:cs typeface="Arial" charset="0"/>
              </a:rPr>
              <a:t>de </a:t>
            </a:r>
            <a:r>
              <a:rPr lang="fr-FR" altLang="fr-FR" dirty="0" smtClean="0">
                <a:ea typeface="SimSun"/>
                <a:cs typeface="Arial" charset="0"/>
              </a:rPr>
              <a:t>prélèvement (préparation du patient </a:t>
            </a:r>
            <a:r>
              <a:rPr lang="fr-FR" altLang="fr-FR" dirty="0" smtClean="0">
                <a:ea typeface="SimSun"/>
                <a:cs typeface="Arial" charset="0"/>
                <a:sym typeface="Wingdings" pitchFamily="2" charset="2"/>
              </a:rPr>
              <a:t></a:t>
            </a:r>
            <a:r>
              <a:rPr lang="fr-FR" altLang="fr-FR" dirty="0" smtClean="0">
                <a:ea typeface="SimSun"/>
                <a:cs typeface="Arial" charset="0"/>
              </a:rPr>
              <a:t> réception des échantillons)</a:t>
            </a:r>
            <a:endParaRPr lang="fr-FR" altLang="fr-FR" dirty="0">
              <a:ea typeface="SimSun"/>
              <a:cs typeface="Arial" charset="0"/>
            </a:endParaRPr>
          </a:p>
          <a:p>
            <a:pPr eaLnBrk="0" hangingPunct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10000"/>
            </a:pPr>
            <a:r>
              <a:rPr lang="fr-FR" altLang="fr-FR" dirty="0" smtClean="0">
                <a:ea typeface="SimSun"/>
                <a:cs typeface="Arial" charset="0"/>
              </a:rPr>
              <a:t>- fiche d’examen</a:t>
            </a:r>
          </a:p>
          <a:p>
            <a:pPr eaLnBrk="0" hangingPunct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10000"/>
            </a:pPr>
            <a:r>
              <a:rPr lang="fr-FR" altLang="fr-FR" dirty="0" smtClean="0">
                <a:ea typeface="SimSun"/>
                <a:cs typeface="Arial" charset="0"/>
              </a:rPr>
              <a:t>- feuille de demande d’examen</a:t>
            </a:r>
          </a:p>
        </p:txBody>
      </p:sp>
      <p:sp>
        <p:nvSpPr>
          <p:cNvPr id="39942" name="Text Box 13"/>
          <p:cNvSpPr txBox="1">
            <a:spLocks noChangeArrowheads="1"/>
          </p:cNvSpPr>
          <p:nvPr/>
        </p:nvSpPr>
        <p:spPr bwMode="auto">
          <a:xfrm>
            <a:off x="0" y="1857364"/>
            <a:ext cx="38861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fr-FR" altLang="fr-FR" dirty="0" smtClean="0">
                <a:ea typeface="SimSun"/>
                <a:cs typeface="Arial" charset="0"/>
              </a:rPr>
              <a:t>Consultable </a:t>
            </a:r>
            <a:r>
              <a:rPr lang="fr-FR" altLang="fr-FR" dirty="0">
                <a:ea typeface="SimSun"/>
                <a:cs typeface="Arial" charset="0"/>
              </a:rPr>
              <a:t>sur la page d’accueil</a:t>
            </a:r>
          </a:p>
          <a:p>
            <a:pPr>
              <a:spcBef>
                <a:spcPts val="0"/>
              </a:spcBef>
            </a:pPr>
            <a:r>
              <a:rPr lang="fr-FR" altLang="fr-FR" dirty="0">
                <a:ea typeface="SimSun"/>
                <a:cs typeface="Arial" charset="0"/>
              </a:rPr>
              <a:t>de l’intranet NEM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40" t="54638" r="29354" b="33531"/>
          <a:stretch/>
        </p:blipFill>
        <p:spPr bwMode="auto">
          <a:xfrm>
            <a:off x="3571868" y="1500174"/>
            <a:ext cx="5256071" cy="1148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223994" y="260350"/>
            <a:ext cx="7848600" cy="360363"/>
          </a:xfrm>
        </p:spPr>
        <p:txBody>
          <a:bodyPr/>
          <a:lstStyle/>
          <a:p>
            <a:r>
              <a:rPr lang="fr-FR" sz="1600" dirty="0" smtClean="0"/>
              <a:t>Banque Informatique de la Biologie (BIB) </a:t>
            </a:r>
            <a:endParaRPr lang="fr-FR" sz="1600" dirty="0"/>
          </a:p>
        </p:txBody>
      </p:sp>
      <p:sp>
        <p:nvSpPr>
          <p:cNvPr id="16" name="Rectangle 15"/>
          <p:cNvSpPr/>
          <p:nvPr/>
        </p:nvSpPr>
        <p:spPr>
          <a:xfrm>
            <a:off x="428596" y="642918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chemeClr val="accent4">
                  <a:lumMod val="75000"/>
                </a:schemeClr>
              </a:buClr>
            </a:pPr>
            <a:r>
              <a:rPr lang="fr-FR" b="1" dirty="0" smtClean="0">
                <a:solidFill>
                  <a:schemeClr val="hlink"/>
                </a:solidFill>
                <a:cs typeface="Arial" charset="0"/>
              </a:rPr>
              <a:t>Objectif : Exhaustivité des informations relatives à la réalisation du</a:t>
            </a:r>
          </a:p>
          <a:p>
            <a:pPr marL="285750" lvl="0" indent="-285750">
              <a:buClr>
                <a:schemeClr val="accent4">
                  <a:lumMod val="75000"/>
                </a:schemeClr>
              </a:buClr>
            </a:pPr>
            <a:r>
              <a:rPr lang="fr-FR" b="1" dirty="0" smtClean="0">
                <a:solidFill>
                  <a:schemeClr val="hlink"/>
                </a:solidFill>
                <a:cs typeface="Arial" charset="0"/>
              </a:rPr>
              <a:t>prélèvement jusqu’à son enregistrement au LBM</a:t>
            </a:r>
          </a:p>
        </p:txBody>
      </p:sp>
      <p:sp>
        <p:nvSpPr>
          <p:cNvPr id="39944" name="AutoShape 20"/>
          <p:cNvSpPr>
            <a:spLocks noChangeArrowheads="1"/>
          </p:cNvSpPr>
          <p:nvPr/>
        </p:nvSpPr>
        <p:spPr bwMode="auto">
          <a:xfrm>
            <a:off x="8572528" y="2428868"/>
            <a:ext cx="285752" cy="214314"/>
          </a:xfrm>
          <a:prstGeom prst="leftArrow">
            <a:avLst>
              <a:gd name="adj1" fmla="val 50000"/>
              <a:gd name="adj2" fmla="val 37363"/>
            </a:avLst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endParaRPr lang="fr-FR" sz="2800" b="1">
              <a:solidFill>
                <a:schemeClr val="tx2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3568" y="4572008"/>
            <a:ext cx="46805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sym typeface="Wingdings"/>
              </a:rPr>
              <a:t>E</a:t>
            </a:r>
            <a:r>
              <a:rPr lang="fr-FR" dirty="0" smtClean="0"/>
              <a:t>nquête 2014 auprès de 102 utilisateurs </a:t>
            </a:r>
          </a:p>
          <a:p>
            <a:pPr algn="just"/>
            <a:r>
              <a:rPr lang="fr-FR" dirty="0" smtClean="0"/>
              <a:t>Qu’utilisez-vous pour vous informer?</a:t>
            </a:r>
          </a:p>
          <a:p>
            <a:pPr algn="just"/>
            <a:r>
              <a:rPr lang="fr-FR" dirty="0" smtClean="0">
                <a:sym typeface="Wingdings"/>
              </a:rPr>
              <a:t>Contact le </a:t>
            </a:r>
            <a:r>
              <a:rPr lang="fr-FR" dirty="0" smtClean="0"/>
              <a:t>LBM ou la réception en 1</a:t>
            </a:r>
            <a:r>
              <a:rPr lang="fr-FR" baseline="30000" dirty="0" smtClean="0"/>
              <a:t>ère</a:t>
            </a:r>
            <a:r>
              <a:rPr lang="fr-FR" dirty="0" smtClean="0"/>
              <a:t> intention</a:t>
            </a:r>
          </a:p>
          <a:p>
            <a:pPr algn="ctr"/>
            <a:r>
              <a:rPr lang="fr-FR" dirty="0" smtClean="0">
                <a:sym typeface="Wingdings"/>
              </a:rPr>
              <a:t></a:t>
            </a:r>
            <a:r>
              <a:rPr lang="fr-FR" b="1" dirty="0" smtClean="0"/>
              <a:t>74</a:t>
            </a:r>
            <a:r>
              <a:rPr lang="fr-FR" b="1" dirty="0"/>
              <a:t>% de satisfaction</a:t>
            </a:r>
          </a:p>
          <a:p>
            <a:endParaRPr lang="fr-FR" dirty="0" smtClean="0"/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/>
        </p:nvGraphicFramePr>
        <p:xfrm>
          <a:off x="5286379" y="3643314"/>
          <a:ext cx="3860625" cy="2555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0" name="Feuille de calcul" r:id="rId6" imgW="4638684" imgH="3076494" progId="Excel.Sheet.8">
                  <p:embed/>
                </p:oleObj>
              </mc:Choice>
              <mc:Fallback>
                <p:oleObj name="Feuille de calcul" r:id="rId6" imgW="4638684" imgH="3076494" progId="Excel.Sheet.8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9" y="3643314"/>
                        <a:ext cx="3860625" cy="25558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" name="Picture 2" descr="Résultat de recherche d'images pour &quot;problème bonhomme&quot;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9875" y="4653136"/>
            <a:ext cx="788151" cy="7881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42910" y="753319"/>
            <a:ext cx="8358246" cy="45243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Evaluation des pratiques professionnelles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dirty="0"/>
              <a:t>Revue du manuel de </a:t>
            </a:r>
            <a:r>
              <a:rPr lang="fr-FR" dirty="0" smtClean="0"/>
              <a:t>prélèvement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smtClean="0"/>
              <a:t> Présentation </a:t>
            </a:r>
            <a:r>
              <a:rPr lang="fr-FR" dirty="0" smtClean="0"/>
              <a:t>de la BIB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</a:t>
            </a:r>
            <a:r>
              <a:rPr lang="fr-FR" altLang="fr-FR" dirty="0"/>
              <a:t> Diffusion générale à chaque changement de technique, ajout ou suppression d’un </a:t>
            </a:r>
            <a:r>
              <a:rPr lang="fr-FR" altLang="fr-FR" dirty="0" smtClean="0"/>
              <a:t>examen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altLang="fr-FR" dirty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altLang="fr-FR" dirty="0" smtClean="0">
                <a:sym typeface="Wingdings" pitchFamily="2" charset="2"/>
              </a:rPr>
              <a:t> Droits </a:t>
            </a:r>
            <a:r>
              <a:rPr lang="fr-FR" altLang="fr-FR" dirty="0">
                <a:sym typeface="Wingdings" pitchFamily="2" charset="2"/>
              </a:rPr>
              <a:t>d’accès au paramétrage</a:t>
            </a:r>
            <a:r>
              <a:rPr lang="fr-FR" altLang="fr-FR" b="1" dirty="0">
                <a:sym typeface="Wingdings" pitchFamily="2" charset="2"/>
              </a:rPr>
              <a:t> </a:t>
            </a:r>
            <a:r>
              <a:rPr lang="fr-FR" altLang="fr-FR" dirty="0" smtClean="0">
                <a:sym typeface="Wingdings" pitchFamily="2" charset="2"/>
              </a:rPr>
              <a:t>de la BIB à 3 personnes du LBM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altLang="fr-FR" dirty="0" smtClean="0"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altLang="fr-FR" dirty="0" smtClean="0">
                <a:sym typeface="Wingdings" pitchFamily="2" charset="2"/>
              </a:rPr>
              <a:t> </a:t>
            </a:r>
            <a:r>
              <a:rPr lang="fr-FR" altLang="fr-FR" dirty="0" smtClean="0">
                <a:ea typeface="SimSun"/>
                <a:cs typeface="SimSun"/>
              </a:rPr>
              <a:t>Nouveau </a:t>
            </a:r>
            <a:r>
              <a:rPr lang="fr-FR" altLang="fr-FR" dirty="0">
                <a:ea typeface="SimSun"/>
                <a:cs typeface="SimSun"/>
              </a:rPr>
              <a:t>contact : </a:t>
            </a:r>
            <a:r>
              <a:rPr lang="fr-FR" altLang="fr-FR" dirty="0" smtClean="0">
                <a:hlinkClick r:id="rId3"/>
              </a:rPr>
              <a:t>administrateurs.bib@aphp.fr</a:t>
            </a:r>
            <a:endParaRPr lang="fr-FR" altLang="fr-FR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altLang="fr-FR" dirty="0" smtClean="0"/>
          </a:p>
          <a:p>
            <a:pPr algn="ctr"/>
            <a:endParaRPr lang="fr-FR" dirty="0" smtClean="0"/>
          </a:p>
          <a:p>
            <a:r>
              <a:rPr lang="fr-FR" dirty="0" smtClean="0"/>
              <a:t>Nouvelle enquête de satisfaction en cours…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Quelles actions ?</a:t>
            </a:r>
            <a:endParaRPr lang="fr-FR" sz="1600" dirty="0"/>
          </a:p>
        </p:txBody>
      </p:sp>
      <p:sp>
        <p:nvSpPr>
          <p:cNvPr id="6" name="Rectangle 5"/>
          <p:cNvSpPr/>
          <p:nvPr/>
        </p:nvSpPr>
        <p:spPr>
          <a:xfrm>
            <a:off x="785786" y="642918"/>
            <a:ext cx="3286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b="1" dirty="0" smtClean="0">
                <a:sym typeface="Wingdings 2" pitchFamily="18" charset="2"/>
              </a:rPr>
              <a:t>Inverser la tendance</a:t>
            </a:r>
            <a:endParaRPr lang="fr-FR" b="1" dirty="0">
              <a:sym typeface="Wingdings" pitchFamily="2" charset="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223994" y="260350"/>
            <a:ext cx="7848600" cy="360363"/>
          </a:xfrm>
        </p:spPr>
        <p:txBody>
          <a:bodyPr/>
          <a:lstStyle/>
          <a:p>
            <a:r>
              <a:rPr lang="fr-FR" sz="1600" dirty="0" smtClean="0">
                <a:sym typeface="Wingdings"/>
              </a:rPr>
              <a:t/>
            </a:r>
            <a:br>
              <a:rPr lang="fr-FR" sz="1600" dirty="0" smtClean="0">
                <a:sym typeface="Wingdings"/>
              </a:rPr>
            </a:br>
            <a:r>
              <a:rPr lang="fr-FR" sz="1600" dirty="0" smtClean="0">
                <a:sym typeface="Wingdings"/>
              </a:rPr>
              <a:t>Quand un point fort devient un écart </a:t>
            </a:r>
            <a:br>
              <a:rPr lang="fr-FR" sz="1600" dirty="0" smtClean="0">
                <a:sym typeface="Wingdings"/>
              </a:rPr>
            </a:br>
            <a:endParaRPr lang="fr-FR" sz="1600" dirty="0"/>
          </a:p>
        </p:txBody>
      </p:sp>
      <p:sp>
        <p:nvSpPr>
          <p:cNvPr id="13" name="ZoneTexte 12"/>
          <p:cNvSpPr txBox="1"/>
          <p:nvPr/>
        </p:nvSpPr>
        <p:spPr>
          <a:xfrm>
            <a:off x="1214446" y="928670"/>
            <a:ext cx="778671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>
              <a:sym typeface="Wingdings"/>
            </a:endParaRPr>
          </a:p>
          <a:p>
            <a:endParaRPr lang="fr-FR" sz="1600" dirty="0">
              <a:sym typeface="Wingdings"/>
            </a:endParaRPr>
          </a:p>
          <a:p>
            <a:r>
              <a:rPr lang="fr-FR" b="1" dirty="0" smtClean="0"/>
              <a:t>2017: Ecart non critique</a:t>
            </a:r>
            <a:r>
              <a:rPr lang="fr-FR" dirty="0" smtClean="0"/>
              <a:t> </a:t>
            </a:r>
          </a:p>
          <a:p>
            <a:r>
              <a:rPr lang="fr-FR" dirty="0" smtClean="0"/>
              <a:t>- Absence de formalisation de la gestion du catalogue d’analyses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 Absence de formalisation de la diffusion des instructions relatives aux prélèvements au personnel du LBM </a:t>
            </a:r>
          </a:p>
          <a:p>
            <a:pPr>
              <a:buFontTx/>
              <a:buChar char="-"/>
            </a:pPr>
            <a:endParaRPr lang="fr-FR" dirty="0" smtClean="0"/>
          </a:p>
          <a:p>
            <a:pPr marL="285750" indent="-285750"/>
            <a:r>
              <a:rPr lang="fr-FR" dirty="0" smtClean="0">
                <a:sym typeface="Wingdings"/>
              </a:rPr>
              <a:t>-</a:t>
            </a:r>
            <a:r>
              <a:rPr lang="fr-FR" sz="1600" dirty="0" smtClean="0">
                <a:sym typeface="Wingdings"/>
              </a:rPr>
              <a:t> </a:t>
            </a:r>
            <a:r>
              <a:rPr lang="fr-FR" dirty="0" smtClean="0">
                <a:sym typeface="Wingdings"/>
              </a:rPr>
              <a:t>Rédaction d’une procédure  </a:t>
            </a:r>
          </a:p>
          <a:p>
            <a:pPr marL="285750" indent="-285750"/>
            <a:r>
              <a:rPr lang="fr-FR" dirty="0" smtClean="0">
                <a:sym typeface="Wingdings"/>
              </a:rPr>
              <a:t>- Intégration des instructions relatives aux prélèvements dans le logiciel</a:t>
            </a:r>
          </a:p>
          <a:p>
            <a:pPr marL="285750" indent="-285750"/>
            <a:r>
              <a:rPr lang="fr-FR" dirty="0" smtClean="0">
                <a:sym typeface="Wingdings"/>
              </a:rPr>
              <a:t>qualité du LBM et notification des modifications à chaque nouvelle version</a:t>
            </a:r>
          </a:p>
          <a:p>
            <a:endParaRPr lang="fr-FR" dirty="0">
              <a:sym typeface="Wingdings"/>
            </a:endParaRPr>
          </a:p>
          <a:p>
            <a:endParaRPr lang="fr-FR" dirty="0"/>
          </a:p>
        </p:txBody>
      </p:sp>
      <p:sp>
        <p:nvSpPr>
          <p:cNvPr id="54274" name="AutoShape 2" descr="Résultat de recherche d'images pour &quot;information logo bonhom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4276" name="AutoShape 4" descr="Résultat de recherche d'images pour &quot;information logo bonhom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2" name="Picture 4" descr="Résultat de recherche d'images pour &quot;bonhomme non conform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1429978"/>
            <a:ext cx="1143008" cy="1138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959341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La demande de l’AP-HP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14348" y="1000108"/>
            <a:ext cx="81439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Aujourd’hui : </a:t>
            </a:r>
          </a:p>
          <a:p>
            <a:r>
              <a:rPr lang="fr-FR" dirty="0" smtClean="0"/>
              <a:t>Chaque établissement de l’AP-HP développe son propre catalogue des examens </a:t>
            </a:r>
          </a:p>
          <a:p>
            <a:endParaRPr lang="fr-FR" dirty="0" smtClean="0">
              <a:sym typeface="Wingdings" pitchFamily="2" charset="2"/>
            </a:endParaRPr>
          </a:p>
          <a:p>
            <a:r>
              <a:rPr lang="fr-FR" dirty="0" smtClean="0">
                <a:sym typeface="Wingdings" pitchFamily="2" charset="2"/>
              </a:rPr>
              <a:t>Demain : </a:t>
            </a:r>
          </a:p>
          <a:p>
            <a:r>
              <a:rPr lang="fr-FR" dirty="0" smtClean="0">
                <a:sym typeface="Wingdings" pitchFamily="2" charset="2"/>
              </a:rPr>
              <a:t>Catalogue commun et homogène à tous les établissements </a:t>
            </a:r>
          </a:p>
          <a:p>
            <a:r>
              <a:rPr lang="fr-FR" dirty="0" smtClean="0">
                <a:sym typeface="Wingdings" pitchFamily="2" charset="2"/>
              </a:rPr>
              <a:t>Vue unique de l’AP-HP via un portail de demande </a:t>
            </a:r>
          </a:p>
          <a:p>
            <a:r>
              <a:rPr lang="fr-FR" dirty="0" smtClean="0">
                <a:sym typeface="Wingdings" pitchFamily="2" charset="2"/>
              </a:rPr>
              <a:t>Valorisation de l’activité de biologie</a:t>
            </a:r>
          </a:p>
          <a:p>
            <a:endParaRPr lang="fr-F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223994" y="260350"/>
            <a:ext cx="7848600" cy="360363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Fiche d’examen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2" name="Picture 2" descr="Résultat de recherche d'images pour &quot;SURPRIS emoticon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357694"/>
            <a:ext cx="962035" cy="962035"/>
          </a:xfrm>
          <a:prstGeom prst="rect">
            <a:avLst/>
          </a:prstGeom>
          <a:noFill/>
        </p:spPr>
      </p:pic>
      <p:sp>
        <p:nvSpPr>
          <p:cNvPr id="24" name="ZoneTexte 23"/>
          <p:cNvSpPr txBox="1"/>
          <p:nvPr/>
        </p:nvSpPr>
        <p:spPr>
          <a:xfrm>
            <a:off x="5572068" y="4572008"/>
            <a:ext cx="357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/>
            </a:lvl1pPr>
          </a:lstStyle>
          <a:p>
            <a:r>
              <a:rPr lang="fr-FR" b="0" dirty="0"/>
              <a:t>Des informations manquent </a:t>
            </a:r>
            <a:r>
              <a:rPr lang="fr-FR" dirty="0"/>
              <a:t>….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39552" y="642918"/>
            <a:ext cx="860444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ym typeface="Wingdings"/>
              </a:rPr>
              <a:t>Objectif : </a:t>
            </a:r>
            <a:r>
              <a:rPr lang="fr-FR" b="1" dirty="0" smtClean="0"/>
              <a:t>proposer un catalogue d’examens </a:t>
            </a:r>
            <a:r>
              <a:rPr lang="fr-FR" dirty="0" smtClean="0"/>
              <a:t>(1946 fiches) comprenant les informations suivantes :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service / prélèvement (nature, contenant, nombre, volume) 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analyse pouvant être fait en urgence/de garde</a:t>
            </a:r>
            <a:endParaRPr lang="fr-FR" altLang="fr-FR" dirty="0" smtClean="0">
              <a:latin typeface="Arial" pitchFamily="34" charset="0"/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délai d’acheminement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délai de disponibilité du résultat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méthode d’analyse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cotation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r>
              <a:rPr lang="fr-FR" altLang="fr-FR" dirty="0" smtClean="0">
                <a:latin typeface="Arial" pitchFamily="34" charset="0"/>
              </a:rPr>
              <a:t> feuille de demande associée</a:t>
            </a:r>
          </a:p>
          <a:p>
            <a:pPr eaLnBrk="1" hangingPunct="1">
              <a:spcBef>
                <a:spcPts val="0"/>
              </a:spcBef>
              <a:buFontTx/>
              <a:buChar char="-"/>
            </a:pPr>
            <a:endParaRPr lang="fr-FR" altLang="fr-FR" sz="1600" dirty="0" smtClean="0">
              <a:latin typeface="Arial" pitchFamily="34" charset="0"/>
            </a:endParaRPr>
          </a:p>
          <a:p>
            <a:pPr eaLnBrk="1" hangingPunct="1">
              <a:spcBef>
                <a:spcPts val="0"/>
              </a:spcBef>
              <a:buFontTx/>
              <a:buChar char="-"/>
            </a:pPr>
            <a:endParaRPr lang="fr-FR" altLang="fr-FR" sz="1600" dirty="0" smtClean="0">
              <a:latin typeface="Arial" pitchFamily="34" charset="0"/>
            </a:endParaRPr>
          </a:p>
          <a:p>
            <a:pPr eaLnBrk="1" hangingPunct="1">
              <a:spcBef>
                <a:spcPts val="0"/>
              </a:spcBef>
              <a:buFontTx/>
              <a:buChar char="-"/>
            </a:pPr>
            <a:endParaRPr lang="fr-FR" altLang="fr-FR" sz="1600" dirty="0" smtClean="0">
              <a:latin typeface="Arial" pitchFamily="34" charset="0"/>
            </a:endParaRPr>
          </a:p>
          <a:p>
            <a:pPr eaLnBrk="1" hangingPunct="1">
              <a:spcBef>
                <a:spcPts val="0"/>
              </a:spcBef>
              <a:buFontTx/>
              <a:buChar char="-"/>
            </a:pPr>
            <a:endParaRPr lang="fr-FR" altLang="fr-FR" sz="1600" dirty="0" smtClean="0">
              <a:latin typeface="Arial" pitchFamily="34" charset="0"/>
            </a:endParaRPr>
          </a:p>
          <a:p>
            <a:pPr eaLnBrk="1" hangingPunct="1">
              <a:spcBef>
                <a:spcPts val="0"/>
              </a:spcBef>
              <a:buFontTx/>
              <a:buChar char="-"/>
            </a:pPr>
            <a:endParaRPr lang="fr-FR" altLang="fr-FR" sz="1600" dirty="0" smtClean="0">
              <a:latin typeface="Arial" pitchFamily="34" charset="0"/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87397" y="3214686"/>
            <a:ext cx="4253854" cy="3071834"/>
            <a:chOff x="-130" y="2371"/>
            <a:chExt cx="1803" cy="130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-130" y="2371"/>
              <a:ext cx="1803" cy="1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-107" y="2393"/>
              <a:ext cx="1752" cy="125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65" y="3413"/>
              <a:ext cx="1418" cy="78"/>
            </a:xfrm>
            <a:custGeom>
              <a:avLst/>
              <a:gdLst>
                <a:gd name="T0" fmla="*/ 0 w 1418"/>
                <a:gd name="T1" fmla="*/ 78 h 78"/>
                <a:gd name="T2" fmla="*/ 111 w 1418"/>
                <a:gd name="T3" fmla="*/ 0 h 78"/>
                <a:gd name="T4" fmla="*/ 1418 w 1418"/>
                <a:gd name="T5" fmla="*/ 0 h 78"/>
                <a:gd name="T6" fmla="*/ 1307 w 1418"/>
                <a:gd name="T7" fmla="*/ 78 h 78"/>
                <a:gd name="T8" fmla="*/ 0 w 1418"/>
                <a:gd name="T9" fmla="*/ 7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8" h="78">
                  <a:moveTo>
                    <a:pt x="0" y="78"/>
                  </a:moveTo>
                  <a:lnTo>
                    <a:pt x="111" y="0"/>
                  </a:lnTo>
                  <a:lnTo>
                    <a:pt x="1418" y="0"/>
                  </a:lnTo>
                  <a:lnTo>
                    <a:pt x="1307" y="78"/>
                  </a:lnTo>
                  <a:lnTo>
                    <a:pt x="0" y="78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65" y="2666"/>
              <a:ext cx="111" cy="825"/>
            </a:xfrm>
            <a:custGeom>
              <a:avLst/>
              <a:gdLst>
                <a:gd name="T0" fmla="*/ 0 w 111"/>
                <a:gd name="T1" fmla="*/ 825 h 825"/>
                <a:gd name="T2" fmla="*/ 0 w 111"/>
                <a:gd name="T3" fmla="*/ 78 h 825"/>
                <a:gd name="T4" fmla="*/ 111 w 111"/>
                <a:gd name="T5" fmla="*/ 0 h 825"/>
                <a:gd name="T6" fmla="*/ 111 w 111"/>
                <a:gd name="T7" fmla="*/ 747 h 825"/>
                <a:gd name="T8" fmla="*/ 0 w 111"/>
                <a:gd name="T9" fmla="*/ 825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825">
                  <a:moveTo>
                    <a:pt x="0" y="825"/>
                  </a:moveTo>
                  <a:lnTo>
                    <a:pt x="0" y="78"/>
                  </a:lnTo>
                  <a:lnTo>
                    <a:pt x="111" y="0"/>
                  </a:lnTo>
                  <a:lnTo>
                    <a:pt x="111" y="747"/>
                  </a:lnTo>
                  <a:lnTo>
                    <a:pt x="0" y="82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76" y="2666"/>
              <a:ext cx="1307" cy="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65" y="3413"/>
              <a:ext cx="1418" cy="78"/>
            </a:xfrm>
            <a:custGeom>
              <a:avLst/>
              <a:gdLst>
                <a:gd name="T0" fmla="*/ 1418 w 1418"/>
                <a:gd name="T1" fmla="*/ 0 h 78"/>
                <a:gd name="T2" fmla="*/ 1307 w 1418"/>
                <a:gd name="T3" fmla="*/ 78 h 78"/>
                <a:gd name="T4" fmla="*/ 0 w 1418"/>
                <a:gd name="T5" fmla="*/ 78 h 78"/>
                <a:gd name="T6" fmla="*/ 111 w 1418"/>
                <a:gd name="T7" fmla="*/ 0 h 78"/>
                <a:gd name="T8" fmla="*/ 1418 w 1418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8" h="78">
                  <a:moveTo>
                    <a:pt x="1418" y="0"/>
                  </a:moveTo>
                  <a:lnTo>
                    <a:pt x="1307" y="78"/>
                  </a:lnTo>
                  <a:lnTo>
                    <a:pt x="0" y="78"/>
                  </a:lnTo>
                  <a:lnTo>
                    <a:pt x="111" y="0"/>
                  </a:lnTo>
                  <a:lnTo>
                    <a:pt x="1418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65" y="2666"/>
              <a:ext cx="111" cy="825"/>
            </a:xfrm>
            <a:custGeom>
              <a:avLst/>
              <a:gdLst>
                <a:gd name="T0" fmla="*/ 0 w 111"/>
                <a:gd name="T1" fmla="*/ 825 h 825"/>
                <a:gd name="T2" fmla="*/ 0 w 111"/>
                <a:gd name="T3" fmla="*/ 78 h 825"/>
                <a:gd name="T4" fmla="*/ 111 w 111"/>
                <a:gd name="T5" fmla="*/ 0 h 825"/>
                <a:gd name="T6" fmla="*/ 111 w 111"/>
                <a:gd name="T7" fmla="*/ 747 h 825"/>
                <a:gd name="T8" fmla="*/ 0 w 111"/>
                <a:gd name="T9" fmla="*/ 825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825">
                  <a:moveTo>
                    <a:pt x="0" y="825"/>
                  </a:moveTo>
                  <a:lnTo>
                    <a:pt x="0" y="78"/>
                  </a:lnTo>
                  <a:lnTo>
                    <a:pt x="111" y="0"/>
                  </a:lnTo>
                  <a:lnTo>
                    <a:pt x="111" y="747"/>
                  </a:lnTo>
                  <a:lnTo>
                    <a:pt x="0" y="825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76" y="2666"/>
              <a:ext cx="1307" cy="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329" y="3321"/>
              <a:ext cx="42" cy="148"/>
            </a:xfrm>
            <a:custGeom>
              <a:avLst/>
              <a:gdLst>
                <a:gd name="T0" fmla="*/ 0 w 42"/>
                <a:gd name="T1" fmla="*/ 148 h 148"/>
                <a:gd name="T2" fmla="*/ 0 w 42"/>
                <a:gd name="T3" fmla="*/ 35 h 148"/>
                <a:gd name="T4" fmla="*/ 42 w 42"/>
                <a:gd name="T5" fmla="*/ 0 h 148"/>
                <a:gd name="T6" fmla="*/ 42 w 42"/>
                <a:gd name="T7" fmla="*/ 113 h 148"/>
                <a:gd name="T8" fmla="*/ 0 w 42"/>
                <a:gd name="T9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48">
                  <a:moveTo>
                    <a:pt x="0" y="148"/>
                  </a:moveTo>
                  <a:lnTo>
                    <a:pt x="0" y="35"/>
                  </a:lnTo>
                  <a:lnTo>
                    <a:pt x="42" y="0"/>
                  </a:lnTo>
                  <a:lnTo>
                    <a:pt x="42" y="113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8000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94" y="3356"/>
              <a:ext cx="135" cy="113"/>
            </a:xfrm>
            <a:prstGeom prst="rect">
              <a:avLst/>
            </a:prstGeom>
            <a:solidFill>
              <a:srgbClr val="FF0000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194" y="3321"/>
              <a:ext cx="177" cy="35"/>
            </a:xfrm>
            <a:custGeom>
              <a:avLst/>
              <a:gdLst>
                <a:gd name="T0" fmla="*/ 135 w 177"/>
                <a:gd name="T1" fmla="*/ 35 h 35"/>
                <a:gd name="T2" fmla="*/ 177 w 177"/>
                <a:gd name="T3" fmla="*/ 0 h 35"/>
                <a:gd name="T4" fmla="*/ 47 w 177"/>
                <a:gd name="T5" fmla="*/ 0 h 35"/>
                <a:gd name="T6" fmla="*/ 0 w 177"/>
                <a:gd name="T7" fmla="*/ 35 h 35"/>
                <a:gd name="T8" fmla="*/ 135 w 177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35">
                  <a:moveTo>
                    <a:pt x="135" y="35"/>
                  </a:moveTo>
                  <a:lnTo>
                    <a:pt x="177" y="0"/>
                  </a:lnTo>
                  <a:lnTo>
                    <a:pt x="47" y="0"/>
                  </a:lnTo>
                  <a:lnTo>
                    <a:pt x="0" y="35"/>
                  </a:lnTo>
                  <a:lnTo>
                    <a:pt x="135" y="35"/>
                  </a:lnTo>
                  <a:close/>
                </a:path>
              </a:pathLst>
            </a:custGeom>
            <a:solidFill>
              <a:srgbClr val="BF00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32" y="3261"/>
              <a:ext cx="17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15%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653" y="3165"/>
              <a:ext cx="47" cy="304"/>
            </a:xfrm>
            <a:custGeom>
              <a:avLst/>
              <a:gdLst>
                <a:gd name="T0" fmla="*/ 0 w 47"/>
                <a:gd name="T1" fmla="*/ 304 h 304"/>
                <a:gd name="T2" fmla="*/ 0 w 47"/>
                <a:gd name="T3" fmla="*/ 35 h 304"/>
                <a:gd name="T4" fmla="*/ 47 w 47"/>
                <a:gd name="T5" fmla="*/ 0 h 304"/>
                <a:gd name="T6" fmla="*/ 47 w 47"/>
                <a:gd name="T7" fmla="*/ 269 h 304"/>
                <a:gd name="T8" fmla="*/ 0 w 47"/>
                <a:gd name="T9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304">
                  <a:moveTo>
                    <a:pt x="0" y="304"/>
                  </a:moveTo>
                  <a:lnTo>
                    <a:pt x="0" y="35"/>
                  </a:lnTo>
                  <a:lnTo>
                    <a:pt x="47" y="0"/>
                  </a:lnTo>
                  <a:lnTo>
                    <a:pt x="47" y="269"/>
                  </a:lnTo>
                  <a:lnTo>
                    <a:pt x="0" y="304"/>
                  </a:lnTo>
                  <a:close/>
                </a:path>
              </a:pathLst>
            </a:custGeom>
            <a:solidFill>
              <a:srgbClr val="8033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24" y="3200"/>
              <a:ext cx="129" cy="269"/>
            </a:xfrm>
            <a:prstGeom prst="rect">
              <a:avLst/>
            </a:prstGeom>
            <a:solidFill>
              <a:srgbClr val="FF6600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524" y="3165"/>
              <a:ext cx="176" cy="35"/>
            </a:xfrm>
            <a:custGeom>
              <a:avLst/>
              <a:gdLst>
                <a:gd name="T0" fmla="*/ 129 w 176"/>
                <a:gd name="T1" fmla="*/ 35 h 35"/>
                <a:gd name="T2" fmla="*/ 176 w 176"/>
                <a:gd name="T3" fmla="*/ 0 h 35"/>
                <a:gd name="T4" fmla="*/ 46 w 176"/>
                <a:gd name="T5" fmla="*/ 0 h 35"/>
                <a:gd name="T6" fmla="*/ 0 w 176"/>
                <a:gd name="T7" fmla="*/ 35 h 35"/>
                <a:gd name="T8" fmla="*/ 129 w 176"/>
                <a:gd name="T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" h="35">
                  <a:moveTo>
                    <a:pt x="129" y="35"/>
                  </a:moveTo>
                  <a:lnTo>
                    <a:pt x="176" y="0"/>
                  </a:lnTo>
                  <a:lnTo>
                    <a:pt x="46" y="0"/>
                  </a:lnTo>
                  <a:lnTo>
                    <a:pt x="0" y="35"/>
                  </a:lnTo>
                  <a:lnTo>
                    <a:pt x="129" y="35"/>
                  </a:lnTo>
                  <a:close/>
                </a:path>
              </a:pathLst>
            </a:custGeom>
            <a:solidFill>
              <a:srgbClr val="BF4D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565" y="3096"/>
              <a:ext cx="17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36%</a:t>
              </a:r>
              <a:endPara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978" y="2914"/>
              <a:ext cx="46" cy="555"/>
            </a:xfrm>
            <a:custGeom>
              <a:avLst/>
              <a:gdLst>
                <a:gd name="T0" fmla="*/ 0 w 46"/>
                <a:gd name="T1" fmla="*/ 555 h 555"/>
                <a:gd name="T2" fmla="*/ 0 w 46"/>
                <a:gd name="T3" fmla="*/ 30 h 555"/>
                <a:gd name="T4" fmla="*/ 46 w 46"/>
                <a:gd name="T5" fmla="*/ 0 h 555"/>
                <a:gd name="T6" fmla="*/ 46 w 46"/>
                <a:gd name="T7" fmla="*/ 520 h 555"/>
                <a:gd name="T8" fmla="*/ 0 w 46"/>
                <a:gd name="T9" fmla="*/ 555 h 5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555">
                  <a:moveTo>
                    <a:pt x="0" y="555"/>
                  </a:moveTo>
                  <a:lnTo>
                    <a:pt x="0" y="30"/>
                  </a:lnTo>
                  <a:lnTo>
                    <a:pt x="46" y="0"/>
                  </a:lnTo>
                  <a:lnTo>
                    <a:pt x="46" y="520"/>
                  </a:lnTo>
                  <a:lnTo>
                    <a:pt x="0" y="555"/>
                  </a:lnTo>
                  <a:close/>
                </a:path>
              </a:pathLst>
            </a:custGeom>
            <a:solidFill>
              <a:srgbClr val="804D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48" y="2944"/>
              <a:ext cx="130" cy="525"/>
            </a:xfrm>
            <a:prstGeom prst="rect">
              <a:avLst/>
            </a:prstGeom>
            <a:solidFill>
              <a:srgbClr val="FF9900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848" y="2914"/>
              <a:ext cx="176" cy="30"/>
            </a:xfrm>
            <a:custGeom>
              <a:avLst/>
              <a:gdLst>
                <a:gd name="T0" fmla="*/ 130 w 176"/>
                <a:gd name="T1" fmla="*/ 30 h 30"/>
                <a:gd name="T2" fmla="*/ 176 w 176"/>
                <a:gd name="T3" fmla="*/ 0 h 30"/>
                <a:gd name="T4" fmla="*/ 46 w 176"/>
                <a:gd name="T5" fmla="*/ 0 h 30"/>
                <a:gd name="T6" fmla="*/ 0 w 176"/>
                <a:gd name="T7" fmla="*/ 30 h 30"/>
                <a:gd name="T8" fmla="*/ 130 w 17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" h="30">
                  <a:moveTo>
                    <a:pt x="130" y="30"/>
                  </a:moveTo>
                  <a:lnTo>
                    <a:pt x="176" y="0"/>
                  </a:lnTo>
                  <a:lnTo>
                    <a:pt x="46" y="0"/>
                  </a:lnTo>
                  <a:lnTo>
                    <a:pt x="0" y="30"/>
                  </a:lnTo>
                  <a:lnTo>
                    <a:pt x="130" y="30"/>
                  </a:lnTo>
                  <a:close/>
                </a:path>
              </a:pathLst>
            </a:custGeom>
            <a:solidFill>
              <a:srgbClr val="BF73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Rectangle 23"/>
            <p:cNvSpPr>
              <a:spLocks noChangeArrowheads="1"/>
            </p:cNvSpPr>
            <p:nvPr/>
          </p:nvSpPr>
          <p:spPr bwMode="auto">
            <a:xfrm>
              <a:off x="890" y="2840"/>
              <a:ext cx="17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70%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1307" y="2714"/>
              <a:ext cx="46" cy="755"/>
            </a:xfrm>
            <a:custGeom>
              <a:avLst/>
              <a:gdLst>
                <a:gd name="T0" fmla="*/ 0 w 46"/>
                <a:gd name="T1" fmla="*/ 755 h 755"/>
                <a:gd name="T2" fmla="*/ 0 w 46"/>
                <a:gd name="T3" fmla="*/ 30 h 755"/>
                <a:gd name="T4" fmla="*/ 46 w 46"/>
                <a:gd name="T5" fmla="*/ 0 h 755"/>
                <a:gd name="T6" fmla="*/ 46 w 46"/>
                <a:gd name="T7" fmla="*/ 720 h 755"/>
                <a:gd name="T8" fmla="*/ 0 w 46"/>
                <a:gd name="T9" fmla="*/ 755 h 7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755">
                  <a:moveTo>
                    <a:pt x="0" y="755"/>
                  </a:moveTo>
                  <a:lnTo>
                    <a:pt x="0" y="30"/>
                  </a:lnTo>
                  <a:lnTo>
                    <a:pt x="46" y="0"/>
                  </a:lnTo>
                  <a:lnTo>
                    <a:pt x="46" y="720"/>
                  </a:lnTo>
                  <a:lnTo>
                    <a:pt x="0" y="755"/>
                  </a:lnTo>
                  <a:close/>
                </a:path>
              </a:pathLst>
            </a:custGeom>
            <a:solidFill>
              <a:srgbClr val="4D66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Rectangle 25"/>
            <p:cNvSpPr>
              <a:spLocks noChangeArrowheads="1"/>
            </p:cNvSpPr>
            <p:nvPr/>
          </p:nvSpPr>
          <p:spPr bwMode="auto">
            <a:xfrm>
              <a:off x="1177" y="2744"/>
              <a:ext cx="130" cy="725"/>
            </a:xfrm>
            <a:prstGeom prst="rect">
              <a:avLst/>
            </a:prstGeom>
            <a:solidFill>
              <a:srgbClr val="99CC00"/>
            </a:solidFill>
            <a:ln w="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4" name="Freeform 26"/>
            <p:cNvSpPr>
              <a:spLocks/>
            </p:cNvSpPr>
            <p:nvPr/>
          </p:nvSpPr>
          <p:spPr bwMode="auto">
            <a:xfrm>
              <a:off x="1177" y="2714"/>
              <a:ext cx="176" cy="30"/>
            </a:xfrm>
            <a:custGeom>
              <a:avLst/>
              <a:gdLst>
                <a:gd name="T0" fmla="*/ 130 w 176"/>
                <a:gd name="T1" fmla="*/ 30 h 30"/>
                <a:gd name="T2" fmla="*/ 176 w 176"/>
                <a:gd name="T3" fmla="*/ 0 h 30"/>
                <a:gd name="T4" fmla="*/ 42 w 176"/>
                <a:gd name="T5" fmla="*/ 0 h 30"/>
                <a:gd name="T6" fmla="*/ 0 w 176"/>
                <a:gd name="T7" fmla="*/ 30 h 30"/>
                <a:gd name="T8" fmla="*/ 130 w 176"/>
                <a:gd name="T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6" h="30">
                  <a:moveTo>
                    <a:pt x="130" y="30"/>
                  </a:moveTo>
                  <a:lnTo>
                    <a:pt x="176" y="0"/>
                  </a:lnTo>
                  <a:lnTo>
                    <a:pt x="42" y="0"/>
                  </a:lnTo>
                  <a:lnTo>
                    <a:pt x="0" y="30"/>
                  </a:lnTo>
                  <a:lnTo>
                    <a:pt x="130" y="30"/>
                  </a:lnTo>
                  <a:close/>
                </a:path>
              </a:pathLst>
            </a:custGeom>
            <a:solidFill>
              <a:srgbClr val="739900"/>
            </a:solidFill>
            <a:ln w="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Rectangle 27"/>
            <p:cNvSpPr>
              <a:spLocks noChangeArrowheads="1"/>
            </p:cNvSpPr>
            <p:nvPr/>
          </p:nvSpPr>
          <p:spPr bwMode="auto">
            <a:xfrm>
              <a:off x="1219" y="2627"/>
              <a:ext cx="17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97%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28"/>
            <p:cNvSpPr>
              <a:spLocks noChangeArrowheads="1"/>
            </p:cNvSpPr>
            <p:nvPr/>
          </p:nvSpPr>
          <p:spPr bwMode="auto">
            <a:xfrm>
              <a:off x="162" y="3517"/>
              <a:ext cx="19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2011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29"/>
            <p:cNvSpPr>
              <a:spLocks noChangeArrowheads="1"/>
            </p:cNvSpPr>
            <p:nvPr/>
          </p:nvSpPr>
          <p:spPr bwMode="auto">
            <a:xfrm>
              <a:off x="491" y="3517"/>
              <a:ext cx="19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2012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0"/>
            <p:cNvSpPr>
              <a:spLocks noChangeArrowheads="1"/>
            </p:cNvSpPr>
            <p:nvPr/>
          </p:nvSpPr>
          <p:spPr bwMode="auto">
            <a:xfrm>
              <a:off x="816" y="3517"/>
              <a:ext cx="19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2013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1"/>
            <p:cNvSpPr>
              <a:spLocks noChangeArrowheads="1"/>
            </p:cNvSpPr>
            <p:nvPr/>
          </p:nvSpPr>
          <p:spPr bwMode="auto">
            <a:xfrm>
              <a:off x="1145" y="3517"/>
              <a:ext cx="19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2014</a:t>
              </a:r>
              <a:endPara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2"/>
            <p:cNvSpPr>
              <a:spLocks noChangeArrowheads="1"/>
            </p:cNvSpPr>
            <p:nvPr/>
          </p:nvSpPr>
          <p:spPr bwMode="auto">
            <a:xfrm>
              <a:off x="330" y="2432"/>
              <a:ext cx="1068" cy="1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Taux actualisation</a:t>
              </a: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-107" y="2393"/>
              <a:ext cx="1752" cy="1258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fr-FR" altLang="fr-FR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>
          <a:xfrm>
            <a:off x="1223994" y="260350"/>
            <a:ext cx="7848600" cy="360363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Quelles actions ?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Flèche courbée vers la droite 18"/>
          <p:cNvSpPr/>
          <p:nvPr/>
        </p:nvSpPr>
        <p:spPr>
          <a:xfrm>
            <a:off x="615021" y="2204864"/>
            <a:ext cx="558125" cy="218153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439784"/>
              </p:ext>
            </p:extLst>
          </p:nvPr>
        </p:nvGraphicFramePr>
        <p:xfrm>
          <a:off x="1285852" y="3143248"/>
          <a:ext cx="4954722" cy="1158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80469"/>
                <a:gridCol w="690880"/>
                <a:gridCol w="690880"/>
                <a:gridCol w="892493"/>
              </a:tblGrid>
              <a:tr h="370840">
                <a:tc>
                  <a:txBody>
                    <a:bodyPr/>
                    <a:lstStyle/>
                    <a:p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S1 2017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57854"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Taux de revue</a:t>
                      </a: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 des fiches </a:t>
                      </a:r>
                      <a:r>
                        <a:rPr lang="fr-FR" sz="1600" b="1" kern="1200" baseline="0" dirty="0" smtClean="0">
                          <a:latin typeface="Arial" pitchFamily="34" charset="0"/>
                          <a:cs typeface="Arial" pitchFamily="34" charset="0"/>
                        </a:rPr>
                        <a:t>conformes aux exigences</a:t>
                      </a:r>
                      <a:endParaRPr lang="fr-FR" sz="1600" b="1" kern="12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13%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47%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47%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AutoShape 64"/>
          <p:cNvSpPr>
            <a:spLocks noChangeArrowheads="1"/>
          </p:cNvSpPr>
          <p:nvPr/>
        </p:nvSpPr>
        <p:spPr bwMode="auto">
          <a:xfrm rot="21040914">
            <a:off x="86658" y="555519"/>
            <a:ext cx="1955470" cy="1167286"/>
          </a:xfrm>
          <a:prstGeom prst="irregularSeal1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 altLang="fr-FR" sz="1400" b="1" dirty="0" err="1" smtClean="0">
                <a:solidFill>
                  <a:srgbClr val="CC0000"/>
                </a:solidFill>
                <a:latin typeface="Arial" pitchFamily="34" charset="0"/>
              </a:rPr>
              <a:t>Sévérisation</a:t>
            </a:r>
            <a:r>
              <a:rPr lang="fr-FR" altLang="fr-FR" sz="1400" b="1" dirty="0" smtClean="0">
                <a:solidFill>
                  <a:srgbClr val="CC0000"/>
                </a:solidFill>
                <a:latin typeface="Arial" pitchFamily="34" charset="0"/>
              </a:rPr>
              <a:t> </a:t>
            </a:r>
          </a:p>
          <a:p>
            <a:pPr algn="ctr" eaLnBrk="1" hangingPunct="1"/>
            <a:r>
              <a:rPr lang="fr-FR" altLang="fr-FR" sz="1400" b="1" dirty="0" smtClean="0">
                <a:solidFill>
                  <a:srgbClr val="CC0000"/>
                </a:solidFill>
                <a:latin typeface="Arial" pitchFamily="34" charset="0"/>
              </a:rPr>
              <a:t>indicateur</a:t>
            </a:r>
            <a:endParaRPr lang="fr-FR" altLang="fr-FR" sz="1400" b="1" dirty="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73147" y="1556792"/>
            <a:ext cx="7431301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Une fiche examen est conforme </a:t>
            </a:r>
            <a:r>
              <a:rPr lang="fr-FR" altLang="fr-FR" dirty="0" smtClean="0">
                <a:latin typeface="Arial" pitchFamily="34" charset="0"/>
              </a:rPr>
              <a:t>si </a:t>
            </a:r>
            <a:r>
              <a:rPr lang="fr-FR" altLang="fr-FR" b="1" u="sng" dirty="0" smtClean="0">
                <a:latin typeface="Arial" pitchFamily="34" charset="0"/>
              </a:rPr>
              <a:t>tous </a:t>
            </a:r>
            <a:r>
              <a:rPr lang="fr-FR" altLang="fr-FR" dirty="0" smtClean="0">
                <a:latin typeface="Arial" pitchFamily="34" charset="0"/>
              </a:rPr>
              <a:t>les items sont renseignés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latin typeface="Arial" pitchFamily="34" charset="0"/>
              </a:rPr>
              <a:t>- mise à jour du droit d’accès à la BIB : </a:t>
            </a:r>
            <a:r>
              <a:rPr lang="fr-FR" dirty="0" smtClean="0"/>
              <a:t>biologiste médical / cadre de santé / référent qualité du service</a:t>
            </a:r>
          </a:p>
          <a:p>
            <a:pPr>
              <a:buClr>
                <a:schemeClr val="accent4">
                  <a:lumMod val="75000"/>
                </a:schemeClr>
              </a:buClr>
              <a:buFontTx/>
              <a:buChar char="-"/>
            </a:pPr>
            <a:r>
              <a:rPr lang="fr-FR" dirty="0" smtClean="0"/>
              <a:t> suivi semestriel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sz="1600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223994" y="260350"/>
            <a:ext cx="7848600" cy="360363"/>
          </a:xfrm>
        </p:spPr>
        <p:txBody>
          <a:bodyPr/>
          <a:lstStyle/>
          <a:p>
            <a:r>
              <a:rPr lang="fr-FR" sz="1600" dirty="0" smtClean="0"/>
              <a:t>Feuille de demande d’examen</a:t>
            </a:r>
            <a:endParaRPr lang="fr-FR" sz="1600" dirty="0"/>
          </a:p>
        </p:txBody>
      </p:sp>
      <p:sp>
        <p:nvSpPr>
          <p:cNvPr id="19" name="ZoneTexte 18"/>
          <p:cNvSpPr txBox="1"/>
          <p:nvPr/>
        </p:nvSpPr>
        <p:spPr>
          <a:xfrm>
            <a:off x="1000100" y="683295"/>
            <a:ext cx="72866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2C256B"/>
              </a:buClr>
            </a:pPr>
            <a:r>
              <a:rPr lang="fr-FR" b="1" dirty="0" smtClean="0"/>
              <a:t>Objectif : Remodeler les feuilles de demande d’examen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- réduction du nombre de feuilles 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- modélisation de la maquette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- distinction urgence/routine 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- lecture par scanner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/>
              </a:rPr>
              <a:t> </a:t>
            </a:r>
            <a:r>
              <a:rPr lang="fr-FR" dirty="0" smtClean="0"/>
              <a:t>Présentation des nouvelles feuilles aux services cliniques</a:t>
            </a:r>
          </a:p>
        </p:txBody>
      </p:sp>
      <p:sp>
        <p:nvSpPr>
          <p:cNvPr id="20" name="Flèche courbée vers la droite 19"/>
          <p:cNvSpPr/>
          <p:nvPr/>
        </p:nvSpPr>
        <p:spPr>
          <a:xfrm>
            <a:off x="357158" y="2428868"/>
            <a:ext cx="642942" cy="1428760"/>
          </a:xfrm>
          <a:prstGeom prst="curvedRightArrow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236195"/>
              </p:ext>
            </p:extLst>
          </p:nvPr>
        </p:nvGraphicFramePr>
        <p:xfrm>
          <a:off x="1214414" y="2786058"/>
          <a:ext cx="4143404" cy="914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57586"/>
                <a:gridCol w="785818"/>
              </a:tblGrid>
              <a:tr h="250679">
                <a:tc>
                  <a:txBody>
                    <a:bodyPr/>
                    <a:lstStyle/>
                    <a:p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94491"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Taux de conformité de remplissage des feuilles</a:t>
                      </a: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de</a:t>
                      </a: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demande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42%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2050" name="Picture 2" descr="Résultat de recherche d'images pour &quot;SURPRIS emoticon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2857496"/>
            <a:ext cx="962035" cy="962035"/>
          </a:xfrm>
          <a:prstGeom prst="rect">
            <a:avLst/>
          </a:prstGeom>
          <a:noFill/>
        </p:spPr>
      </p:pic>
      <p:pic>
        <p:nvPicPr>
          <p:cNvPr id="27" name="Picture 2" descr="Résultat de recherche d'images pour &quot;problème bonhomme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143380"/>
            <a:ext cx="1071538" cy="1071538"/>
          </a:xfrm>
          <a:prstGeom prst="rect">
            <a:avLst/>
          </a:prstGeom>
          <a:noFill/>
        </p:spPr>
      </p:pic>
      <p:sp>
        <p:nvSpPr>
          <p:cNvPr id="28" name="ZoneTexte 27"/>
          <p:cNvSpPr txBox="1"/>
          <p:nvPr/>
        </p:nvSpPr>
        <p:spPr>
          <a:xfrm>
            <a:off x="857224" y="4214818"/>
            <a:ext cx="785818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Rejet des feuilles de demande par le scanner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Informations manquantes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sz="1600" dirty="0" smtClean="0"/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sz="16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1085850" y="1984375"/>
            <a:ext cx="6032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 altLang="fr-FR">
              <a:ea typeface="SimSun"/>
              <a:cs typeface="Arial" charset="0"/>
            </a:endParaRPr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223994" y="260350"/>
            <a:ext cx="7848600" cy="360363"/>
          </a:xfrm>
        </p:spPr>
        <p:txBody>
          <a:bodyPr/>
          <a:lstStyle/>
          <a:p>
            <a:r>
              <a:rPr lang="fr-FR" sz="1600" dirty="0" smtClean="0"/>
              <a:t>Quelles actions ?</a:t>
            </a:r>
            <a:endParaRPr lang="fr-FR" sz="1600" dirty="0"/>
          </a:p>
        </p:txBody>
      </p:sp>
      <p:sp>
        <p:nvSpPr>
          <p:cNvPr id="20" name="Flèche courbée vers la droite 19"/>
          <p:cNvSpPr/>
          <p:nvPr/>
        </p:nvSpPr>
        <p:spPr>
          <a:xfrm>
            <a:off x="214282" y="857232"/>
            <a:ext cx="857256" cy="314327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14758"/>
              </p:ext>
            </p:extLst>
          </p:nvPr>
        </p:nvGraphicFramePr>
        <p:xfrm>
          <a:off x="1374264" y="3140968"/>
          <a:ext cx="3413760" cy="949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32000"/>
                <a:gridCol w="690880"/>
                <a:gridCol w="690880"/>
              </a:tblGrid>
              <a:tr h="370840">
                <a:tc>
                  <a:txBody>
                    <a:bodyPr/>
                    <a:lstStyle/>
                    <a:p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854">
                <a:tc>
                  <a:txBody>
                    <a:bodyPr/>
                    <a:lstStyle/>
                    <a:p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Taux de conformité feuilles</a:t>
                      </a: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de demande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42%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1071538" y="692696"/>
            <a:ext cx="7715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2C256B"/>
              </a:buClr>
            </a:pPr>
            <a:r>
              <a:rPr lang="fr-FR" b="1" dirty="0" smtClean="0"/>
              <a:t>Actions conjointes avec la direction des soins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/>
              <a:t>- auto évaluation des bonnes pratiques des IDE</a:t>
            </a:r>
            <a:endParaRPr lang="fr-FR" dirty="0" smtClean="0"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poster de bonnes pratiques 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journées de sensibilisation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porte ouverte de la réception 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présentation aux réunions d’encadrement et à la CLSIRMT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-1</a:t>
            </a:r>
            <a:r>
              <a:rPr lang="fr-FR" baseline="30000" dirty="0" smtClean="0">
                <a:sym typeface="Wingdings" pitchFamily="2" charset="2"/>
              </a:rPr>
              <a:t>ères</a:t>
            </a:r>
            <a:r>
              <a:rPr lang="fr-FR" dirty="0" smtClean="0">
                <a:sym typeface="Wingdings" pitchFamily="2" charset="2"/>
              </a:rPr>
              <a:t> rencontres paramédicales de l’HU NEM</a:t>
            </a:r>
          </a:p>
        </p:txBody>
      </p:sp>
      <p:sp>
        <p:nvSpPr>
          <p:cNvPr id="54274" name="AutoShape 2" descr="Résultat de recherche d'images pour &quot;information logo bonhom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4276" name="AutoShape 4" descr="Résultat de recherche d'images pour &quot;information logo bonhomme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5602" name="Picture 2" descr="Résultat de recherche d'images pour &quot;smiley content vert&quot;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091" y="4970999"/>
            <a:ext cx="744017" cy="744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195736" y="4870901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ym typeface="Wingdings"/>
              </a:rPr>
              <a:t> </a:t>
            </a:r>
            <a:r>
              <a:rPr lang="fr-FR" dirty="0" smtClean="0"/>
              <a:t>Nom préleveur</a:t>
            </a:r>
          </a:p>
          <a:p>
            <a:pPr marL="285750" indent="-285750">
              <a:buFont typeface="Wingdings" pitchFamily="2" charset="2"/>
              <a:buChar char="ä"/>
            </a:pPr>
            <a:r>
              <a:rPr lang="fr-FR" dirty="0"/>
              <a:t>D</a:t>
            </a:r>
            <a:r>
              <a:rPr lang="fr-FR" dirty="0" smtClean="0"/>
              <a:t>ate et heure de prélèvement</a:t>
            </a:r>
          </a:p>
          <a:p>
            <a:pPr marL="285750" indent="-285750">
              <a:buFont typeface="Wingdings" pitchFamily="2" charset="2"/>
              <a:buChar char="ä"/>
            </a:pPr>
            <a:r>
              <a:rPr lang="fr-FR" dirty="0"/>
              <a:t> </a:t>
            </a:r>
            <a:r>
              <a:rPr lang="fr-FR" dirty="0" smtClean="0"/>
              <a:t>Meilleure </a:t>
            </a:r>
            <a:r>
              <a:rPr lang="fr-FR" dirty="0" err="1"/>
              <a:t>c</a:t>
            </a:r>
            <a:r>
              <a:rPr lang="fr-FR" dirty="0" err="1" smtClean="0"/>
              <a:t>ochage</a:t>
            </a:r>
            <a:r>
              <a:rPr lang="fr-FR" dirty="0" smtClean="0"/>
              <a:t> des cases </a:t>
            </a:r>
            <a:endParaRPr lang="fr-F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Transport / Réseau pneumatique</a:t>
            </a:r>
            <a:endParaRPr lang="fr-FR" sz="1600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62231"/>
              </p:ext>
            </p:extLst>
          </p:nvPr>
        </p:nvGraphicFramePr>
        <p:xfrm>
          <a:off x="366734" y="4500570"/>
          <a:ext cx="7277100" cy="121444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59580"/>
                <a:gridCol w="754380"/>
                <a:gridCol w="754380"/>
                <a:gridCol w="754380"/>
                <a:gridCol w="754380"/>
              </a:tblGrid>
              <a:tr h="60303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2016</a:t>
                      </a:r>
                      <a:endParaRPr lang="fr-FR" dirty="0"/>
                    </a:p>
                  </a:txBody>
                  <a:tcPr anchor="ctr"/>
                </a:tc>
              </a:tr>
              <a:tr h="61141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Défaut acheminement par pneumatique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45%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32%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2%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/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85720" y="3929066"/>
            <a:ext cx="757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à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Dysfonctionnements liés à une mauvaise utilisation, panne</a:t>
            </a: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Font typeface="Wingdings" pitchFamily="2" charset="2"/>
              <a:buChar char="à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Qualification du pneumatique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8662" y="642918"/>
            <a:ext cx="83582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Objectifs :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- Raccourcir le délai d’acheminement des échantillons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- Faciliter le flux des échantillons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- Limiter les déplacements du personnel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375425"/>
              </p:ext>
            </p:extLst>
          </p:nvPr>
        </p:nvGraphicFramePr>
        <p:xfrm>
          <a:off x="142845" y="1857364"/>
          <a:ext cx="8929750" cy="20289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4445"/>
                <a:gridCol w="1549062"/>
                <a:gridCol w="1004996"/>
                <a:gridCol w="562384"/>
                <a:gridCol w="498850"/>
                <a:gridCol w="566506"/>
                <a:gridCol w="743876"/>
                <a:gridCol w="944663"/>
                <a:gridCol w="811786"/>
                <a:gridCol w="1033182"/>
              </a:tblGrid>
              <a:tr h="4581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Méthode des 5 </a:t>
                      </a:r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Facteurs de </a:t>
                      </a:r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risque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Impact  </a:t>
                      </a:r>
                      <a:endParaRPr lang="fr-FR" sz="1000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Moyens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Méthodes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Compétences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733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Matériel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Dysfonctionnement </a:t>
                      </a:r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pneumatique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Organisation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fr-FR" sz="10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0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0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0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571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Matériel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Influence du pneumatique sur l'intégrité de </a:t>
                      </a:r>
                      <a:r>
                        <a:rPr lang="fr-FR" sz="10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l'échantillon</a:t>
                      </a:r>
                      <a:endParaRPr lang="fr-FR" sz="1000" b="0" i="0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Produit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fr-FR" sz="10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fr-FR" sz="10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14"/>
          <p:cNvSpPr txBox="1">
            <a:spLocks noGrp="1"/>
          </p:cNvSpPr>
          <p:nvPr/>
        </p:nvSpPr>
        <p:spPr bwMode="gray">
          <a:xfrm>
            <a:off x="8172450" y="5661025"/>
            <a:ext cx="684213" cy="468313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3A817D7-58A8-4671-8DEB-2F2226A4B213}" type="slidenum">
              <a:rPr lang="fr-FR" sz="1000">
                <a:solidFill>
                  <a:schemeClr val="accent5"/>
                </a:solidFill>
                <a:latin typeface="+mj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fr-FR" sz="100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242" name="Titre 1"/>
          <p:cNvSpPr>
            <a:spLocks noGrp="1"/>
          </p:cNvSpPr>
          <p:nvPr>
            <p:ph type="title" idx="4294967295"/>
          </p:nvPr>
        </p:nvSpPr>
        <p:spPr>
          <a:xfrm>
            <a:off x="2700338" y="260350"/>
            <a:ext cx="6337300" cy="360363"/>
          </a:xfrm>
        </p:spPr>
        <p:txBody>
          <a:bodyPr/>
          <a:lstStyle/>
          <a:p>
            <a:r>
              <a:rPr lang="fr-FR" sz="1600" dirty="0" smtClean="0">
                <a:cs typeface="Arial" charset="0"/>
              </a:rPr>
              <a:t>Hôpital universitaire Necker-Enfants Malades (HU NEM)</a:t>
            </a:r>
            <a:r>
              <a:rPr lang="fr-FR" sz="1600" b="0" dirty="0" smtClean="0">
                <a:cs typeface="Arial" charset="0"/>
              </a:rPr>
              <a:t> 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29202" y="714357"/>
            <a:ext cx="9072594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HU NEM est un des 12 groupes hospitaliers de l’AP-HP </a:t>
            </a:r>
          </a:p>
          <a:p>
            <a:pPr lvl="1"/>
            <a:r>
              <a:rPr lang="fr-FR" dirty="0">
                <a:solidFill>
                  <a:schemeClr val="hlink"/>
                </a:solidFill>
                <a:cs typeface="Arial" charset="0"/>
              </a:rPr>
              <a:t>Premier site de transplantation rénale en France</a:t>
            </a:r>
          </a:p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40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centres de référence maladies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rares</a:t>
            </a:r>
          </a:p>
          <a:p>
            <a:pPr lvl="1"/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586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lits : </a:t>
            </a:r>
            <a:r>
              <a:rPr lang="fr-FR" b="1" dirty="0">
                <a:solidFill>
                  <a:schemeClr val="hlink"/>
                </a:solidFill>
                <a:cs typeface="Arial" charset="0"/>
              </a:rPr>
              <a:t>60% pédiatrie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, 40%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adultes</a:t>
            </a:r>
          </a:p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4 913 professionnels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dont 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1333 PM et 3580 PNM</a:t>
            </a:r>
            <a:endParaRPr lang="fr-FR" dirty="0">
              <a:solidFill>
                <a:schemeClr val="hlink"/>
              </a:solidFill>
              <a:cs typeface="Arial" charset="0"/>
            </a:endParaRPr>
          </a:p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1 direction générale , 8 directions fonctionnelles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 </a:t>
            </a:r>
          </a:p>
          <a:p>
            <a:pPr lvl="1"/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lvl="1"/>
            <a:r>
              <a:rPr lang="fr-FR" dirty="0" smtClean="0">
                <a:solidFill>
                  <a:schemeClr val="hlink"/>
                </a:solidFill>
                <a:cs typeface="Arial" charset="0"/>
              </a:rPr>
              <a:t>Activité organisée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en 7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pôles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dont le pôle de Biologie, Produits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de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Santé :  </a:t>
            </a:r>
          </a:p>
          <a:p>
            <a:pPr lvl="1">
              <a:buFontTx/>
              <a:buChar char="-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 un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Laboratoire de Biologie Médicale (LBM)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: 11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services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et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une chambre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mortuaire</a:t>
            </a:r>
          </a:p>
          <a:p>
            <a:pPr lvl="1">
              <a:buFontTx/>
              <a:buChar char="-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 un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service de pharmacie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clinique</a:t>
            </a:r>
          </a:p>
          <a:p>
            <a:pPr marL="285750" indent="-285750">
              <a:buClr>
                <a:schemeClr val="accent4">
                  <a:lumMod val="75000"/>
                </a:schemeClr>
              </a:buClr>
              <a:buFontTx/>
              <a:buChar char="-"/>
            </a:pPr>
            <a:endParaRPr lang="fr-FR" sz="1600" dirty="0">
              <a:solidFill>
                <a:schemeClr val="hlink"/>
              </a:solidFill>
              <a:cs typeface="Arial" charset="0"/>
            </a:endParaRPr>
          </a:p>
          <a:p>
            <a:pPr marL="742950" lvl="1" indent="-285750" eaLnBrk="0" hangingPunct="0">
              <a:buFontTx/>
              <a:buChar char="-"/>
            </a:pPr>
            <a:endParaRPr lang="fr-FR" sz="1400" dirty="0">
              <a:cs typeface="Arial" charset="0"/>
            </a:endParaRPr>
          </a:p>
          <a:p>
            <a:pPr marL="742950" lvl="1" indent="-285750" eaLnBrk="0" hangingPunct="0"/>
            <a:endParaRPr lang="fr-FR" sz="1400" dirty="0">
              <a:cs typeface="Arial" charset="0"/>
            </a:endParaRPr>
          </a:p>
          <a:p>
            <a:r>
              <a:rPr lang="fr-FR" sz="1400" dirty="0">
                <a:cs typeface="Arial" charset="0"/>
              </a:rPr>
              <a:t> </a:t>
            </a:r>
          </a:p>
        </p:txBody>
      </p:sp>
      <p:pic>
        <p:nvPicPr>
          <p:cNvPr id="7" name="Picture 2" descr="Résultat de recherche d'images pour &quot;logo necker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608405"/>
            <a:ext cx="2827524" cy="1106083"/>
          </a:xfrm>
          <a:prstGeom prst="rect">
            <a:avLst/>
          </a:prstGeom>
          <a:noFill/>
        </p:spPr>
      </p:pic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701506"/>
              </p:ext>
            </p:extLst>
          </p:nvPr>
        </p:nvGraphicFramePr>
        <p:xfrm>
          <a:off x="2500298" y="4207141"/>
          <a:ext cx="4071966" cy="2007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</a:tblGrid>
              <a:tr h="32121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11 services</a:t>
                      </a:r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2860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Arial" pitchFamily="34" charset="0"/>
                          <a:cs typeface="Arial" pitchFamily="34" charset="0"/>
                        </a:rPr>
                        <a:t>PM : 106 ETP</a:t>
                      </a:r>
                      <a:endParaRPr lang="fr-F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9139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Arial" pitchFamily="34" charset="0"/>
                          <a:cs typeface="Arial" pitchFamily="34" charset="0"/>
                        </a:rPr>
                        <a:t>PNM : 349,7 ETP</a:t>
                      </a:r>
                      <a:endParaRPr lang="fr-F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603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Arial" pitchFamily="34" charset="0"/>
                          <a:cs typeface="Arial" pitchFamily="34" charset="0"/>
                        </a:rPr>
                        <a:t>TLM : 179 ETP</a:t>
                      </a:r>
                      <a:endParaRPr lang="fr-F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15283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>
                          <a:latin typeface="Arial" pitchFamily="34" charset="0"/>
                          <a:cs typeface="Arial" pitchFamily="34" charset="0"/>
                        </a:rPr>
                        <a:t>73% patients NEM ( hospitalisés et consultants)</a:t>
                      </a:r>
                    </a:p>
                    <a:p>
                      <a:pPr algn="ctr"/>
                      <a:r>
                        <a:rPr lang="fr-FR" sz="1200" dirty="0" smtClean="0">
                          <a:latin typeface="Arial" pitchFamily="34" charset="0"/>
                          <a:cs typeface="Arial" pitchFamily="34" charset="0"/>
                        </a:rPr>
                        <a:t>15% organismes</a:t>
                      </a:r>
                      <a:r>
                        <a:rPr lang="fr-FR" sz="1200" baseline="0" dirty="0" smtClean="0">
                          <a:latin typeface="Arial" pitchFamily="34" charset="0"/>
                          <a:cs typeface="Arial" pitchFamily="34" charset="0"/>
                        </a:rPr>
                        <a:t> extérieurs</a:t>
                      </a:r>
                    </a:p>
                    <a:p>
                      <a:pPr algn="ctr"/>
                      <a:r>
                        <a:rPr lang="fr-FR" sz="1200" baseline="0" dirty="0" smtClean="0">
                          <a:latin typeface="Arial" pitchFamily="34" charset="0"/>
                          <a:cs typeface="Arial" pitchFamily="34" charset="0"/>
                        </a:rPr>
                        <a:t>10% prestations intra AP-HP</a:t>
                      </a:r>
                    </a:p>
                    <a:p>
                      <a:pPr algn="ctr"/>
                      <a:r>
                        <a:rPr lang="fr-FR" sz="1200" baseline="0" dirty="0" smtClean="0">
                          <a:latin typeface="Arial" pitchFamily="34" charset="0"/>
                          <a:cs typeface="Arial" pitchFamily="34" charset="0"/>
                        </a:rPr>
                        <a:t>2% recherche</a:t>
                      </a:r>
                      <a:endParaRPr lang="fr-F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2500298" y="3983986"/>
            <a:ext cx="40719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900" dirty="0" smtClean="0"/>
              <a:t>Données 2016</a:t>
            </a:r>
            <a:endParaRPr lang="fr-FR" sz="9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Quelles actions ?</a:t>
            </a:r>
            <a:endParaRPr lang="fr-FR" sz="1600" dirty="0"/>
          </a:p>
        </p:txBody>
      </p:sp>
      <p:sp>
        <p:nvSpPr>
          <p:cNvPr id="12" name="AutoShape 64"/>
          <p:cNvSpPr>
            <a:spLocks noChangeArrowheads="1"/>
          </p:cNvSpPr>
          <p:nvPr/>
        </p:nvSpPr>
        <p:spPr bwMode="auto">
          <a:xfrm rot="591321">
            <a:off x="6143027" y="3052168"/>
            <a:ext cx="1541928" cy="1182291"/>
          </a:xfrm>
          <a:prstGeom prst="irregularSeal1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 altLang="fr-FR" sz="1400" b="1" dirty="0" smtClean="0">
                <a:solidFill>
                  <a:srgbClr val="CC0000"/>
                </a:solidFill>
                <a:latin typeface="Arial" pitchFamily="34" charset="0"/>
              </a:rPr>
              <a:t>Vigilance</a:t>
            </a:r>
            <a:endParaRPr lang="fr-FR" altLang="fr-FR" sz="1400" b="1" dirty="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85720" y="857232"/>
            <a:ext cx="88582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dirty="0" smtClean="0"/>
              <a:t> Mise en place d’un marché de maintenance et d’astreinte physique et téléphonique</a:t>
            </a:r>
          </a:p>
          <a:p>
            <a:r>
              <a:rPr lang="fr-FR" dirty="0" smtClean="0"/>
              <a:t>- Fermeture des gares en fin de journée </a:t>
            </a:r>
            <a:r>
              <a:rPr lang="fr-FR" dirty="0" smtClean="0">
                <a:sym typeface="Wingdings" pitchFamily="2" charset="2"/>
              </a:rPr>
              <a:t> réception centrale</a:t>
            </a: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 Installation d’un écran de visualisation du réseau</a:t>
            </a:r>
          </a:p>
          <a:p>
            <a:pPr>
              <a:buFontTx/>
              <a:buChar char="-"/>
            </a:pPr>
            <a:r>
              <a:rPr lang="fr-FR" dirty="0" smtClean="0"/>
              <a:t> Installation d’un signal lumineux pour prévenir en cas de blocage du système</a:t>
            </a:r>
          </a:p>
          <a:p>
            <a:r>
              <a:rPr lang="fr-FR" dirty="0" smtClean="0"/>
              <a:t>- Rédaction d’instructions</a:t>
            </a:r>
          </a:p>
          <a:p>
            <a:pPr>
              <a:buFontTx/>
              <a:buChar char="-"/>
            </a:pPr>
            <a:r>
              <a:rPr lang="fr-FR" dirty="0" smtClean="0"/>
              <a:t> Formation des professionnels </a:t>
            </a:r>
          </a:p>
          <a:p>
            <a:pPr>
              <a:buFontTx/>
              <a:buChar char="-"/>
            </a:pPr>
            <a:r>
              <a:rPr lang="fr-FR" dirty="0" smtClean="0"/>
              <a:t> Note d’information/diffusion générale en cas de panne ou de maintenance</a:t>
            </a:r>
          </a:p>
          <a:p>
            <a:pPr>
              <a:buFontTx/>
              <a:buChar char="-"/>
            </a:pPr>
            <a:r>
              <a:rPr lang="fr-FR" dirty="0" smtClean="0"/>
              <a:t> Evaluation du système de transport</a:t>
            </a:r>
          </a:p>
          <a:p>
            <a:endParaRPr lang="fr-FR" dirty="0" smtClean="0"/>
          </a:p>
          <a:p>
            <a:r>
              <a:rPr lang="fr-FR" dirty="0" smtClean="0"/>
              <a:t>Fin 2016 : Installation de nouvelles gares pneumatiques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20" y="4429132"/>
            <a:ext cx="8572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dirty="0" smtClean="0">
                <a:solidFill>
                  <a:srgbClr val="272D31"/>
                </a:solidFill>
              </a:rPr>
              <a:t>Qualification du réseau pneumatique : </a:t>
            </a:r>
          </a:p>
          <a:p>
            <a:pPr lvl="0"/>
            <a:r>
              <a:rPr lang="fr-FR" dirty="0" smtClean="0">
                <a:solidFill>
                  <a:srgbClr val="272D31"/>
                </a:solidFill>
              </a:rPr>
              <a:t>conformité pour les échantillons destinés aux analyses de biochimie et</a:t>
            </a:r>
          </a:p>
          <a:p>
            <a:pPr lvl="0"/>
            <a:r>
              <a:rPr lang="fr-FR" dirty="0" smtClean="0">
                <a:solidFill>
                  <a:srgbClr val="272D31"/>
                </a:solidFill>
              </a:rPr>
              <a:t>d’hématologie usuelles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14348" y="785794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/>
              </a:rPr>
              <a:t>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11 réceptions 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dispersées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>
              <a:solidFill>
                <a:schemeClr val="hlink"/>
              </a:solidFill>
              <a:cs typeface="Arial" charset="0"/>
            </a:endParaRPr>
          </a:p>
          <a:p>
            <a:pPr lvl="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 Réception des échantillons par des agents de réception, des TLM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lvl="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 Hétérogénéité du parc informatique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</a:endParaRPr>
          </a:p>
          <a:p>
            <a:pPr lvl="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 Absence d’un </a:t>
            </a: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espace dédié ouvert de 7h30 à 18h30</a:t>
            </a:r>
          </a:p>
          <a:p>
            <a:pPr lvl="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lvl="0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Certaines réceptions non dotées de gares pneumatiques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Absence de pluri-compétences du personnel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43866" y="232926"/>
            <a:ext cx="15001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Réception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Quelles actions ?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14348" y="785794"/>
            <a:ext cx="814393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/>
              </a:rPr>
              <a:t> R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éduction du nombre de réceptions ( 11</a:t>
            </a: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 4)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Homogénéité du parc informatique  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Espace dédié : réception centrale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Présence de gares pneumatiques dans les réceptions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 marL="0" lvl="1"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Circuits distincts : urgence, routine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 Harmonisation du parcours de formation et de l’habilitation 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b="1" dirty="0" smtClean="0">
                <a:sym typeface="Wingdings" pitchFamily="2" charset="2"/>
              </a:rPr>
              <a:t>Et depuis 2016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TLM de liaison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 pitchFamily="2" charset="2"/>
              </a:rPr>
              <a:t>- Médicalisation de la réception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r>
              <a:rPr lang="fr-FR" dirty="0" smtClean="0">
                <a:sym typeface="Wingdings"/>
              </a:rPr>
              <a:t> </a:t>
            </a:r>
            <a:r>
              <a:rPr lang="fr-FR" dirty="0" smtClean="0">
                <a:sym typeface="Wingdings" pitchFamily="2" charset="2"/>
              </a:rPr>
              <a:t>Organisation des activités, soutien, conseils</a:t>
            </a: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1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3AA048AA-590F-41B2-88DE-61A4E91C1562}" type="slidenum">
              <a:rPr lang="fr-FR"/>
              <a:pPr>
                <a:defRPr/>
              </a:pPr>
              <a:t>23</a:t>
            </a:fld>
            <a:endParaRPr lang="fr-FR"/>
          </a:p>
        </p:txBody>
      </p:sp>
      <p:sp>
        <p:nvSpPr>
          <p:cNvPr id="481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1600" dirty="0" smtClean="0"/>
              <a:t>NC pré analytiques cible 3%</a:t>
            </a:r>
          </a:p>
        </p:txBody>
      </p:sp>
      <p:sp>
        <p:nvSpPr>
          <p:cNvPr id="2" name="Rectangle 1"/>
          <p:cNvSpPr/>
          <p:nvPr/>
        </p:nvSpPr>
        <p:spPr>
          <a:xfrm>
            <a:off x="571472" y="857232"/>
            <a:ext cx="51840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dirty="0"/>
              <a:t>Taux de dossiers non </a:t>
            </a:r>
            <a:r>
              <a:rPr lang="fr-FR" dirty="0" smtClean="0"/>
              <a:t>conformes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97894"/>
              </p:ext>
            </p:extLst>
          </p:nvPr>
        </p:nvGraphicFramePr>
        <p:xfrm>
          <a:off x="4429124" y="714356"/>
          <a:ext cx="2801529" cy="724706"/>
        </p:xfrm>
        <a:graphic>
          <a:graphicData uri="http://schemas.openxmlformats.org/drawingml/2006/table">
            <a:tbl>
              <a:tblPr/>
              <a:tblGrid>
                <a:gridCol w="647898"/>
                <a:gridCol w="647898"/>
                <a:gridCol w="647898"/>
                <a:gridCol w="857835"/>
              </a:tblGrid>
              <a:tr h="3057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56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56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56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C256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S1 2017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0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500"/>
                        </a:spcBef>
                        <a:spcAft>
                          <a:spcPts val="1000"/>
                        </a:spcAft>
                        <a:buClr>
                          <a:srgbClr val="2C256B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1" y="1500173"/>
            <a:ext cx="8715730" cy="465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9511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Quelles actions ?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42910" y="857232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 smtClean="0"/>
              <a:t>- Harmonisation des items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 dirty="0" smtClean="0"/>
              <a:t> Ajout d’items (ex : tube coagulé ou hémolysé)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 dirty="0" smtClean="0"/>
              <a:t> Présentation du bilan des NC pré-analytiques aux pôles cliniques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fr-FR" dirty="0" smtClean="0"/>
              <a:t> Rencontres des professionnels des services cliniques</a:t>
            </a:r>
          </a:p>
          <a:p>
            <a:pPr>
              <a:spcBef>
                <a:spcPct val="50000"/>
              </a:spcBef>
            </a:pPr>
            <a:r>
              <a:rPr lang="fr-FR" dirty="0" smtClean="0"/>
              <a:t>- Rappel des bonnes pratiques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Difficultés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928662" y="714357"/>
            <a:ext cx="75724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Méconnaissance de la démarche qualité et de son caractère obligatoire </a:t>
            </a:r>
          </a:p>
          <a:p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Adhésion et implication parfois difficiles à obtenir impliquant des redites et une bonne dose de patience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Nécessité de consensus </a:t>
            </a:r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Restriction d’ information : impact sur la qualité des activités</a:t>
            </a:r>
          </a:p>
          <a:p>
            <a:pPr>
              <a:buClr>
                <a:schemeClr val="accent4">
                  <a:lumMod val="75000"/>
                </a:schemeClr>
              </a:buClr>
            </a:pPr>
            <a:endParaRPr lang="fr-FR" dirty="0" smtClean="0"/>
          </a:p>
          <a:p>
            <a:pPr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fr-FR" dirty="0" smtClean="0"/>
              <a:t> Harmonisation tardive de la démarche au sein de l’AP-HP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Conclusion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714348" y="928670"/>
            <a:ext cx="8208963" cy="4211637"/>
          </a:xfrm>
        </p:spPr>
        <p:txBody>
          <a:bodyPr/>
          <a:lstStyle/>
          <a:p>
            <a:pPr marL="0" indent="0">
              <a:buNone/>
            </a:pPr>
            <a:r>
              <a:rPr lang="fr-F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Source de richesse </a:t>
            </a: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acteurs relais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changements organisationnels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levier </a:t>
            </a: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d’amélioration des pratiques professionnelles 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- collaboration entre les différents acteurs </a:t>
            </a:r>
            <a:endParaRPr lang="fr-FR" sz="18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compréhension mutuelle des contraintes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nouveaux modes de communication </a:t>
            </a:r>
          </a:p>
          <a:p>
            <a:pPr marL="0" indent="0">
              <a:buNone/>
            </a:pPr>
            <a:r>
              <a:rPr lang="fr-FR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Continuum…pour la qualité et la sécurité de la prise en charge des examens de biologie médicale</a:t>
            </a:r>
          </a:p>
          <a:p>
            <a:pPr marL="0" indent="0">
              <a:buFontTx/>
              <a:buChar char="-"/>
            </a:pPr>
            <a:endParaRPr lang="fr-FR" sz="18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18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pic>
        <p:nvPicPr>
          <p:cNvPr id="30724" name="Picture 4" descr="Résultat de recherche d'images pour &quot;roue de deming bonhomme&quot;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4" y="1928802"/>
            <a:ext cx="2546416" cy="237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73354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Organisation du système de management de la qualité 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3" cstate="print"/>
          <a:srcRect l="10811" t="1909" r="9459" b="6473"/>
          <a:stretch>
            <a:fillRect/>
          </a:stretch>
        </p:blipFill>
        <p:spPr bwMode="auto">
          <a:xfrm>
            <a:off x="2428860" y="928670"/>
            <a:ext cx="6322263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1406" y="714356"/>
            <a:ext cx="35719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hangingPunct="0">
              <a:buClr>
                <a:schemeClr val="accent4">
                  <a:lumMod val="75000"/>
                </a:schemeClr>
              </a:buClr>
              <a:buFontTx/>
              <a:buChar char="-"/>
              <a:tabLst>
                <a:tab pos="228600" algn="l"/>
              </a:tabLst>
            </a:pP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Direction générale AP-HP (DOMU)</a:t>
            </a:r>
          </a:p>
          <a:p>
            <a:pPr lvl="0" eaLnBrk="0" hangingPunct="0">
              <a:buClr>
                <a:schemeClr val="accent4">
                  <a:lumMod val="75000"/>
                </a:schemeClr>
              </a:buClr>
              <a:buFontTx/>
              <a:buChar char="-"/>
              <a:tabLst>
                <a:tab pos="228600" algn="l"/>
              </a:tabLst>
            </a:pP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Direction HU NEM</a:t>
            </a:r>
          </a:p>
          <a:p>
            <a:pPr lvl="0" eaLnBrk="0" hangingPunct="0">
              <a:buClr>
                <a:schemeClr val="accent4">
                  <a:lumMod val="75000"/>
                </a:schemeClr>
              </a:buClr>
              <a:tabLst>
                <a:tab pos="228600" algn="l"/>
              </a:tabLst>
            </a:pP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 Di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rections fonctionnelles</a:t>
            </a: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4">
                  <a:lumMod val="75000"/>
                </a:schemeClr>
              </a:buClr>
              <a:buSzTx/>
              <a:tabLst>
                <a:tab pos="228600" algn="l"/>
              </a:tabLst>
            </a:pP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 C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ellule qualité </a:t>
            </a:r>
          </a:p>
          <a:p>
            <a:pPr lvl="0" eaLnBrk="0" hangingPunct="0">
              <a:buClr>
                <a:schemeClr val="accent4">
                  <a:lumMod val="75000"/>
                </a:schemeClr>
              </a:buClr>
              <a:tabLst>
                <a:tab pos="228600" algn="l"/>
              </a:tabLst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- G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roupes de travail transversaux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Organisation du système de management de la qualité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912702"/>
              </p:ext>
            </p:extLst>
          </p:nvPr>
        </p:nvGraphicFramePr>
        <p:xfrm>
          <a:off x="95536" y="857232"/>
          <a:ext cx="8929718" cy="455583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8138"/>
                <a:gridCol w="3375023"/>
                <a:gridCol w="3726557"/>
              </a:tblGrid>
              <a:tr h="433790">
                <a:tc>
                  <a:txBody>
                    <a:bodyPr/>
                    <a:lstStyle/>
                    <a:p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Composition</a:t>
                      </a:r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Objectif</a:t>
                      </a:r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0722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COPIL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Responsable du LBM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Cadre paramédical de pôle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Cadre administratif de pôle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Cadre </a:t>
                      </a: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responsable qualité (RAQ)</a:t>
                      </a:r>
                      <a:endParaRPr lang="fr-FR" sz="14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Directeur délégué de pôle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Appliquer la politique qualité du LBM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525">
                <a:tc>
                  <a:txBody>
                    <a:bodyPr/>
                    <a:lstStyle/>
                    <a:p>
                      <a:pPr marL="457200" indent="-457200"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Cellule qualité</a:t>
                      </a:r>
                    </a:p>
                    <a:p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Responsable du LBM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Cadre paramédical de pôle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Cadre </a:t>
                      </a: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administratif de pôle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RAQ</a:t>
                      </a:r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572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Directeur délégué de pôle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Pilotes </a:t>
                      </a: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de processus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Référents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qualité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53975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Etablir une dynamique qualité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façon à avoir un système de management qualité évolutif et efficace</a:t>
                      </a:r>
                    </a:p>
                    <a:p>
                      <a:pPr marL="457200" marR="53975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Assurer le management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opérationnel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82326">
                <a:tc>
                  <a:txBody>
                    <a:bodyPr/>
                    <a:lstStyle/>
                    <a:p>
                      <a:pPr marL="457200" indent="-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Groupes</a:t>
                      </a:r>
                      <a:r>
                        <a:rPr lang="fr-FR" sz="1400" baseline="0" dirty="0" smtClean="0">
                          <a:latin typeface="Arial" pitchFamily="34" charset="0"/>
                          <a:cs typeface="Arial" pitchFamily="34" charset="0"/>
                        </a:rPr>
                        <a:t> de travail</a:t>
                      </a:r>
                    </a:p>
                    <a:p>
                      <a:pPr marL="457200" indent="-457200" algn="l">
                        <a:spcAft>
                          <a:spcPts val="0"/>
                        </a:spcAft>
                      </a:pPr>
                      <a:r>
                        <a:rPr lang="fr-FR" sz="1400" baseline="0" dirty="0" smtClean="0">
                          <a:latin typeface="Arial" pitchFamily="34" charset="0"/>
                          <a:cs typeface="Arial" pitchFamily="34" charset="0"/>
                        </a:rPr>
                        <a:t>transversaux</a:t>
                      </a:r>
                      <a:endParaRPr lang="fr-FR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fr-F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Pilotes de processus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Référents 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Directions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fonctionnelles</a:t>
                      </a:r>
                    </a:p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Services cliniques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53975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Suivre la performance du processus</a:t>
                      </a:r>
                    </a:p>
                    <a:p>
                      <a:pPr marL="457200" marR="53975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Définir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le plan </a:t>
                      </a: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d’amélioration et suivre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sa </a:t>
                      </a: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mise en œuvre </a:t>
                      </a:r>
                    </a:p>
                    <a:p>
                      <a:pPr marL="457200" marR="53975" algn="l">
                        <a:spcAft>
                          <a:spcPts val="0"/>
                        </a:spcAft>
                      </a:pPr>
                      <a:r>
                        <a:rPr lang="fr-FR" sz="1400" dirty="0">
                          <a:latin typeface="Arial" pitchFamily="34" charset="0"/>
                          <a:cs typeface="Arial" pitchFamily="34" charset="0"/>
                        </a:rPr>
                        <a:t>Proposer de nouveaux plans d’amélioration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14"/>
          <p:cNvSpPr txBox="1">
            <a:spLocks noGrp="1"/>
          </p:cNvSpPr>
          <p:nvPr/>
        </p:nvSpPr>
        <p:spPr bwMode="gray">
          <a:xfrm>
            <a:off x="8172450" y="5661025"/>
            <a:ext cx="684213" cy="468313"/>
          </a:xfrm>
          <a:prstGeom prst="rect">
            <a:avLst/>
          </a:prstGeom>
          <a:noFill/>
        </p:spPr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3A817D7-58A8-4671-8DEB-2F2226A4B213}" type="slidenum">
              <a:rPr lang="fr-FR" sz="1000">
                <a:solidFill>
                  <a:schemeClr val="accent5"/>
                </a:solidFill>
                <a:latin typeface="+mj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fr-FR" sz="1000">
              <a:solidFill>
                <a:schemeClr val="accent5"/>
              </a:solidFill>
              <a:latin typeface="+mj-lt"/>
            </a:endParaRPr>
          </a:p>
        </p:txBody>
      </p:sp>
      <p:graphicFrame>
        <p:nvGraphicFramePr>
          <p:cNvPr id="12" name="Espace réservé du conten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9628478"/>
              </p:ext>
            </p:extLst>
          </p:nvPr>
        </p:nvGraphicFramePr>
        <p:xfrm>
          <a:off x="714348" y="1500174"/>
          <a:ext cx="7572428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itre 1"/>
          <p:cNvSpPr>
            <a:spLocks noGrp="1"/>
          </p:cNvSpPr>
          <p:nvPr>
            <p:ph type="title" idx="4294967295"/>
          </p:nvPr>
        </p:nvSpPr>
        <p:spPr>
          <a:xfrm>
            <a:off x="2700338" y="260350"/>
            <a:ext cx="6337300" cy="360363"/>
          </a:xfrm>
        </p:spPr>
        <p:txBody>
          <a:bodyPr/>
          <a:lstStyle/>
          <a:p>
            <a:r>
              <a:rPr lang="fr-FR" sz="1600" dirty="0" smtClean="0"/>
              <a:t>Accréditation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857223" y="769928"/>
            <a:ext cx="79994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ts val="0"/>
              </a:spcBef>
              <a:spcAft>
                <a:spcPts val="0"/>
              </a:spcAft>
              <a:buClr>
                <a:srgbClr val="2C256B"/>
              </a:buClr>
              <a:buSzPct val="110000"/>
              <a:buNone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 pitchFamily="2" charset="2"/>
              </a:rPr>
              <a:t>Politique qualité s’intègre dans le p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lan stratégique 2015-2019 de l’AP-HP</a:t>
            </a:r>
          </a:p>
          <a:p>
            <a:pPr marL="0" lvl="1" indent="0">
              <a:spcBef>
                <a:spcPts val="0"/>
              </a:spcBef>
              <a:spcAft>
                <a:spcPts val="0"/>
              </a:spcAft>
              <a:buClr>
                <a:srgbClr val="2C256B"/>
              </a:buClr>
              <a:buSzPct val="110000"/>
              <a:buNone/>
            </a:pPr>
            <a:r>
              <a:rPr lang="fr-FR" dirty="0" smtClean="0">
                <a:solidFill>
                  <a:schemeClr val="hlink"/>
                </a:solidFill>
                <a:cs typeface="Arial" charset="0"/>
                <a:sym typeface="Wingdings"/>
              </a:rPr>
              <a:t> </a:t>
            </a:r>
            <a:r>
              <a:rPr lang="fr-FR" dirty="0">
                <a:solidFill>
                  <a:schemeClr val="hlink"/>
                </a:solidFill>
                <a:cs typeface="Arial" charset="0"/>
                <a:sym typeface="Wingdings"/>
              </a:rPr>
              <a:t>s</a:t>
            </a:r>
            <a:r>
              <a:rPr lang="fr-FR" dirty="0" smtClean="0">
                <a:solidFill>
                  <a:schemeClr val="hlink"/>
                </a:solidFill>
                <a:cs typeface="Arial" charset="0"/>
              </a:rPr>
              <a:t>uivi assuré par des indicateurs </a:t>
            </a:r>
            <a:r>
              <a:rPr lang="fr-FR" dirty="0">
                <a:solidFill>
                  <a:schemeClr val="hlink"/>
                </a:solidFill>
                <a:cs typeface="Arial" charset="0"/>
              </a:rPr>
              <a:t>qualité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</a:endParaRP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</a:pPr>
            <a:endParaRPr lang="fr-FR" sz="1400" dirty="0" smtClean="0">
              <a:solidFill>
                <a:schemeClr val="hlink"/>
              </a:solidFill>
              <a:cs typeface="Arial" charset="0"/>
              <a:sym typeface="Wingdings" pitchFamily="2" charset="2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006240" y="3714752"/>
            <a:ext cx="7083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2015</a:t>
            </a:r>
            <a:endParaRPr lang="fr-FR" sz="1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150448" y="4572008"/>
            <a:ext cx="7069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2014</a:t>
            </a:r>
            <a:endParaRPr lang="fr-FR" sz="1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3138110" y="3000372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2016</a:t>
            </a:r>
            <a:endParaRPr lang="fr-FR" sz="12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4562951" y="2357430"/>
            <a:ext cx="7948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2017</a:t>
            </a:r>
            <a:endParaRPr lang="fr-FR" sz="12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Tableau de bord des indicateurs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541567"/>
              </p:ext>
            </p:extLst>
          </p:nvPr>
        </p:nvGraphicFramePr>
        <p:xfrm>
          <a:off x="1" y="926200"/>
          <a:ext cx="9144031" cy="303896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588032"/>
                <a:gridCol w="1519016"/>
                <a:gridCol w="1536389"/>
                <a:gridCol w="1571636"/>
                <a:gridCol w="785818"/>
                <a:gridCol w="642942"/>
                <a:gridCol w="785818"/>
                <a:gridCol w="714380"/>
              </a:tblGrid>
              <a:tr h="37058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Politique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Objectifs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Actions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Indicateurs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Mode de recueil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Cible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200" u="none" strike="noStrike" dirty="0">
                          <a:effectLst/>
                        </a:rPr>
                        <a:t>Résultats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235" marR="3235" marT="3235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8600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Les </a:t>
                      </a:r>
                      <a:r>
                        <a:rPr lang="fr-FR" sz="1200" u="none" strike="noStrike" dirty="0">
                          <a:effectLst/>
                        </a:rPr>
                        <a:t>soins prodigués  </a:t>
                      </a:r>
                      <a:r>
                        <a:rPr lang="fr-FR" sz="1200" u="none" strike="noStrike" dirty="0" smtClean="0">
                          <a:effectLst/>
                        </a:rPr>
                        <a:t> doivent </a:t>
                      </a:r>
                      <a:r>
                        <a:rPr lang="fr-FR" sz="1200" u="none" strike="noStrike" dirty="0">
                          <a:effectLst/>
                        </a:rPr>
                        <a:t>satisfaire les </a:t>
                      </a:r>
                      <a:endParaRPr lang="fr-FR" sz="12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besoins </a:t>
                      </a:r>
                      <a:r>
                        <a:rPr lang="fr-FR" sz="1200" u="none" strike="noStrike" dirty="0">
                          <a:effectLst/>
                        </a:rPr>
                        <a:t>des </a:t>
                      </a:r>
                      <a:r>
                        <a:rPr lang="fr-FR" sz="1200" u="none" strike="noStrike" dirty="0" smtClean="0">
                          <a:effectLst/>
                        </a:rPr>
                        <a:t>patients</a:t>
                      </a:r>
                    </a:p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et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 </a:t>
                      </a:r>
                      <a:r>
                        <a:rPr lang="fr-FR" sz="1200" u="none" strike="noStrike" dirty="0" smtClean="0">
                          <a:effectLst/>
                        </a:rPr>
                        <a:t>des </a:t>
                      </a:r>
                      <a:r>
                        <a:rPr lang="fr-FR" sz="1200" u="none" strike="noStrike" dirty="0">
                          <a:effectLst/>
                        </a:rPr>
                        <a:t>prescripteurs 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baseline="0" dirty="0">
                          <a:effectLst/>
                        </a:rPr>
                        <a:t> 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P</a:t>
                      </a:r>
                      <a:r>
                        <a:rPr lang="fr-FR" sz="1200" u="none" strike="noStrike" dirty="0" smtClean="0">
                          <a:effectLst/>
                        </a:rPr>
                        <a:t>roposer </a:t>
                      </a:r>
                      <a:r>
                        <a:rPr lang="fr-FR" sz="1200" u="none" strike="noStrike" dirty="0">
                          <a:effectLst/>
                        </a:rPr>
                        <a:t>un panel </a:t>
                      </a:r>
                      <a:r>
                        <a:rPr lang="fr-FR" sz="1200" u="none" strike="noStrike" dirty="0" smtClean="0">
                          <a:effectLst/>
                        </a:rPr>
                        <a:t> </a:t>
                      </a:r>
                    </a:p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d’examens prenant</a:t>
                      </a:r>
                    </a:p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en </a:t>
                      </a:r>
                      <a:r>
                        <a:rPr lang="fr-FR" sz="1200" u="none" strike="noStrike" dirty="0">
                          <a:effectLst/>
                        </a:rPr>
                        <a:t>compte les demandes des prescripteurs </a:t>
                      </a:r>
                      <a:endParaRPr lang="fr-F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Revoir </a:t>
                      </a:r>
                      <a:r>
                        <a:rPr lang="fr-FR" sz="1200" u="none" strike="noStrike" dirty="0">
                          <a:effectLst/>
                        </a:rPr>
                        <a:t>les contrats avec 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1200" u="none" strike="noStrike" dirty="0" smtClean="0">
                          <a:effectLst/>
                        </a:rPr>
                        <a:t>les </a:t>
                      </a:r>
                      <a:r>
                        <a:rPr lang="fr-FR" sz="1200" u="none" strike="noStrike" dirty="0">
                          <a:effectLst/>
                        </a:rPr>
                        <a:t>directions fonctionnelles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Taux </a:t>
                      </a:r>
                      <a:r>
                        <a:rPr lang="fr-FR" sz="1200" u="none" strike="noStrike" dirty="0">
                          <a:effectLst/>
                        </a:rPr>
                        <a:t>de </a:t>
                      </a:r>
                      <a:r>
                        <a:rPr lang="fr-FR" sz="1200" u="none" strike="noStrike" dirty="0" smtClean="0">
                          <a:effectLst/>
                        </a:rPr>
                        <a:t>contrats </a:t>
                      </a:r>
                      <a:r>
                        <a:rPr lang="fr-FR" sz="1200" u="none" strike="noStrike" dirty="0">
                          <a:effectLst/>
                        </a:rPr>
                        <a:t>avec les directions fonctionnelles </a:t>
                      </a:r>
                      <a:r>
                        <a:rPr lang="fr-FR" sz="1200" u="none" strike="noStrike" dirty="0" smtClean="0">
                          <a:effectLst/>
                        </a:rPr>
                        <a:t>revus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RAQ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100%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S1 2017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100%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2016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100%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0963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Revoir </a:t>
                      </a:r>
                      <a:r>
                        <a:rPr lang="fr-FR" sz="1200" u="none" strike="noStrike" dirty="0">
                          <a:effectLst/>
                        </a:rPr>
                        <a:t>les contrats </a:t>
                      </a:r>
                      <a:r>
                        <a:rPr lang="fr-FR" sz="1200" u="none" strike="noStrike" dirty="0" err="1" smtClean="0">
                          <a:effectLst/>
                        </a:rPr>
                        <a:t>clinico</a:t>
                      </a:r>
                      <a:r>
                        <a:rPr lang="fr-FR" sz="1200" u="none" strike="noStrike" dirty="0" smtClean="0">
                          <a:effectLst/>
                        </a:rPr>
                        <a:t>-biologiques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Taux </a:t>
                      </a:r>
                      <a:r>
                        <a:rPr lang="fr-FR" sz="1200" u="none" strike="noStrike" dirty="0">
                          <a:effectLst/>
                        </a:rPr>
                        <a:t>de contrats </a:t>
                      </a:r>
                      <a:r>
                        <a:rPr lang="fr-FR" sz="1200" u="none" strike="noStrike" dirty="0" err="1">
                          <a:effectLst/>
                        </a:rPr>
                        <a:t>clinico</a:t>
                      </a:r>
                      <a:r>
                        <a:rPr lang="fr-FR" sz="1200" u="none" strike="noStrike" dirty="0">
                          <a:effectLst/>
                        </a:rPr>
                        <a:t>-biologiques revus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RAQ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100%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S1 2017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100%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2016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60%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86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Mettre </a:t>
                      </a:r>
                      <a:r>
                        <a:rPr lang="fr-FR" sz="1200" u="none" strike="noStrike" dirty="0">
                          <a:effectLst/>
                        </a:rPr>
                        <a:t>à jour le </a:t>
                      </a:r>
                      <a:r>
                        <a:rPr lang="fr-FR" sz="1200" u="none" strike="noStrike" dirty="0" smtClean="0">
                          <a:effectLst/>
                        </a:rPr>
                        <a:t>catalogue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1200" u="none" strike="noStrike" dirty="0" smtClean="0">
                          <a:effectLst/>
                        </a:rPr>
                        <a:t>des </a:t>
                      </a:r>
                      <a:r>
                        <a:rPr lang="fr-FR" sz="1200" u="none" strike="noStrike" dirty="0">
                          <a:effectLst/>
                        </a:rPr>
                        <a:t>examens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</a:rPr>
                        <a:t> Taux </a:t>
                      </a:r>
                      <a:r>
                        <a:rPr lang="fr-FR" sz="1200" u="none" strike="noStrike" dirty="0">
                          <a:effectLst/>
                        </a:rPr>
                        <a:t>de </a:t>
                      </a:r>
                      <a:r>
                        <a:rPr lang="fr-FR" sz="1200" u="none" strike="noStrike" dirty="0" smtClean="0">
                          <a:effectLst/>
                        </a:rPr>
                        <a:t>fiches</a:t>
                      </a:r>
                      <a:r>
                        <a:rPr lang="fr-FR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fr-FR" sz="1200" u="none" strike="noStrike" dirty="0" smtClean="0">
                          <a:effectLst/>
                        </a:rPr>
                        <a:t>examens  </a:t>
                      </a:r>
                      <a:r>
                        <a:rPr lang="fr-FR" sz="1200" u="none" strike="noStrike" dirty="0">
                          <a:effectLst/>
                        </a:rPr>
                        <a:t>revues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err="1" smtClean="0">
                          <a:effectLst/>
                          <a:latin typeface="+mn-lt"/>
                          <a:cs typeface="+mn-cs"/>
                        </a:rPr>
                        <a:t>Adm</a:t>
                      </a:r>
                      <a:r>
                        <a:rPr lang="fr-FR" sz="1200" b="0" i="0" u="none" strike="noStrike" baseline="0" dirty="0" smtClean="0">
                          <a:effectLst/>
                          <a:latin typeface="+mn-lt"/>
                          <a:cs typeface="+mn-cs"/>
                        </a:rPr>
                        <a:t> BIB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60%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S1 2017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47%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</a:rPr>
                        <a:t>2016</a:t>
                      </a:r>
                      <a:br>
                        <a:rPr lang="fr-FR" sz="1200" u="none" strike="noStrike" dirty="0">
                          <a:effectLst/>
                        </a:rPr>
                      </a:br>
                      <a:r>
                        <a:rPr lang="fr-FR" sz="1200" u="none" strike="noStrike" dirty="0">
                          <a:effectLst/>
                        </a:rPr>
                        <a:t>47%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85863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/>
              <a:t>Cartographie des risques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689018"/>
              </p:ext>
            </p:extLst>
          </p:nvPr>
        </p:nvGraphicFramePr>
        <p:xfrm>
          <a:off x="217983" y="928670"/>
          <a:ext cx="8746505" cy="382930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77364"/>
                <a:gridCol w="1748451"/>
                <a:gridCol w="661554"/>
                <a:gridCol w="735060"/>
                <a:gridCol w="735060"/>
                <a:gridCol w="735060"/>
                <a:gridCol w="920219"/>
                <a:gridCol w="878159"/>
                <a:gridCol w="955578"/>
              </a:tblGrid>
              <a:tr h="45354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Méthode des 5 M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Facteurs de risque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IC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Moyens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Méthodes</a:t>
                      </a:r>
                      <a:endParaRPr lang="fr-FR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Compétences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82264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Matériel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Dysfonctionnement </a:t>
                      </a:r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pneumatique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fr-F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smtClean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629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Main d'œuvre, Méthode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auvaises </a:t>
                      </a:r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conditions </a:t>
                      </a:r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de</a:t>
                      </a:r>
                      <a:r>
                        <a:rPr lang="fr-FR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prélèvement (</a:t>
                      </a:r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préparation du patient)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fr-F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fr-FR" sz="1200" b="1" u="none" strike="noStrike" dirty="0" smtClean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fr-FR" sz="1200" b="1" u="none" strike="noStrike" dirty="0" smtClean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303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Main d'œuvre, Méthode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Non </a:t>
                      </a:r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mise à jour du catalogue des examens 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fr-F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 smtClean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598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Main d'œuvre, Méthode</a:t>
                      </a:r>
                      <a:endParaRPr lang="fr-FR" sz="1200" b="0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Feuille </a:t>
                      </a:r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 demande non conforme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0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fr-F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u="none" strike="noStrike" dirty="0">
                          <a:solidFill>
                            <a:srgbClr val="FF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200" b="1" i="0" u="none" strike="noStrike" dirty="0">
                        <a:solidFill>
                          <a:srgbClr val="FF66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57158" y="5085184"/>
            <a:ext cx="307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Gravité (G)</a:t>
            </a:r>
          </a:p>
          <a:p>
            <a:r>
              <a:rPr lang="fr-FR" sz="1200" dirty="0" smtClean="0"/>
              <a:t>Fréquence (F)</a:t>
            </a:r>
          </a:p>
          <a:p>
            <a:r>
              <a:rPr lang="fr-FR" sz="1200" dirty="0" smtClean="0"/>
              <a:t>Détectabilité (D)</a:t>
            </a:r>
          </a:p>
          <a:p>
            <a:r>
              <a:rPr lang="fr-FR" sz="1200" dirty="0" smtClean="0"/>
              <a:t>Indice de criticité (IC)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93009048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Contrat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739443"/>
              </p:ext>
            </p:extLst>
          </p:nvPr>
        </p:nvGraphicFramePr>
        <p:xfrm>
          <a:off x="122206" y="1586833"/>
          <a:ext cx="4286280" cy="35938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86280"/>
              </a:tblGrid>
              <a:tr h="39590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DRH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006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Mettre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en œuvre</a:t>
                      </a: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le recrutement du personnel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Mettre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à disposition un programme d’accueil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8262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Transmettre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le bilan de formation du</a:t>
                      </a:r>
                    </a:p>
                    <a:p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personnel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76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Participer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à l’élaboration du plan de formation</a:t>
                      </a:r>
                      <a:endParaRPr lang="fr-F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515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Mettre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à disposition les enregistrements relatifs au personnel</a:t>
                      </a:r>
                      <a:endParaRPr lang="fr-F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592514"/>
              </p:ext>
            </p:extLst>
          </p:nvPr>
        </p:nvGraphicFramePr>
        <p:xfrm>
          <a:off x="4874566" y="1571612"/>
          <a:ext cx="4214842" cy="35566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14842"/>
              </a:tblGrid>
              <a:tr h="445215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LBM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9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Définir les fonctions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du personnel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14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Mettre en place un parcours de formation du nouvel arrivant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01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Evaluer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la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compétence du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personnel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92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Elaborer un plan</a:t>
                      </a:r>
                      <a:r>
                        <a:rPr lang="fr-FR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 formation continue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8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Assurer la santé au travail et la sécurité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du personnel</a:t>
                      </a:r>
                      <a:endParaRPr lang="fr-FR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71438" y="714356"/>
            <a:ext cx="892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ym typeface="Wingdings" pitchFamily="2" charset="2"/>
              </a:rPr>
              <a:t> E</a:t>
            </a:r>
            <a:r>
              <a:rPr lang="fr-FR" dirty="0" smtClean="0"/>
              <a:t>ngagements réciproques </a:t>
            </a:r>
          </a:p>
        </p:txBody>
      </p:sp>
      <p:sp>
        <p:nvSpPr>
          <p:cNvPr id="15" name="Double flèche verticale 14"/>
          <p:cNvSpPr/>
          <p:nvPr/>
        </p:nvSpPr>
        <p:spPr>
          <a:xfrm rot="5400000" flipV="1">
            <a:off x="4399592" y="3415003"/>
            <a:ext cx="357190" cy="644884"/>
          </a:xfrm>
          <a:prstGeom prst="upDown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64494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/>
              <a:t>Contrat</a:t>
            </a:r>
            <a:endParaRPr lang="fr-FR" sz="16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fld id="{466C9183-7F14-4479-8FDE-0A4ADD689099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592514"/>
              </p:ext>
            </p:extLst>
          </p:nvPr>
        </p:nvGraphicFramePr>
        <p:xfrm>
          <a:off x="1357290" y="785794"/>
          <a:ext cx="7000924" cy="18573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000924"/>
              </a:tblGrid>
              <a:tr h="37147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LBM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Fournir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les informations nécessaires à réalisation des prélèvements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Définir les modalités de transport et de ramassage des échantillons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Informer les unités cliniques en cas de  non conformité</a:t>
                      </a:r>
                      <a:endParaRPr lang="fr-FR" sz="1600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14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Informer le clinicien:  nouvel examen, retrait, changement de technique</a:t>
                      </a:r>
                      <a:endParaRPr lang="fr-FR" sz="16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465909"/>
              </p:ext>
            </p:extLst>
          </p:nvPr>
        </p:nvGraphicFramePr>
        <p:xfrm>
          <a:off x="4929190" y="3496388"/>
          <a:ext cx="3786214" cy="26990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86214"/>
              </a:tblGrid>
              <a:tr h="3475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600" kern="1200" dirty="0" smtClean="0">
                          <a:latin typeface="Arial" pitchFamily="34" charset="0"/>
                          <a:cs typeface="Arial" pitchFamily="34" charset="0"/>
                        </a:rPr>
                        <a:t>Pôles cliniques </a:t>
                      </a:r>
                      <a:endParaRPr lang="fr-FR" sz="16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6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Respecter les préconisations relatives aux prélèvements</a:t>
                      </a:r>
                      <a:endParaRPr lang="fr-FR" sz="16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2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Utiliser les feuilles de demandes adéquates</a:t>
                      </a:r>
                      <a:endParaRPr lang="fr-FR" sz="16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70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Respecter les circuits d’acheminement</a:t>
                      </a:r>
                      <a:endParaRPr lang="fr-FR" sz="16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62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baseline="0" dirty="0" smtClean="0">
                          <a:latin typeface="Arial" pitchFamily="34" charset="0"/>
                          <a:cs typeface="Arial" pitchFamily="34" charset="0"/>
                        </a:rPr>
                        <a:t>Optimiser la prescription</a:t>
                      </a:r>
                      <a:endParaRPr lang="fr-FR" sz="160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353918"/>
              </p:ext>
            </p:extLst>
          </p:nvPr>
        </p:nvGraphicFramePr>
        <p:xfrm>
          <a:off x="285720" y="3500438"/>
          <a:ext cx="3714776" cy="26998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147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Direction soins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Informer les services de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l’accès à la Banque Informatique de la Biologie 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778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Veiller à son utilisation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80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Veiller à l’application des bonnes pratiques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7522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Arial" pitchFamily="34" charset="0"/>
                          <a:cs typeface="Arial" pitchFamily="34" charset="0"/>
                        </a:rPr>
                        <a:t>Communiquer sur la démarche</a:t>
                      </a:r>
                      <a:r>
                        <a:rPr lang="fr-FR" sz="1600" baseline="0" dirty="0" smtClean="0">
                          <a:latin typeface="Arial" pitchFamily="34" charset="0"/>
                          <a:cs typeface="Arial" pitchFamily="34" charset="0"/>
                        </a:rPr>
                        <a:t> d’accréditation (exigences)</a:t>
                      </a:r>
                      <a:endParaRPr lang="fr-FR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Double flèche verticale 10"/>
          <p:cNvSpPr/>
          <p:nvPr/>
        </p:nvSpPr>
        <p:spPr>
          <a:xfrm rot="2935187">
            <a:off x="3445618" y="2504930"/>
            <a:ext cx="357190" cy="1110202"/>
          </a:xfrm>
          <a:prstGeom prst="upDown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Double flèche verticale 12"/>
          <p:cNvSpPr/>
          <p:nvPr/>
        </p:nvSpPr>
        <p:spPr>
          <a:xfrm rot="7978358">
            <a:off x="5057576" y="2500230"/>
            <a:ext cx="357190" cy="1127297"/>
          </a:xfrm>
          <a:prstGeom prst="upDown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Double flèche verticale 13"/>
          <p:cNvSpPr/>
          <p:nvPr/>
        </p:nvSpPr>
        <p:spPr>
          <a:xfrm rot="5400000">
            <a:off x="4286248" y="4586258"/>
            <a:ext cx="357190" cy="928694"/>
          </a:xfrm>
          <a:prstGeom prst="upDownArrow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644945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AP-HP">
  <a:themeElements>
    <a:clrScheme name="APHP">
      <a:dk1>
        <a:srgbClr val="272D31"/>
      </a:dk1>
      <a:lt1>
        <a:sysClr val="window" lastClr="FFFFFF"/>
      </a:lt1>
      <a:dk2>
        <a:srgbClr val="D2D9DA"/>
      </a:dk2>
      <a:lt2>
        <a:srgbClr val="F1F4F5"/>
      </a:lt2>
      <a:accent1>
        <a:srgbClr val="FFD419"/>
      </a:accent1>
      <a:accent2>
        <a:srgbClr val="C01662"/>
      </a:accent2>
      <a:accent3>
        <a:srgbClr val="36BDE8"/>
      </a:accent3>
      <a:accent4>
        <a:srgbClr val="0062AE"/>
      </a:accent4>
      <a:accent5>
        <a:srgbClr val="2C256B"/>
      </a:accent5>
      <a:accent6>
        <a:srgbClr val="D3D800"/>
      </a:accent6>
      <a:hlink>
        <a:srgbClr val="272D31"/>
      </a:hlink>
      <a:folHlink>
        <a:srgbClr val="272D31"/>
      </a:folHlink>
    </a:clrScheme>
    <a:fontScheme name="APHP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AP-HP</Template>
  <TotalTime>4648</TotalTime>
  <Words>1710</Words>
  <Application>Microsoft Office PowerPoint</Application>
  <PresentationFormat>Affichage à l'écran (4:3)</PresentationFormat>
  <Paragraphs>526</Paragraphs>
  <Slides>26</Slides>
  <Notes>26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8" baseType="lpstr">
      <vt:lpstr>Thème AP-HP</vt:lpstr>
      <vt:lpstr>Feuille de calcul</vt:lpstr>
      <vt:lpstr>Présentation PowerPoint</vt:lpstr>
      <vt:lpstr>Hôpital universitaire Necker-Enfants Malades (HU NEM) </vt:lpstr>
      <vt:lpstr>Organisation du système de management de la qualité </vt:lpstr>
      <vt:lpstr>Organisation du système de management de la qualité </vt:lpstr>
      <vt:lpstr>Accréditation</vt:lpstr>
      <vt:lpstr>Tableau de bord des indicateurs</vt:lpstr>
      <vt:lpstr>Cartographie des risques</vt:lpstr>
      <vt:lpstr>Contrat</vt:lpstr>
      <vt:lpstr>Contrat</vt:lpstr>
      <vt:lpstr>Processus pré analytique</vt:lpstr>
      <vt:lpstr>Banque Informatique de la Biologie (BIB) </vt:lpstr>
      <vt:lpstr>Quelles actions ?</vt:lpstr>
      <vt:lpstr> Quand un point fort devient un écart  </vt:lpstr>
      <vt:lpstr>La demande de l’AP-HP</vt:lpstr>
      <vt:lpstr>Présentation PowerPoint</vt:lpstr>
      <vt:lpstr>Présentation PowerPoint</vt:lpstr>
      <vt:lpstr>Feuille de demande d’examen</vt:lpstr>
      <vt:lpstr>Quelles actions ?</vt:lpstr>
      <vt:lpstr>Transport / Réseau pneumatique</vt:lpstr>
      <vt:lpstr>Quelles actions ?</vt:lpstr>
      <vt:lpstr>Présentation PowerPoint</vt:lpstr>
      <vt:lpstr>Quelles actions ?</vt:lpstr>
      <vt:lpstr>NC pré analytiques cible 3%</vt:lpstr>
      <vt:lpstr>Quelles actions ?</vt:lpstr>
      <vt:lpstr>Difficultés</vt:lpstr>
      <vt:lpstr>Conclusion</vt:lpstr>
    </vt:vector>
  </TitlesOfParts>
  <Company>APHP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CHABOISSIER Aude</dc:creator>
  <cp:lastModifiedBy>GABA Virginie</cp:lastModifiedBy>
  <cp:revision>1058</cp:revision>
  <cp:lastPrinted>2017-11-09T08:55:05Z</cp:lastPrinted>
  <dcterms:created xsi:type="dcterms:W3CDTF">2015-04-27T12:16:06Z</dcterms:created>
  <dcterms:modified xsi:type="dcterms:W3CDTF">2017-11-16T10:33:39Z</dcterms:modified>
</cp:coreProperties>
</file>