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handoutMasterIdLst>
    <p:handoutMasterId r:id="rId44"/>
  </p:handoutMasterIdLst>
  <p:sldIdLst>
    <p:sldId id="338" r:id="rId2"/>
    <p:sldId id="479" r:id="rId3"/>
    <p:sldId id="413" r:id="rId4"/>
    <p:sldId id="417" r:id="rId5"/>
    <p:sldId id="418" r:id="rId6"/>
    <p:sldId id="410" r:id="rId7"/>
    <p:sldId id="339" r:id="rId8"/>
    <p:sldId id="450" r:id="rId9"/>
    <p:sldId id="433" r:id="rId10"/>
    <p:sldId id="434" r:id="rId11"/>
    <p:sldId id="436" r:id="rId12"/>
    <p:sldId id="437" r:id="rId13"/>
    <p:sldId id="442" r:id="rId14"/>
    <p:sldId id="455" r:id="rId15"/>
    <p:sldId id="457" r:id="rId16"/>
    <p:sldId id="445" r:id="rId17"/>
    <p:sldId id="475" r:id="rId18"/>
    <p:sldId id="459" r:id="rId19"/>
    <p:sldId id="520" r:id="rId20"/>
    <p:sldId id="481" r:id="rId21"/>
    <p:sldId id="482" r:id="rId22"/>
    <p:sldId id="483" r:id="rId23"/>
    <p:sldId id="484" r:id="rId24"/>
    <p:sldId id="485" r:id="rId25"/>
    <p:sldId id="486" r:id="rId26"/>
    <p:sldId id="487" r:id="rId27"/>
    <p:sldId id="488" r:id="rId28"/>
    <p:sldId id="489" r:id="rId29"/>
    <p:sldId id="490" r:id="rId30"/>
    <p:sldId id="491" r:id="rId31"/>
    <p:sldId id="492" r:id="rId32"/>
    <p:sldId id="493" r:id="rId33"/>
    <p:sldId id="494" r:id="rId34"/>
    <p:sldId id="495" r:id="rId35"/>
    <p:sldId id="496" r:id="rId36"/>
    <p:sldId id="497" r:id="rId37"/>
    <p:sldId id="498" r:id="rId38"/>
    <p:sldId id="499" r:id="rId39"/>
    <p:sldId id="506" r:id="rId40"/>
    <p:sldId id="507" r:id="rId41"/>
    <p:sldId id="480" r:id="rId42"/>
  </p:sldIdLst>
  <p:sldSz cx="9144000" cy="6858000" type="screen4x3"/>
  <p:notesSz cx="6819900" cy="99314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3D8A"/>
    <a:srgbClr val="5BC5F2"/>
    <a:srgbClr val="00A2E0"/>
    <a:srgbClr val="D7815B"/>
    <a:srgbClr val="00CC00"/>
    <a:srgbClr val="53E7FB"/>
    <a:srgbClr val="232E6A"/>
    <a:srgbClr val="EAEAEA"/>
    <a:srgbClr val="01898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Style à thème 1 - Accentuation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27F97BB-C833-4FB7-BDE5-3F7075034690}" styleName="Style à thème 2 - Accentuation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Style à thème 2 - Accentuation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Style léger 1 - Accentuation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474" autoAdjust="0"/>
  </p:normalViewPr>
  <p:slideViewPr>
    <p:cSldViewPr>
      <p:cViewPr>
        <p:scale>
          <a:sx n="78" d="100"/>
          <a:sy n="78" d="100"/>
        </p:scale>
        <p:origin x="-27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9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62388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15CAD2-64FB-4E1A-8702-2C07E7D11D9E}" type="datetimeFigureOut">
              <a:rPr lang="fr-FR" smtClean="0"/>
              <a:pPr/>
              <a:t>15/11/2017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62388" y="9432925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C93D00-E7B7-4529-A929-12D95A0BEDD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06723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5493" cy="496031"/>
          </a:xfrm>
          <a:prstGeom prst="rect">
            <a:avLst/>
          </a:prstGeom>
        </p:spPr>
        <p:txBody>
          <a:bodyPr vert="horz" lIns="88358" tIns="44179" rIns="88358" bIns="441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62883" y="0"/>
            <a:ext cx="2955493" cy="496031"/>
          </a:xfrm>
          <a:prstGeom prst="rect">
            <a:avLst/>
          </a:prstGeom>
        </p:spPr>
        <p:txBody>
          <a:bodyPr vert="horz" lIns="88358" tIns="44179" rIns="88358" bIns="441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682314E-2D32-4189-899D-C2268EB438B0}" type="datetimeFigureOut">
              <a:rPr lang="fr-FR"/>
              <a:pPr>
                <a:defRPr/>
              </a:pPr>
              <a:t>15/11/2017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28688" y="7461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358" tIns="44179" rIns="88358" bIns="44179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1686" y="4716914"/>
            <a:ext cx="5456530" cy="4468899"/>
          </a:xfrm>
          <a:prstGeom prst="rect">
            <a:avLst/>
          </a:prstGeom>
        </p:spPr>
        <p:txBody>
          <a:bodyPr vert="horz" lIns="88358" tIns="44179" rIns="88358" bIns="44179" rtlCol="0"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33829"/>
            <a:ext cx="2955493" cy="496031"/>
          </a:xfrm>
          <a:prstGeom prst="rect">
            <a:avLst/>
          </a:prstGeom>
        </p:spPr>
        <p:txBody>
          <a:bodyPr vert="horz" lIns="88358" tIns="44179" rIns="88358" bIns="441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62883" y="9433829"/>
            <a:ext cx="2955493" cy="496031"/>
          </a:xfrm>
          <a:prstGeom prst="rect">
            <a:avLst/>
          </a:prstGeom>
        </p:spPr>
        <p:txBody>
          <a:bodyPr vert="horz" lIns="88358" tIns="44179" rIns="88358" bIns="4417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76E33AA-1847-43B9-94F6-B1BEFE18F09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22849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123F41B-299C-4354-8E7A-78BDC42948B9}" type="slidenum">
              <a:rPr lang="fr-FR">
                <a:latin typeface="Arial" charset="0"/>
                <a:ea typeface="ＭＳ Ｐゴシック"/>
                <a:cs typeface="ＭＳ Ｐゴシック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fr-FR" dirty="0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fr-FR" altLang="fr-FR" sz="2400" dirty="0" smtClean="0">
                <a:latin typeface="Calibri" pitchFamily="34" charset="0"/>
              </a:rPr>
              <a:t>Mettre en place un mode de management par les processus qui permet de répondre à la complexité du système par :</a:t>
            </a:r>
          </a:p>
          <a:p>
            <a:pPr algn="just">
              <a:buNone/>
              <a:defRPr/>
            </a:pPr>
            <a:endParaRPr lang="fr-FR" altLang="fr-FR" dirty="0" smtClean="0"/>
          </a:p>
          <a:p>
            <a:pPr lvl="1" algn="just">
              <a:buClr>
                <a:srgbClr val="153D8A"/>
              </a:buClr>
              <a:buFont typeface="Wingdings" pitchFamily="2" charset="2"/>
              <a:buChar char="ü"/>
              <a:defRPr/>
            </a:pPr>
            <a:r>
              <a:rPr lang="fr-FR" altLang="fr-FR" sz="2000" dirty="0" smtClean="0">
                <a:latin typeface="Calibri" pitchFamily="34" charset="0"/>
              </a:rPr>
              <a:t>Une meilleure coordination des activités </a:t>
            </a:r>
          </a:p>
          <a:p>
            <a:pPr lvl="1" algn="just">
              <a:buClr>
                <a:srgbClr val="153D8A"/>
              </a:buClr>
              <a:buFont typeface="Wingdings" pitchFamily="2" charset="2"/>
              <a:buChar char="ü"/>
              <a:defRPr/>
            </a:pPr>
            <a:endParaRPr lang="fr-FR" altLang="fr-FR" sz="2000" dirty="0" smtClean="0">
              <a:latin typeface="Calibri" pitchFamily="34" charset="0"/>
            </a:endParaRPr>
          </a:p>
          <a:p>
            <a:pPr lvl="1" algn="just">
              <a:buClr>
                <a:srgbClr val="153D8A"/>
              </a:buClr>
              <a:buFont typeface="Wingdings" pitchFamily="2" charset="2"/>
              <a:buChar char="ü"/>
              <a:defRPr/>
            </a:pPr>
            <a:r>
              <a:rPr lang="fr-FR" altLang="fr-FR" sz="2000" dirty="0" smtClean="0">
                <a:latin typeface="Calibri" pitchFamily="34" charset="0"/>
              </a:rPr>
              <a:t>Un meilleur accroissement de la satisfaction des clients et autres parties intéressées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6E33AA-1847-43B9-94F6-B1BEFE18F09C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9758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Prochaine étape : </a:t>
            </a:r>
            <a:r>
              <a:rPr lang="fr-FR" dirty="0" err="1" smtClean="0"/>
              <a:t>Detéctabilité</a:t>
            </a:r>
            <a:r>
              <a:rPr lang="fr-FR" dirty="0" smtClean="0"/>
              <a:t> et niveau de maitrise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6E33AA-1847-43B9-94F6-B1BEFE18F09C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5589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Revoir la cartographie dans </a:t>
            </a:r>
            <a:r>
              <a:rPr lang="fr-FR" dirty="0" err="1" smtClean="0"/>
              <a:t>Kalilab</a:t>
            </a:r>
            <a:r>
              <a:rPr lang="fr-FR" dirty="0" smtClean="0"/>
              <a:t> 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6E33AA-1847-43B9-94F6-B1BEFE18F09C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00490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6E33AA-1847-43B9-94F6-B1BEFE18F09C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92537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Intégrer tableau du bord des indicateurs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6E33AA-1847-43B9-94F6-B1BEFE18F09C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12404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6E33AA-1847-43B9-94F6-B1BEFE18F09C}" type="slidenum">
              <a:rPr lang="fr-FR" smtClean="0"/>
              <a:pPr>
                <a:defRPr/>
              </a:pPr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227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 bwMode="gray">
          <a:xfrm>
            <a:off x="1588" y="620713"/>
            <a:ext cx="9142412" cy="5508625"/>
          </a:xfrm>
          <a:prstGeom prst="rect">
            <a:avLst/>
          </a:prstGeom>
          <a:solidFill>
            <a:srgbClr val="00A2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5" name="Rectangle 1"/>
          <p:cNvSpPr/>
          <p:nvPr/>
        </p:nvSpPr>
        <p:spPr bwMode="gray">
          <a:xfrm>
            <a:off x="0" y="0"/>
            <a:ext cx="9142413" cy="620713"/>
          </a:xfrm>
          <a:prstGeom prst="rect">
            <a:avLst/>
          </a:prstGeom>
          <a:solidFill>
            <a:srgbClr val="153D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 bwMode="gray">
          <a:xfrm>
            <a:off x="647701" y="980728"/>
            <a:ext cx="8208962" cy="2987936"/>
          </a:xfrm>
        </p:spPr>
        <p:txBody>
          <a:bodyPr anchor="b"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000" b="0">
                <a:solidFill>
                  <a:schemeClr val="bg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 smtClean="0"/>
              <a:t>Cliquez pour modifier les styles du texte du masque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/>
          </p:nvPr>
        </p:nvSpPr>
        <p:spPr bwMode="gray">
          <a:xfrm>
            <a:off x="647701" y="4077072"/>
            <a:ext cx="8208962" cy="2052266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bg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 smtClean="0"/>
              <a:t>Cliquez pour modifier les styles du texte du masque</a:t>
            </a:r>
          </a:p>
          <a:p>
            <a:pPr lvl="1"/>
            <a:r>
              <a:rPr lang="en-US" noProof="0" dirty="0" smtClean="0"/>
              <a:t>Deuxième niveau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5"/>
          </p:nvPr>
        </p:nvSpPr>
        <p:spPr>
          <a:xfrm>
            <a:off x="8893175" y="0"/>
            <a:ext cx="250825" cy="260350"/>
          </a:xfrm>
        </p:spPr>
        <p:txBody>
          <a:bodyPr/>
          <a:lstStyle>
            <a:lvl1pPr>
              <a:defRPr sz="100" smtClean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fld id="{33F88B10-7CF7-45D9-938B-1A40014BCF56}" type="datetimeFigureOut">
              <a:rPr lang="fr-FR"/>
              <a:pPr>
                <a:defRPr/>
              </a:pPr>
              <a:t>15/11/2017</a:t>
            </a:fld>
            <a:endParaRPr lang="fr-FR"/>
          </a:p>
        </p:txBody>
      </p:sp>
      <p:sp>
        <p:nvSpPr>
          <p:cNvPr id="7" name="Espace réservé du pied de page 10"/>
          <p:cNvSpPr>
            <a:spLocks noGrp="1"/>
          </p:cNvSpPr>
          <p:nvPr>
            <p:ph type="ftr" sz="quarter" idx="16"/>
          </p:nvPr>
        </p:nvSpPr>
        <p:spPr>
          <a:xfrm>
            <a:off x="8893175" y="0"/>
            <a:ext cx="249238" cy="260350"/>
          </a:xfr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Espace réservé du numéro de diapositive 11"/>
          <p:cNvSpPr>
            <a:spLocks noGrp="1"/>
          </p:cNvSpPr>
          <p:nvPr>
            <p:ph type="sldNum" sz="quarter" idx="17"/>
          </p:nvPr>
        </p:nvSpPr>
        <p:spPr>
          <a:xfrm>
            <a:off x="8893175" y="0"/>
            <a:ext cx="249238" cy="260350"/>
          </a:xfrm>
        </p:spPr>
        <p:txBody>
          <a:bodyPr/>
          <a:lstStyle>
            <a:lvl1pPr>
              <a:defRPr sz="100" smtClean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fld id="{18D44EC8-6C4D-4F55-9C3D-22A0C86B2E8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9AF80D-2358-4D9F-BE58-49924DCDBD2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01709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uverture pour impre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/>
          <p:nvPr userDrawn="1"/>
        </p:nvSpPr>
        <p:spPr bwMode="gray">
          <a:xfrm>
            <a:off x="1588" y="0"/>
            <a:ext cx="9142412" cy="61293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5" name="Rectangle 13"/>
          <p:cNvSpPr/>
          <p:nvPr userDrawn="1"/>
        </p:nvSpPr>
        <p:spPr bwMode="gray">
          <a:xfrm>
            <a:off x="1588" y="0"/>
            <a:ext cx="9142412" cy="755650"/>
          </a:xfrm>
          <a:prstGeom prst="rect">
            <a:avLst/>
          </a:prstGeom>
          <a:solidFill>
            <a:srgbClr val="00A2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6" name="Rectangle 14"/>
          <p:cNvSpPr/>
          <p:nvPr userDrawn="1"/>
        </p:nvSpPr>
        <p:spPr bwMode="gray">
          <a:xfrm>
            <a:off x="0" y="0"/>
            <a:ext cx="9142413" cy="179388"/>
          </a:xfrm>
          <a:prstGeom prst="rect">
            <a:avLst/>
          </a:prstGeom>
          <a:solidFill>
            <a:srgbClr val="153D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 bwMode="gray">
          <a:xfrm>
            <a:off x="647701" y="980728"/>
            <a:ext cx="8208962" cy="2987936"/>
          </a:xfrm>
        </p:spPr>
        <p:txBody>
          <a:bodyPr anchor="b"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000" b="0">
                <a:solidFill>
                  <a:srgbClr val="00A2E0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 smtClean="0"/>
              <a:t>Cliquez pour modifier les styles du texte du masque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/>
          </p:nvPr>
        </p:nvSpPr>
        <p:spPr bwMode="gray">
          <a:xfrm>
            <a:off x="647701" y="4077072"/>
            <a:ext cx="8208962" cy="2052266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rgbClr val="00A2E0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 smtClean="0"/>
              <a:t>Cliquez pour modifier les styles du texte du masque</a:t>
            </a:r>
          </a:p>
        </p:txBody>
      </p:sp>
      <p:sp>
        <p:nvSpPr>
          <p:cNvPr id="7" name="Espace réservé de la date 5"/>
          <p:cNvSpPr>
            <a:spLocks noGrp="1"/>
          </p:cNvSpPr>
          <p:nvPr>
            <p:ph type="dt" sz="half" idx="15"/>
          </p:nvPr>
        </p:nvSpPr>
        <p:spPr>
          <a:xfrm>
            <a:off x="8893175" y="0"/>
            <a:ext cx="250825" cy="260350"/>
          </a:xfrm>
        </p:spPr>
        <p:txBody>
          <a:bodyPr/>
          <a:lstStyle>
            <a:lvl1pPr>
              <a:defRPr sz="100" smtClean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fld id="{801CC6AB-AC78-4E23-A8AC-C5FE83F32F3D}" type="datetimeFigureOut">
              <a:rPr lang="fr-FR"/>
              <a:pPr>
                <a:defRPr/>
              </a:pPr>
              <a:t>15/11/2017</a:t>
            </a:fld>
            <a:endParaRPr lang="fr-FR"/>
          </a:p>
        </p:txBody>
      </p:sp>
      <p:sp>
        <p:nvSpPr>
          <p:cNvPr id="10" name="Espace réservé du pied de page 10"/>
          <p:cNvSpPr>
            <a:spLocks noGrp="1"/>
          </p:cNvSpPr>
          <p:nvPr>
            <p:ph type="ftr" sz="quarter" idx="16"/>
          </p:nvPr>
        </p:nvSpPr>
        <p:spPr>
          <a:xfrm>
            <a:off x="8893175" y="0"/>
            <a:ext cx="249238" cy="260350"/>
          </a:xfr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" name="Espace réservé du numéro de diapositive 11"/>
          <p:cNvSpPr>
            <a:spLocks noGrp="1"/>
          </p:cNvSpPr>
          <p:nvPr>
            <p:ph type="sldNum" sz="quarter" idx="17"/>
          </p:nvPr>
        </p:nvSpPr>
        <p:spPr>
          <a:xfrm>
            <a:off x="8893175" y="0"/>
            <a:ext cx="249238" cy="260350"/>
          </a:xfrm>
        </p:spPr>
        <p:txBody>
          <a:bodyPr/>
          <a:lstStyle>
            <a:lvl1pPr>
              <a:defRPr sz="100" smtClean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fld id="{C3AF97C0-746E-4E99-B2AE-1DE690DD274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/>
          <p:nvPr/>
        </p:nvSpPr>
        <p:spPr bwMode="gray">
          <a:xfrm>
            <a:off x="1588" y="0"/>
            <a:ext cx="9142412" cy="61293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5" name="Rectangle 18"/>
          <p:cNvSpPr/>
          <p:nvPr/>
        </p:nvSpPr>
        <p:spPr bwMode="gray">
          <a:xfrm>
            <a:off x="1588" y="0"/>
            <a:ext cx="9142412" cy="755650"/>
          </a:xfrm>
          <a:prstGeom prst="rect">
            <a:avLst/>
          </a:prstGeom>
          <a:solidFill>
            <a:srgbClr val="00A2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" name="Rectangle 19"/>
          <p:cNvSpPr/>
          <p:nvPr/>
        </p:nvSpPr>
        <p:spPr bwMode="gray">
          <a:xfrm>
            <a:off x="0" y="0"/>
            <a:ext cx="9142413" cy="179388"/>
          </a:xfrm>
          <a:prstGeom prst="rect">
            <a:avLst/>
          </a:prstGeom>
          <a:solidFill>
            <a:srgbClr val="153D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 bwMode="gray">
          <a:xfrm>
            <a:off x="935039" y="836712"/>
            <a:ext cx="7921624" cy="2628000"/>
          </a:xfrm>
        </p:spPr>
        <p:txBody>
          <a:bodyPr anchor="b"/>
          <a:lstStyle>
            <a:lvl1pPr algn="l">
              <a:defRPr sz="15000" b="0">
                <a:solidFill>
                  <a:srgbClr val="153D8A"/>
                </a:solidFill>
              </a:defRPr>
            </a:lvl1pPr>
          </a:lstStyle>
          <a:p>
            <a:r>
              <a:rPr lang="en-US" dirty="0" smtClean="0"/>
              <a:t>Cliquez pour modifier le style du titre</a:t>
            </a:r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3"/>
          </p:nvPr>
        </p:nvSpPr>
        <p:spPr bwMode="gray">
          <a:xfrm>
            <a:off x="935038" y="3249338"/>
            <a:ext cx="7921625" cy="2880000"/>
          </a:xfrm>
        </p:spPr>
        <p:txBody>
          <a:bodyPr lIns="36000"/>
          <a:lstStyle>
            <a:lvl1pPr mar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800" b="0">
                <a:solidFill>
                  <a:srgbClr val="00A2E0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8" name="Espace réservé de la date 15"/>
          <p:cNvSpPr>
            <a:spLocks noGrp="1"/>
          </p:cNvSpPr>
          <p:nvPr>
            <p:ph type="dt" sz="half" idx="14"/>
          </p:nvPr>
        </p:nvSpPr>
        <p:spPr>
          <a:xfrm>
            <a:off x="8893175" y="0"/>
            <a:ext cx="246063" cy="260350"/>
          </a:xfrm>
        </p:spPr>
        <p:txBody>
          <a:bodyPr/>
          <a:lstStyle>
            <a:lvl1pPr>
              <a:defRPr sz="100" smtClean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fld id="{C52B61D9-A461-44D8-8775-10C7E0A370D0}" type="datetimeFigureOut">
              <a:rPr lang="fr-FR"/>
              <a:pPr>
                <a:defRPr/>
              </a:pPr>
              <a:t>15/11/2017</a:t>
            </a:fld>
            <a:endParaRPr lang="fr-FR"/>
          </a:p>
        </p:txBody>
      </p:sp>
      <p:sp>
        <p:nvSpPr>
          <p:cNvPr id="9" name="Espace réservé du pied de page 16"/>
          <p:cNvSpPr>
            <a:spLocks noGrp="1"/>
          </p:cNvSpPr>
          <p:nvPr>
            <p:ph type="ftr" sz="quarter" idx="15"/>
          </p:nvPr>
        </p:nvSpPr>
        <p:spPr>
          <a:xfrm>
            <a:off x="8893175" y="0"/>
            <a:ext cx="234950" cy="260350"/>
          </a:xfr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Espace réservé du numéro de diapositive 17"/>
          <p:cNvSpPr>
            <a:spLocks noGrp="1"/>
          </p:cNvSpPr>
          <p:nvPr>
            <p:ph type="sldNum" sz="quarter" idx="16"/>
          </p:nvPr>
        </p:nvSpPr>
        <p:spPr>
          <a:xfrm>
            <a:off x="8170863" y="5661025"/>
            <a:ext cx="685800" cy="468313"/>
          </a:xfrm>
        </p:spPr>
        <p:txBody>
          <a:bodyPr/>
          <a:lstStyle>
            <a:lvl1pPr algn="r">
              <a:defRPr sz="1750" smtClean="0">
                <a:solidFill>
                  <a:schemeClr val="accent4"/>
                </a:solidFill>
              </a:defRPr>
            </a:lvl1pPr>
          </a:lstStyle>
          <a:p>
            <a:pPr>
              <a:defRPr/>
            </a:pPr>
            <a:fld id="{41778A6E-7A04-45B0-A400-D0F09BDE4C2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de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15"/>
          <p:cNvCxnSpPr/>
          <p:nvPr/>
        </p:nvCxnSpPr>
        <p:spPr bwMode="gray">
          <a:xfrm>
            <a:off x="0" y="6129338"/>
            <a:ext cx="9142413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/>
          <p:cNvSpPr txBox="1">
            <a:spLocks/>
          </p:cNvSpPr>
          <p:nvPr userDrawn="1"/>
        </p:nvSpPr>
        <p:spPr bwMode="gray">
          <a:xfrm>
            <a:off x="8459788" y="5697538"/>
            <a:ext cx="396875" cy="32385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5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98F0A7D-01F9-4042-92B8-3860C3B18B1E}" type="slidenum">
              <a:rPr lang="fr-FR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noProof="0" dirty="0" smtClean="0"/>
              <a:t>Cliquez pour modifier le style du titre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/>
          </p:nvPr>
        </p:nvSpPr>
        <p:spPr bwMode="gray">
          <a:xfrm>
            <a:off x="647700" y="1772816"/>
            <a:ext cx="8208963" cy="4248472"/>
          </a:xfrm>
        </p:spPr>
        <p:txBody>
          <a:bodyPr/>
          <a:lstStyle/>
          <a:p>
            <a:pPr lvl="0"/>
            <a:r>
              <a:rPr lang="en-US" noProof="0" dirty="0" smtClean="0"/>
              <a:t>Cliquez pour modifier les styles du texte du masque</a:t>
            </a:r>
          </a:p>
          <a:p>
            <a:pPr lvl="1"/>
            <a:r>
              <a:rPr lang="en-US" noProof="0" dirty="0" smtClean="0"/>
              <a:t>Deuxième niveau</a:t>
            </a:r>
          </a:p>
          <a:p>
            <a:pPr lvl="2"/>
            <a:r>
              <a:rPr lang="en-US" noProof="0" dirty="0" smtClean="0"/>
              <a:t>Troisième niveau</a:t>
            </a:r>
          </a:p>
          <a:p>
            <a:pPr lvl="3"/>
            <a:r>
              <a:rPr lang="en-US" noProof="0" dirty="0" smtClean="0"/>
              <a:t>Quatrième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9"/>
          </p:nvPr>
        </p:nvSpPr>
        <p:spPr>
          <a:xfrm>
            <a:off x="647700" y="981074"/>
            <a:ext cx="8208963" cy="719734"/>
          </a:xfrm>
        </p:spPr>
        <p:txBody>
          <a:bodyPr anchor="ctr"/>
          <a:lstStyle>
            <a:lvl1pPr marL="27000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>
                <a:solidFill>
                  <a:srgbClr val="153D8A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8" name="Espace réservé de la date 12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B5020-6227-411D-B2B9-7EB034A3D1BC}" type="datetimeFigureOut">
              <a:rPr lang="fr-FR"/>
              <a:pPr>
                <a:defRPr/>
              </a:pPr>
              <a:t>15/11/2017</a:t>
            </a:fld>
            <a:endParaRPr lang="fr-FR"/>
          </a:p>
        </p:txBody>
      </p:sp>
      <p:sp>
        <p:nvSpPr>
          <p:cNvPr id="9" name="Espace réservé du pied de page 13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de contenu et enc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15"/>
          <p:cNvCxnSpPr/>
          <p:nvPr/>
        </p:nvCxnSpPr>
        <p:spPr bwMode="gray">
          <a:xfrm>
            <a:off x="0" y="6129338"/>
            <a:ext cx="9142413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contenu 6"/>
          <p:cNvSpPr>
            <a:spLocks noGrp="1"/>
          </p:cNvSpPr>
          <p:nvPr>
            <p:ph sz="quarter" idx="13"/>
          </p:nvPr>
        </p:nvSpPr>
        <p:spPr bwMode="gray">
          <a:xfrm>
            <a:off x="647700" y="1772816"/>
            <a:ext cx="8208963" cy="4248472"/>
          </a:xfrm>
        </p:spPr>
        <p:txBody>
          <a:bodyPr/>
          <a:lstStyle/>
          <a:p>
            <a:pPr lvl="0"/>
            <a:r>
              <a:rPr lang="en-US" noProof="0" dirty="0" smtClean="0"/>
              <a:t>Cliquez pour modifier les styles du texte du masque</a:t>
            </a:r>
          </a:p>
          <a:p>
            <a:pPr lvl="1"/>
            <a:r>
              <a:rPr lang="en-US" noProof="0" dirty="0" smtClean="0"/>
              <a:t>Deuxième niveau</a:t>
            </a:r>
          </a:p>
          <a:p>
            <a:pPr lvl="2"/>
            <a:r>
              <a:rPr lang="en-US" noProof="0" dirty="0" smtClean="0"/>
              <a:t>Troisième niveau</a:t>
            </a:r>
          </a:p>
          <a:p>
            <a:pPr lvl="3"/>
            <a:r>
              <a:rPr lang="en-US" noProof="0" dirty="0" smtClean="0"/>
              <a:t>Quatrième niveau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noProof="0" dirty="0" smtClean="0"/>
              <a:t>Cliquez pour modifier le style du titre</a:t>
            </a:r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5"/>
          </p:nvPr>
        </p:nvSpPr>
        <p:spPr bwMode="gray">
          <a:xfrm>
            <a:off x="935038" y="5445224"/>
            <a:ext cx="7921625" cy="548182"/>
          </a:xfrm>
          <a:solidFill>
            <a:srgbClr val="232E6A"/>
          </a:solidFill>
        </p:spPr>
        <p:txBody>
          <a:bodyPr lIns="252000" tIns="180000" rIns="72000" bIns="180000" anchor="b">
            <a:spAutoFit/>
          </a:bodyPr>
          <a:lstStyle>
            <a:lvl1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quarter" idx="19"/>
          </p:nvPr>
        </p:nvSpPr>
        <p:spPr>
          <a:xfrm>
            <a:off x="647700" y="981074"/>
            <a:ext cx="8208963" cy="719734"/>
          </a:xfrm>
        </p:spPr>
        <p:txBody>
          <a:bodyPr anchor="ctr"/>
          <a:lstStyle>
            <a:lvl1pPr marL="27000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/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7" name="Espace réservé de la date 12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C5CAE-5D5D-45EA-A36F-5BF46EF114A0}" type="datetimeFigureOut">
              <a:rPr lang="fr-FR"/>
              <a:pPr>
                <a:defRPr/>
              </a:pPr>
              <a:t>15/11/2017</a:t>
            </a:fld>
            <a:endParaRPr lang="fr-FR"/>
          </a:p>
        </p:txBody>
      </p:sp>
      <p:sp>
        <p:nvSpPr>
          <p:cNvPr id="8" name="Espace réservé du pied de page 13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1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B7E60-F774-45C4-80DD-89736398B34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iton avec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15"/>
          <p:cNvCxnSpPr/>
          <p:nvPr/>
        </p:nvCxnSpPr>
        <p:spPr bwMode="gray">
          <a:xfrm>
            <a:off x="0" y="6129338"/>
            <a:ext cx="9142413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noProof="0" dirty="0" smtClean="0"/>
              <a:t>Cliquez pour modifier le style du titre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/>
          </p:nvPr>
        </p:nvSpPr>
        <p:spPr bwMode="gray">
          <a:xfrm>
            <a:off x="647700" y="1737421"/>
            <a:ext cx="8208963" cy="1331539"/>
          </a:xfrm>
        </p:spPr>
        <p:txBody>
          <a:bodyPr/>
          <a:lstStyle/>
          <a:p>
            <a:pPr lvl="0"/>
            <a:r>
              <a:rPr lang="en-US" noProof="0" dirty="0" smtClean="0"/>
              <a:t>Cliquez pour modifier les styles du texte du masque</a:t>
            </a:r>
          </a:p>
          <a:p>
            <a:pPr lvl="1"/>
            <a:r>
              <a:rPr lang="en-US" noProof="0" dirty="0" smtClean="0"/>
              <a:t>Deuxième niveau</a:t>
            </a:r>
          </a:p>
          <a:p>
            <a:pPr lvl="2"/>
            <a:r>
              <a:rPr lang="en-US" noProof="0" dirty="0" smtClean="0"/>
              <a:t>Troisième niveau</a:t>
            </a:r>
          </a:p>
          <a:p>
            <a:pPr lvl="3"/>
            <a:r>
              <a:rPr lang="en-US" noProof="0" dirty="0" smtClean="0"/>
              <a:t>Quatrième niveau</a:t>
            </a:r>
          </a:p>
        </p:txBody>
      </p:sp>
      <p:sp>
        <p:nvSpPr>
          <p:cNvPr id="4" name="Espace réservé du graphique 3"/>
          <p:cNvSpPr>
            <a:spLocks noGrp="1"/>
          </p:cNvSpPr>
          <p:nvPr>
            <p:ph type="chart" sz="quarter" idx="19"/>
          </p:nvPr>
        </p:nvSpPr>
        <p:spPr bwMode="gray">
          <a:xfrm>
            <a:off x="935038" y="1700808"/>
            <a:ext cx="7921625" cy="4428531"/>
          </a:xfrm>
        </p:spPr>
        <p:txBody>
          <a:bodyPr tIns="756000" rtlCol="0" anchor="ctr">
            <a:noAutofit/>
          </a:bodyPr>
          <a:lstStyle>
            <a:lvl1pPr algn="ctr">
              <a:buFontTx/>
              <a:buNone/>
              <a:defRPr sz="1600" b="0"/>
            </a:lvl1pPr>
          </a:lstStyle>
          <a:p>
            <a:pPr lvl="0"/>
            <a:r>
              <a:rPr lang="fr-FR" noProof="0" smtClean="0"/>
              <a:t>Cliquez sur l'icône pour ajouter un graphique</a:t>
            </a:r>
            <a:endParaRPr lang="fr-FR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20"/>
          </p:nvPr>
        </p:nvSpPr>
        <p:spPr bwMode="gray">
          <a:xfrm>
            <a:off x="6119813" y="3212256"/>
            <a:ext cx="2736850" cy="1512888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200"/>
            </a:lvl1pPr>
            <a:lvl2pPr marL="0" indent="0">
              <a:buNone/>
              <a:defRPr sz="1600" b="0">
                <a:solidFill>
                  <a:schemeClr val="accent4"/>
                </a:solidFill>
                <a:latin typeface="+mj-lt"/>
              </a:defRPr>
            </a:lvl2pPr>
          </a:lstStyle>
          <a:p>
            <a:pPr lvl="0"/>
            <a:r>
              <a:rPr lang="en-US" dirty="0" smtClean="0"/>
              <a:t>Cliquez pour modifier les styles du texte du masque</a:t>
            </a:r>
          </a:p>
          <a:p>
            <a:pPr lvl="1"/>
            <a:r>
              <a:rPr lang="en-US" dirty="0" smtClean="0"/>
              <a:t>Deuxième niveau</a:t>
            </a:r>
          </a:p>
        </p:txBody>
      </p:sp>
      <p:sp>
        <p:nvSpPr>
          <p:cNvPr id="11" name="Espace réservé du texte 3"/>
          <p:cNvSpPr>
            <a:spLocks noGrp="1"/>
          </p:cNvSpPr>
          <p:nvPr>
            <p:ph type="body" sz="quarter" idx="21"/>
          </p:nvPr>
        </p:nvSpPr>
        <p:spPr>
          <a:xfrm>
            <a:off x="647700" y="981074"/>
            <a:ext cx="8208963" cy="719734"/>
          </a:xfrm>
        </p:spPr>
        <p:txBody>
          <a:bodyPr anchor="ctr"/>
          <a:lstStyle>
            <a:lvl1pPr marL="27000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/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9" name="Espace réservé de la date 12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D3970-BA6D-40F4-AECE-8638D83EBBD6}" type="datetimeFigureOut">
              <a:rPr lang="fr-FR"/>
              <a:pPr>
                <a:defRPr/>
              </a:pPr>
              <a:t>15/11/2017</a:t>
            </a:fld>
            <a:endParaRPr lang="fr-FR"/>
          </a:p>
        </p:txBody>
      </p:sp>
      <p:sp>
        <p:nvSpPr>
          <p:cNvPr id="10" name="Espace réservé du pied de page 13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" name="Espace réservé du numéro de diapositive 14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B4516-642B-413C-A3D1-8E567B7BDF0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6459A-0D83-4F07-8391-FC45996EA03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B01A5-2DCF-4309-AB26-3AC95632182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414 • Masque Charte G cochin2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gray">
          <a:xfrm>
            <a:off x="0" y="260350"/>
            <a:ext cx="935038" cy="360363"/>
          </a:xfrm>
          <a:prstGeom prst="rect">
            <a:avLst/>
          </a:prstGeom>
          <a:solidFill>
            <a:srgbClr val="153D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1" name="Rectangle 10"/>
          <p:cNvSpPr/>
          <p:nvPr/>
        </p:nvSpPr>
        <p:spPr bwMode="gray">
          <a:xfrm>
            <a:off x="935038" y="260350"/>
            <a:ext cx="8207375" cy="360363"/>
          </a:xfrm>
          <a:prstGeom prst="rect">
            <a:avLst/>
          </a:prstGeom>
          <a:solidFill>
            <a:srgbClr val="00A2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028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1008063" y="260350"/>
            <a:ext cx="7848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Titre de la partie</a:t>
            </a:r>
          </a:p>
        </p:txBody>
      </p:sp>
      <p:sp>
        <p:nvSpPr>
          <p:cNvPr id="1029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647700" y="1449388"/>
            <a:ext cx="8208963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Texte de niveau 1</a:t>
            </a:r>
          </a:p>
          <a:p>
            <a:pPr lvl="1"/>
            <a:r>
              <a:rPr lang="fr-FR" smtClean="0"/>
              <a:t>Texte de niveau 2</a:t>
            </a:r>
          </a:p>
          <a:p>
            <a:pPr lvl="2"/>
            <a:r>
              <a:rPr lang="fr-FR" smtClean="0"/>
              <a:t>Texte de niveau 3</a:t>
            </a:r>
          </a:p>
          <a:p>
            <a:pPr lvl="3"/>
            <a:r>
              <a:rPr lang="fr-FR" smtClean="0"/>
              <a:t>Texte de niveau 4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8893175" y="0"/>
            <a:ext cx="249238" cy="26035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" smtClean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D59FCC3B-20E3-417A-B35B-2D134C123F74}" type="datetimeFigureOut">
              <a:rPr lang="fr-FR"/>
              <a:pPr>
                <a:defRPr/>
              </a:pPr>
              <a:t>15/11/2017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8893175" y="0"/>
            <a:ext cx="250825" cy="26035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459788" y="5805488"/>
            <a:ext cx="396875" cy="32385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accent5"/>
                </a:solidFill>
                <a:latin typeface="+mj-lt"/>
              </a:defRPr>
            </a:lvl1pPr>
          </a:lstStyle>
          <a:p>
            <a:pPr>
              <a:defRPr/>
            </a:pPr>
            <a:fld id="{98E36357-2201-4F78-A589-CC56066B0EE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pic>
        <p:nvPicPr>
          <p:cNvPr id="1033" name="Image 11"/>
          <p:cNvPicPr>
            <a:picLocks noChangeAspect="1"/>
          </p:cNvPicPr>
          <p:nvPr/>
        </p:nvPicPr>
        <p:blipFill>
          <a:blip r:embed="rId12"/>
          <a:srcRect l="4776" t="10040" r="9818" b="23706"/>
          <a:stretch>
            <a:fillRect/>
          </a:stretch>
        </p:blipFill>
        <p:spPr bwMode="gray">
          <a:xfrm>
            <a:off x="6337300" y="6170613"/>
            <a:ext cx="2627313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47700" y="6243638"/>
            <a:ext cx="1800225" cy="504825"/>
          </a:xfrm>
          <a:prstGeom prst="rect">
            <a:avLst/>
          </a:prstGeom>
          <a:solidFill>
            <a:schemeClr val="bg2"/>
          </a:solidFill>
          <a:ln w="3175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" dirty="0">
                <a:solidFill>
                  <a:schemeClr val="accent4"/>
                </a:solidFill>
              </a:rPr>
              <a:t>Logo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" dirty="0">
                <a:solidFill>
                  <a:schemeClr val="accent4"/>
                </a:solidFill>
              </a:rPr>
              <a:t>(Pour insérer ou modifier le logo, sélectionner le menu Affichage / Masque des diapositives – 1</a:t>
            </a:r>
            <a:r>
              <a:rPr lang="fr-FR" sz="800" baseline="30000" dirty="0">
                <a:solidFill>
                  <a:schemeClr val="accent4"/>
                </a:solidFill>
              </a:rPr>
              <a:t>ère</a:t>
            </a:r>
            <a:r>
              <a:rPr lang="fr-FR" sz="800" dirty="0">
                <a:solidFill>
                  <a:schemeClr val="accent4"/>
                </a:solidFill>
              </a:rPr>
              <a:t> diapo)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</p:sldLayoutIdLst>
  <p:txStyles>
    <p:titleStyle>
      <a:lvl1pPr algn="r" rtl="0" fontAlgn="base">
        <a:spcBef>
          <a:spcPct val="0"/>
        </a:spcBef>
        <a:spcAft>
          <a:spcPct val="0"/>
        </a:spcAft>
        <a:defRPr sz="12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200" b="1">
          <a:solidFill>
            <a:schemeClr val="bg1"/>
          </a:solidFill>
          <a:latin typeface="Montserrat"/>
        </a:defRPr>
      </a:lvl2pPr>
      <a:lvl3pPr algn="r" rtl="0" fontAlgn="base">
        <a:spcBef>
          <a:spcPct val="0"/>
        </a:spcBef>
        <a:spcAft>
          <a:spcPct val="0"/>
        </a:spcAft>
        <a:defRPr sz="1200" b="1">
          <a:solidFill>
            <a:schemeClr val="bg1"/>
          </a:solidFill>
          <a:latin typeface="Montserrat"/>
        </a:defRPr>
      </a:lvl3pPr>
      <a:lvl4pPr algn="r" rtl="0" fontAlgn="base">
        <a:spcBef>
          <a:spcPct val="0"/>
        </a:spcBef>
        <a:spcAft>
          <a:spcPct val="0"/>
        </a:spcAft>
        <a:defRPr sz="1200" b="1">
          <a:solidFill>
            <a:schemeClr val="bg1"/>
          </a:solidFill>
          <a:latin typeface="Montserrat"/>
        </a:defRPr>
      </a:lvl4pPr>
      <a:lvl5pPr algn="r" rtl="0" fontAlgn="base">
        <a:spcBef>
          <a:spcPct val="0"/>
        </a:spcBef>
        <a:spcAft>
          <a:spcPct val="0"/>
        </a:spcAft>
        <a:defRPr sz="1200" b="1">
          <a:solidFill>
            <a:schemeClr val="bg1"/>
          </a:solidFill>
          <a:latin typeface="Montserrat"/>
        </a:defRPr>
      </a:lvl5pPr>
      <a:lvl6pPr marL="457200" algn="r" rtl="0" fontAlgn="base">
        <a:spcBef>
          <a:spcPct val="0"/>
        </a:spcBef>
        <a:spcAft>
          <a:spcPct val="0"/>
        </a:spcAft>
        <a:defRPr sz="1200" b="1">
          <a:solidFill>
            <a:schemeClr val="bg1"/>
          </a:solidFill>
          <a:latin typeface="Montserrat"/>
        </a:defRPr>
      </a:lvl6pPr>
      <a:lvl7pPr marL="914400" algn="r" rtl="0" fontAlgn="base">
        <a:spcBef>
          <a:spcPct val="0"/>
        </a:spcBef>
        <a:spcAft>
          <a:spcPct val="0"/>
        </a:spcAft>
        <a:defRPr sz="1200" b="1">
          <a:solidFill>
            <a:schemeClr val="bg1"/>
          </a:solidFill>
          <a:latin typeface="Montserrat"/>
        </a:defRPr>
      </a:lvl7pPr>
      <a:lvl8pPr marL="1371600" algn="r" rtl="0" fontAlgn="base">
        <a:spcBef>
          <a:spcPct val="0"/>
        </a:spcBef>
        <a:spcAft>
          <a:spcPct val="0"/>
        </a:spcAft>
        <a:defRPr sz="1200" b="1">
          <a:solidFill>
            <a:schemeClr val="bg1"/>
          </a:solidFill>
          <a:latin typeface="Montserrat"/>
        </a:defRPr>
      </a:lvl8pPr>
      <a:lvl9pPr marL="1828800" algn="r" rtl="0" fontAlgn="base">
        <a:spcBef>
          <a:spcPct val="0"/>
        </a:spcBef>
        <a:spcAft>
          <a:spcPct val="0"/>
        </a:spcAft>
        <a:defRPr sz="1200" b="1">
          <a:solidFill>
            <a:schemeClr val="bg1"/>
          </a:solidFill>
          <a:latin typeface="Montserrat"/>
        </a:defRPr>
      </a:lvl9pPr>
    </p:titleStyle>
    <p:bodyStyle>
      <a:lvl1pPr marL="287338" indent="-287338" algn="l" rtl="0" fontAlgn="base">
        <a:spcBef>
          <a:spcPts val="1500"/>
        </a:spcBef>
        <a:spcAft>
          <a:spcPts val="1000"/>
        </a:spcAft>
        <a:buClr>
          <a:srgbClr val="153D8A"/>
        </a:buClr>
        <a:buSzPct val="110000"/>
        <a:buFont typeface="Wingdings" pitchFamily="2" charset="2"/>
        <a:buChar char=""/>
        <a:defRPr b="1" kern="1200">
          <a:solidFill>
            <a:srgbClr val="153D8A"/>
          </a:solidFill>
          <a:latin typeface="+mj-lt"/>
          <a:ea typeface="+mn-ea"/>
          <a:cs typeface="+mn-cs"/>
        </a:defRPr>
      </a:lvl1pPr>
      <a:lvl2pPr marL="431800" indent="-142875" algn="l" rtl="0" fontAlgn="base">
        <a:spcBef>
          <a:spcPct val="0"/>
        </a:spcBef>
        <a:spcAft>
          <a:spcPts val="1200"/>
        </a:spcAft>
        <a:buClr>
          <a:srgbClr val="00A2E0"/>
        </a:buClr>
        <a:buSzPct val="85000"/>
        <a:buFont typeface="Wingdings 3" pitchFamily="18" charset="2"/>
        <a:buChar char="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88988" indent="-142875" algn="l" rtl="0" fontAlgn="base">
        <a:spcBef>
          <a:spcPct val="0"/>
        </a:spcBef>
        <a:spcAft>
          <a:spcPts val="1200"/>
        </a:spcAft>
        <a:buClr>
          <a:srgbClr val="00A2E0"/>
        </a:buClr>
        <a:buSzPct val="120000"/>
        <a:buFont typeface="Arial" charset="0"/>
        <a:buChar char="•"/>
        <a:defRPr sz="1400" i="1" kern="1200">
          <a:solidFill>
            <a:srgbClr val="00A2E0"/>
          </a:solidFill>
          <a:latin typeface="+mn-lt"/>
          <a:ea typeface="+mn-ea"/>
          <a:cs typeface="+mn-cs"/>
        </a:defRPr>
      </a:lvl3pPr>
      <a:lvl4pPr marL="431800" algn="l" rtl="0" fontAlgn="base">
        <a:spcBef>
          <a:spcPct val="0"/>
        </a:spcBef>
        <a:spcAft>
          <a:spcPct val="0"/>
        </a:spcAft>
        <a:buSzPct val="25000"/>
        <a:buBlip>
          <a:blip r:embed="rId13"/>
        </a:buBlip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431800" indent="-142875" algn="l" rtl="0" fontAlgn="base">
        <a:spcBef>
          <a:spcPts val="1500"/>
        </a:spcBef>
        <a:spcAft>
          <a:spcPts val="600"/>
        </a:spcAft>
        <a:buClr>
          <a:srgbClr val="0062AE"/>
        </a:buClr>
        <a:buSzPct val="85000"/>
        <a:buFont typeface="Wingdings 3" pitchFamily="18" charset="2"/>
        <a:buChar char=""/>
        <a:defRPr sz="1200" i="1" kern="1200">
          <a:solidFill>
            <a:srgbClr val="0062AE"/>
          </a:solidFill>
          <a:latin typeface="+mn-lt"/>
          <a:ea typeface="+mn-ea"/>
          <a:cs typeface="+mn-cs"/>
        </a:defRPr>
      </a:lvl5pPr>
      <a:lvl6pPr marL="432000" indent="0" algn="l" defTabSz="914400" rtl="0" eaLnBrk="1" latinLnBrk="0" hangingPunct="1">
        <a:spcBef>
          <a:spcPts val="0"/>
        </a:spcBef>
        <a:buFontTx/>
        <a:buBlip>
          <a:blip r:embed="rId13"/>
        </a:buBlip>
        <a:defRPr sz="1200" kern="1200">
          <a:solidFill>
            <a:srgbClr val="444F57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hyperlink" Target="Carto%20des%20risques%20vierge_V2.xls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hyperlink" Target="Mo%20gestion%20des%20risques_V2.doc" TargetMode="External"/><Relationship Id="rId4" Type="http://schemas.openxmlformats.org/officeDocument/2006/relationships/hyperlink" Target="&#233;chelle%20de%20criticit&#233;.docx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7950" y="115888"/>
            <a:ext cx="7848600" cy="360362"/>
          </a:xfrm>
        </p:spPr>
        <p:txBody>
          <a:bodyPr/>
          <a:lstStyle/>
          <a:p>
            <a:pPr algn="ctr"/>
            <a:r>
              <a:rPr lang="fr-FR" sz="2800" dirty="0" smtClean="0">
                <a:latin typeface="Arial Narrow" pitchFamily="34" charset="0"/>
              </a:rPr>
              <a:t>AFTLM  </a:t>
            </a:r>
            <a:r>
              <a:rPr lang="fr-FR" sz="2800" dirty="0" smtClean="0">
                <a:latin typeface="Arial Narrow" pitchFamily="34" charset="0"/>
              </a:rPr>
              <a:t>- 17 novembre 2017 </a:t>
            </a:r>
          </a:p>
        </p:txBody>
      </p:sp>
      <p:pic>
        <p:nvPicPr>
          <p:cNvPr id="12291" name="Picture 2" descr="C:\Users\1265\Documents\biologie pôle\COMMUNICATION\Chartre graphique 2015 09 22\logo_HUPC_H_de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6191250"/>
            <a:ext cx="25019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0" y="4401108"/>
            <a:ext cx="7884368" cy="1476164"/>
          </a:xfrm>
          <a:prstGeom prst="rect">
            <a:avLst/>
          </a:prstGeom>
        </p:spPr>
        <p:txBody>
          <a:bodyPr rtlCol="0">
            <a:noAutofit/>
          </a:bodyPr>
          <a:lstStyle>
            <a:lvl1pPr marL="287338" indent="-287338" algn="l" rtl="0" fontAlgn="base">
              <a:spcBef>
                <a:spcPts val="1500"/>
              </a:spcBef>
              <a:spcAft>
                <a:spcPts val="1000"/>
              </a:spcAft>
              <a:buClr>
                <a:srgbClr val="153D8A"/>
              </a:buClr>
              <a:buSzPct val="110000"/>
              <a:buFont typeface="Wingdings" pitchFamily="2" charset="2"/>
              <a:buChar char=""/>
              <a:defRPr b="1" kern="1200">
                <a:solidFill>
                  <a:srgbClr val="153D8A"/>
                </a:solidFill>
                <a:latin typeface="+mj-lt"/>
                <a:ea typeface="+mn-ea"/>
                <a:cs typeface="+mn-cs"/>
              </a:defRPr>
            </a:lvl1pPr>
            <a:lvl2pPr marL="431800" indent="-142875" algn="l" rtl="0" fontAlgn="base">
              <a:spcBef>
                <a:spcPct val="0"/>
              </a:spcBef>
              <a:spcAft>
                <a:spcPts val="1200"/>
              </a:spcAft>
              <a:buClr>
                <a:srgbClr val="00A2E0"/>
              </a:buClr>
              <a:buSzPct val="85000"/>
              <a:buFont typeface="Wingdings 3" pitchFamily="18" charset="2"/>
              <a:buChar char="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8988" indent="-142875" algn="l" rtl="0" fontAlgn="base">
              <a:spcBef>
                <a:spcPct val="0"/>
              </a:spcBef>
              <a:spcAft>
                <a:spcPts val="1200"/>
              </a:spcAft>
              <a:buClr>
                <a:srgbClr val="00A2E0"/>
              </a:buClr>
              <a:buSzPct val="120000"/>
              <a:buFont typeface="Arial" charset="0"/>
              <a:buChar char="•"/>
              <a:defRPr sz="1400" i="1" kern="1200">
                <a:solidFill>
                  <a:srgbClr val="00A2E0"/>
                </a:solidFill>
                <a:latin typeface="+mn-lt"/>
                <a:ea typeface="+mn-ea"/>
                <a:cs typeface="+mn-cs"/>
              </a:defRPr>
            </a:lvl3pPr>
            <a:lvl4pPr marL="431800" algn="l" rtl="0" fontAlgn="base">
              <a:spcBef>
                <a:spcPct val="0"/>
              </a:spcBef>
              <a:spcAft>
                <a:spcPct val="0"/>
              </a:spcAft>
              <a:buSzPct val="25000"/>
              <a:buBlip>
                <a:blip r:embed="rId4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1800" indent="-142875" algn="l" rtl="0" fontAlgn="base">
              <a:spcBef>
                <a:spcPts val="1500"/>
              </a:spcBef>
              <a:spcAft>
                <a:spcPts val="600"/>
              </a:spcAft>
              <a:buClr>
                <a:srgbClr val="0062AE"/>
              </a:buClr>
              <a:buSzPct val="85000"/>
              <a:buFont typeface="Wingdings 3" pitchFamily="18" charset="2"/>
              <a:buChar char=""/>
              <a:defRPr sz="1200" i="1" kern="1200">
                <a:solidFill>
                  <a:srgbClr val="0062AE"/>
                </a:solidFill>
                <a:latin typeface="+mn-lt"/>
                <a:ea typeface="+mn-ea"/>
                <a:cs typeface="+mn-cs"/>
              </a:defRPr>
            </a:lvl5pPr>
            <a:lvl6pPr marL="432000" indent="0" algn="l" defTabSz="914400" rtl="0" eaLnBrk="1" latinLnBrk="0" hangingPunct="1">
              <a:spcBef>
                <a:spcPts val="0"/>
              </a:spcBef>
              <a:buFontTx/>
              <a:buBlip>
                <a:blip r:embed="rId4"/>
              </a:buBlip>
              <a:defRPr sz="1200" kern="1200">
                <a:solidFill>
                  <a:srgbClr val="444F57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  <a:defRPr/>
            </a:pPr>
            <a:r>
              <a:rPr lang="fr-FR" b="0" dirty="0" smtClean="0">
                <a:solidFill>
                  <a:schemeClr val="bg1"/>
                </a:solidFill>
                <a:latin typeface="Arial Narrow"/>
                <a:cs typeface="Arial Narrow"/>
              </a:rPr>
              <a:t>Güler AYDIN – Responsable Qualité Pôle BPP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fr-FR" b="0" dirty="0" smtClean="0">
                <a:solidFill>
                  <a:schemeClr val="bg1"/>
                </a:solidFill>
                <a:latin typeface="Arial Narrow"/>
                <a:cs typeface="Arial Narrow"/>
              </a:rPr>
              <a:t>Camille GOBEAUX – Biologiste /Pilote du processus pré analytique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fr-FR" b="0" dirty="0" smtClean="0">
                <a:solidFill>
                  <a:schemeClr val="bg1"/>
                </a:solidFill>
                <a:latin typeface="Arial Narrow"/>
                <a:cs typeface="Arial Narrow"/>
              </a:rPr>
              <a:t>Isabelle SOUVILLE – Cadre Centre du Tri/Co-Pilote du processus pré analytique 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fr-FR" b="0" dirty="0" smtClean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fr-FR" b="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fr-FR" b="0" dirty="0" smtClean="0">
                <a:latin typeface="Arial Narrow"/>
                <a:cs typeface="Arial Narrow"/>
              </a:rPr>
              <a:t>	  </a:t>
            </a:r>
            <a:endParaRPr lang="fr-FR" b="0" dirty="0">
              <a:latin typeface="Arial Narrow"/>
              <a:cs typeface="Arial Narrow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69128" y="1556792"/>
            <a:ext cx="6984776" cy="1728936"/>
          </a:xfrm>
          <a:prstGeom prst="rect">
            <a:avLst/>
          </a:prstGeom>
          <a:ln>
            <a:noFill/>
          </a:ln>
        </p:spPr>
        <p:txBody>
          <a:bodyPr rtlCol="0">
            <a:noAutofit/>
          </a:bodyPr>
          <a:lstStyle>
            <a:lvl1pPr marL="287338" indent="-287338" algn="l" rtl="0" fontAlgn="base">
              <a:spcBef>
                <a:spcPts val="1500"/>
              </a:spcBef>
              <a:spcAft>
                <a:spcPts val="1000"/>
              </a:spcAft>
              <a:buClr>
                <a:srgbClr val="153D8A"/>
              </a:buClr>
              <a:buSzPct val="110000"/>
              <a:buFont typeface="Wingdings" pitchFamily="2" charset="2"/>
              <a:buChar char=""/>
              <a:defRPr b="1" kern="1200">
                <a:solidFill>
                  <a:srgbClr val="153D8A"/>
                </a:solidFill>
                <a:latin typeface="+mj-lt"/>
                <a:ea typeface="+mn-ea"/>
                <a:cs typeface="+mn-cs"/>
              </a:defRPr>
            </a:lvl1pPr>
            <a:lvl2pPr marL="431800" indent="-142875" algn="l" rtl="0" fontAlgn="base">
              <a:spcBef>
                <a:spcPct val="0"/>
              </a:spcBef>
              <a:spcAft>
                <a:spcPts val="1200"/>
              </a:spcAft>
              <a:buClr>
                <a:srgbClr val="00A2E0"/>
              </a:buClr>
              <a:buSzPct val="85000"/>
              <a:buFont typeface="Wingdings 3" pitchFamily="18" charset="2"/>
              <a:buChar char="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8988" indent="-142875" algn="l" rtl="0" fontAlgn="base">
              <a:spcBef>
                <a:spcPct val="0"/>
              </a:spcBef>
              <a:spcAft>
                <a:spcPts val="1200"/>
              </a:spcAft>
              <a:buClr>
                <a:srgbClr val="00A2E0"/>
              </a:buClr>
              <a:buSzPct val="120000"/>
              <a:buFont typeface="Arial" charset="0"/>
              <a:buChar char="•"/>
              <a:defRPr sz="1400" i="1" kern="1200">
                <a:solidFill>
                  <a:srgbClr val="00A2E0"/>
                </a:solidFill>
                <a:latin typeface="+mn-lt"/>
                <a:ea typeface="+mn-ea"/>
                <a:cs typeface="+mn-cs"/>
              </a:defRPr>
            </a:lvl3pPr>
            <a:lvl4pPr marL="431800" algn="l" rtl="0" fontAlgn="base">
              <a:spcBef>
                <a:spcPct val="0"/>
              </a:spcBef>
              <a:spcAft>
                <a:spcPct val="0"/>
              </a:spcAft>
              <a:buSzPct val="25000"/>
              <a:buBlip>
                <a:blip r:embed="rId4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1800" indent="-142875" algn="l" rtl="0" fontAlgn="base">
              <a:spcBef>
                <a:spcPts val="1500"/>
              </a:spcBef>
              <a:spcAft>
                <a:spcPts val="600"/>
              </a:spcAft>
              <a:buClr>
                <a:srgbClr val="0062AE"/>
              </a:buClr>
              <a:buSzPct val="85000"/>
              <a:buFont typeface="Wingdings 3" pitchFamily="18" charset="2"/>
              <a:buChar char=""/>
              <a:defRPr sz="1200" i="1" kern="1200">
                <a:solidFill>
                  <a:srgbClr val="0062AE"/>
                </a:solidFill>
                <a:latin typeface="+mn-lt"/>
                <a:ea typeface="+mn-ea"/>
                <a:cs typeface="+mn-cs"/>
              </a:defRPr>
            </a:lvl5pPr>
            <a:lvl6pPr marL="432000" indent="0" algn="l" defTabSz="914400" rtl="0" eaLnBrk="1" latinLnBrk="0" hangingPunct="1">
              <a:spcBef>
                <a:spcPts val="0"/>
              </a:spcBef>
              <a:buFontTx/>
              <a:buBlip>
                <a:blip r:embed="rId4"/>
              </a:buBlip>
              <a:defRPr sz="1200" kern="1200">
                <a:solidFill>
                  <a:srgbClr val="444F57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873125">
              <a:buNone/>
              <a:defRPr/>
            </a:pPr>
            <a:endParaRPr lang="fr-FR" sz="2400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marL="0" indent="0" algn="ctr" defTabSz="873125">
              <a:buNone/>
              <a:defRPr/>
            </a:pPr>
            <a:r>
              <a:rPr lang="fr-F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Processus pré-analytique</a:t>
            </a:r>
            <a:endParaRPr lang="fr-FR" sz="4000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algn="ctr" defTabSz="873125">
              <a:defRPr/>
            </a:pPr>
            <a:endParaRPr lang="fr-FR" sz="2000" dirty="0">
              <a:solidFill>
                <a:srgbClr val="0047B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algn="ctr" defTabSz="873125">
              <a:defRPr/>
            </a:pPr>
            <a:endParaRPr lang="fr-FR" sz="2000" dirty="0">
              <a:solidFill>
                <a:srgbClr val="0047B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1042988" y="188913"/>
            <a:ext cx="4752975" cy="4619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 smtClean="0">
                <a:solidFill>
                  <a:schemeClr val="bg1"/>
                </a:solidFill>
                <a:latin typeface="Arial Narrow"/>
                <a:cs typeface="Arial Narrow"/>
              </a:rPr>
              <a:t>Pourquoi une analyse de risques </a:t>
            </a:r>
            <a:endParaRPr lang="fr-FR" sz="2400" b="1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pic>
        <p:nvPicPr>
          <p:cNvPr id="19460" name="Picture 2" descr="C:\Users\1265\Documents\biologie pôle\COMMUNICATION\Chartre graphique 2015 09 22\logo_HUPC_H_de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6191250"/>
            <a:ext cx="25019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00034" y="857232"/>
            <a:ext cx="7993063" cy="543225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q"/>
              <a:defRPr/>
            </a:pPr>
            <a:r>
              <a:rPr lang="fr-FR" dirty="0">
                <a:solidFill>
                  <a:schemeClr val="accent1"/>
                </a:solidFill>
              </a:rPr>
              <a:t> </a:t>
            </a:r>
            <a:r>
              <a:rPr lang="fr-FR" sz="2000" dirty="0">
                <a:solidFill>
                  <a:srgbClr val="153D8A"/>
                </a:solidFill>
                <a:latin typeface="Calibri" pitchFamily="34" charset="0"/>
              </a:rPr>
              <a:t>Pour </a:t>
            </a:r>
            <a:r>
              <a:rPr lang="fr-FR" sz="2000" u="sng" dirty="0">
                <a:solidFill>
                  <a:srgbClr val="153D8A"/>
                </a:solidFill>
                <a:latin typeface="Calibri" pitchFamily="34" charset="0"/>
              </a:rPr>
              <a:t>identifier</a:t>
            </a:r>
            <a:r>
              <a:rPr lang="fr-FR" sz="2000" dirty="0">
                <a:solidFill>
                  <a:srgbClr val="153D8A"/>
                </a:solidFill>
                <a:latin typeface="Calibri" pitchFamily="34" charset="0"/>
              </a:rPr>
              <a:t> les risques de non respect des </a:t>
            </a:r>
            <a:r>
              <a:rPr lang="fr-FR" sz="2000" dirty="0" smtClean="0">
                <a:solidFill>
                  <a:srgbClr val="153D8A"/>
                </a:solidFill>
                <a:latin typeface="Calibri" pitchFamily="34" charset="0"/>
              </a:rPr>
              <a:t>exigences</a:t>
            </a:r>
          </a:p>
          <a:p>
            <a:pPr>
              <a:buClr>
                <a:schemeClr val="tx1"/>
              </a:buClr>
              <a:defRPr/>
            </a:pPr>
            <a:r>
              <a:rPr lang="fr-FR" sz="2000" dirty="0" smtClean="0">
                <a:solidFill>
                  <a:srgbClr val="153D8A"/>
                </a:solidFill>
                <a:latin typeface="Calibri" pitchFamily="34" charset="0"/>
              </a:rPr>
              <a:t>(normatives</a:t>
            </a:r>
            <a:r>
              <a:rPr lang="fr-FR" sz="2000" dirty="0">
                <a:solidFill>
                  <a:srgbClr val="153D8A"/>
                </a:solidFill>
                <a:latin typeface="Calibri" pitchFamily="34" charset="0"/>
              </a:rPr>
              <a:t>, internes et liées aux clients) par processus </a:t>
            </a:r>
            <a:r>
              <a:rPr lang="fr-FR" sz="2000" dirty="0" smtClean="0">
                <a:solidFill>
                  <a:srgbClr val="153D8A"/>
                </a:solidFill>
                <a:latin typeface="Calibri" pitchFamily="34" charset="0"/>
              </a:rPr>
              <a:t>et </a:t>
            </a:r>
            <a:r>
              <a:rPr lang="fr-FR" sz="2000" dirty="0">
                <a:solidFill>
                  <a:srgbClr val="153D8A"/>
                </a:solidFill>
                <a:latin typeface="Calibri" pitchFamily="34" charset="0"/>
              </a:rPr>
              <a:t>pour chaque élément des processus</a:t>
            </a:r>
          </a:p>
          <a:p>
            <a:pPr>
              <a:defRPr/>
            </a:pPr>
            <a:endParaRPr lang="fr-FR" sz="2000" dirty="0">
              <a:solidFill>
                <a:srgbClr val="153D8A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fr-FR" sz="2000" dirty="0">
                <a:solidFill>
                  <a:srgbClr val="153D8A"/>
                </a:solidFill>
                <a:latin typeface="Calibri" pitchFamily="34" charset="0"/>
              </a:rPr>
              <a:t> Pour </a:t>
            </a:r>
            <a:r>
              <a:rPr lang="fr-FR" sz="2000" u="sng" dirty="0">
                <a:solidFill>
                  <a:srgbClr val="153D8A"/>
                </a:solidFill>
                <a:latin typeface="Calibri" pitchFamily="34" charset="0"/>
              </a:rPr>
              <a:t>hiérarchiser</a:t>
            </a:r>
            <a:r>
              <a:rPr lang="fr-FR" sz="2000" dirty="0">
                <a:solidFill>
                  <a:srgbClr val="153D8A"/>
                </a:solidFill>
                <a:latin typeface="Calibri" pitchFamily="34" charset="0"/>
              </a:rPr>
              <a:t> les risques selon leur impact </a:t>
            </a:r>
            <a:r>
              <a:rPr lang="fr-FR" sz="2000" dirty="0" smtClean="0">
                <a:solidFill>
                  <a:srgbClr val="153D8A"/>
                </a:solidFill>
                <a:latin typeface="Calibri" pitchFamily="34" charset="0"/>
              </a:rPr>
              <a:t>Client</a:t>
            </a:r>
            <a:endParaRPr lang="fr-FR" sz="2000" dirty="0">
              <a:solidFill>
                <a:srgbClr val="153D8A"/>
              </a:solidFill>
              <a:latin typeface="Calibri" pitchFamily="34" charset="0"/>
            </a:endParaRPr>
          </a:p>
          <a:p>
            <a:pPr>
              <a:defRPr/>
            </a:pPr>
            <a:endParaRPr lang="fr-FR" sz="2000" dirty="0">
              <a:solidFill>
                <a:srgbClr val="153D8A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fr-FR" sz="2000" dirty="0">
                <a:solidFill>
                  <a:srgbClr val="153D8A"/>
                </a:solidFill>
                <a:latin typeface="Calibri" pitchFamily="34" charset="0"/>
              </a:rPr>
              <a:t> Pour </a:t>
            </a:r>
            <a:r>
              <a:rPr lang="fr-FR" sz="2000" u="sng" dirty="0">
                <a:solidFill>
                  <a:srgbClr val="153D8A"/>
                </a:solidFill>
                <a:latin typeface="Calibri" pitchFamily="34" charset="0"/>
              </a:rPr>
              <a:t>identifier</a:t>
            </a:r>
            <a:r>
              <a:rPr lang="fr-FR" sz="2000" dirty="0">
                <a:solidFill>
                  <a:srgbClr val="153D8A"/>
                </a:solidFill>
                <a:latin typeface="Calibri" pitchFamily="34" charset="0"/>
              </a:rPr>
              <a:t> les leviers de progrès du </a:t>
            </a:r>
            <a:r>
              <a:rPr lang="fr-FR" sz="2000" dirty="0" smtClean="0">
                <a:solidFill>
                  <a:srgbClr val="153D8A"/>
                </a:solidFill>
                <a:latin typeface="Calibri" pitchFamily="34" charset="0"/>
              </a:rPr>
              <a:t>processus</a:t>
            </a:r>
            <a:endParaRPr lang="fr-FR" sz="2000" b="1" i="1" dirty="0" smtClean="0">
              <a:solidFill>
                <a:srgbClr val="153D8A"/>
              </a:solidFill>
              <a:latin typeface="Calibri" pitchFamily="34" charset="0"/>
              <a:sym typeface="Wingdings" pitchFamily="2" charset="2"/>
            </a:endParaRPr>
          </a:p>
          <a:p>
            <a:pPr>
              <a:buFont typeface="Wingdings" pitchFamily="2" charset="2"/>
              <a:buChar char="q"/>
              <a:defRPr/>
            </a:pPr>
            <a:endParaRPr lang="fr-FR" sz="2000" b="1" i="1" dirty="0" smtClean="0">
              <a:solidFill>
                <a:srgbClr val="153D8A"/>
              </a:solidFill>
              <a:latin typeface="Calibri" pitchFamily="34" charset="0"/>
              <a:sym typeface="Wingdings" pitchFamily="2" charset="2"/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fr-FR" sz="2000" b="1" i="1" dirty="0" smtClean="0">
                <a:solidFill>
                  <a:srgbClr val="153D8A"/>
                </a:solidFill>
                <a:latin typeface="Calibri" pitchFamily="34" charset="0"/>
                <a:sym typeface="Wingdings" pitchFamily="2" charset="2"/>
              </a:rPr>
              <a:t> </a:t>
            </a:r>
            <a:r>
              <a:rPr lang="fr-FR" sz="2000" dirty="0" smtClean="0">
                <a:solidFill>
                  <a:srgbClr val="153D8A"/>
                </a:solidFill>
                <a:latin typeface="Calibri" pitchFamily="34" charset="0"/>
              </a:rPr>
              <a:t>Mettre en place une surveillance adaptée </a:t>
            </a:r>
          </a:p>
          <a:p>
            <a:pPr>
              <a:defRPr/>
            </a:pPr>
            <a:endParaRPr lang="fr-FR" sz="2000" b="1" i="1" dirty="0" smtClean="0">
              <a:solidFill>
                <a:srgbClr val="153D8A"/>
              </a:solidFill>
              <a:latin typeface="Calibri" pitchFamily="34" charset="0"/>
              <a:sym typeface="Wingdings" pitchFamily="2" charset="2"/>
            </a:endParaRPr>
          </a:p>
          <a:p>
            <a:pPr marL="800100" lvl="1" indent="-342900">
              <a:buFont typeface="Wingdings" pitchFamily="2" charset="2"/>
              <a:buChar char="v"/>
            </a:pPr>
            <a:r>
              <a:rPr lang="fr-FR" altLang="fr-FR" sz="2000" dirty="0" smtClean="0">
                <a:solidFill>
                  <a:schemeClr val="tx1"/>
                </a:solidFill>
                <a:latin typeface="Calibri" pitchFamily="34" charset="0"/>
              </a:rPr>
              <a:t>Réaliser une analyse de risques au niveau du processus client-client</a:t>
            </a:r>
          </a:p>
          <a:p>
            <a:pPr marL="800100" lvl="1" indent="-342900">
              <a:buFont typeface="Wingdings" pitchFamily="2" charset="2"/>
              <a:buChar char="v"/>
            </a:pPr>
            <a:r>
              <a:rPr lang="fr-FR" altLang="fr-FR" sz="2000" dirty="0" smtClean="0">
                <a:solidFill>
                  <a:schemeClr val="tx1"/>
                </a:solidFill>
                <a:latin typeface="Calibri" pitchFamily="34" charset="0"/>
              </a:rPr>
              <a:t>Réaliser une analyse de risques plus détaillée au niveau  des opérations/tâches si nécessaire</a:t>
            </a:r>
          </a:p>
          <a:p>
            <a:pPr marL="800100" lvl="1" indent="-342900">
              <a:buFont typeface="Wingdings" pitchFamily="2" charset="2"/>
              <a:buChar char="v"/>
            </a:pPr>
            <a:r>
              <a:rPr lang="fr-FR" altLang="fr-FR" sz="2000" dirty="0" smtClean="0">
                <a:solidFill>
                  <a:srgbClr val="C00000"/>
                </a:solidFill>
                <a:latin typeface="Calibri" pitchFamily="34" charset="0"/>
              </a:rPr>
              <a:t>Etablir un plan d’actions de maîtrise des risques de non respect des exigences</a:t>
            </a:r>
          </a:p>
          <a:p>
            <a:pPr>
              <a:defRPr/>
            </a:pPr>
            <a:r>
              <a:rPr lang="fr-FR" sz="2000" b="1" i="1" dirty="0" smtClean="0">
                <a:solidFill>
                  <a:schemeClr val="tx1"/>
                </a:solidFill>
                <a:sym typeface="Wingdings" pitchFamily="2" charset="2"/>
              </a:rPr>
              <a:t>             </a:t>
            </a:r>
            <a:endParaRPr lang="en-US" sz="2000" b="1" i="1" dirty="0">
              <a:solidFill>
                <a:schemeClr val="tx1"/>
              </a:solidFill>
              <a:latin typeface="Trebuchet MS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fr-FR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1042988" y="188913"/>
            <a:ext cx="7386664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 smtClean="0">
                <a:solidFill>
                  <a:schemeClr val="bg1"/>
                </a:solidFill>
                <a:latin typeface="Arial Narrow"/>
                <a:cs typeface="Arial Narrow"/>
              </a:rPr>
              <a:t>Méthodologie générale de analyse de risques</a:t>
            </a:r>
            <a:endParaRPr lang="fr-FR" sz="2400" b="1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pic>
        <p:nvPicPr>
          <p:cNvPr id="19460" name="Picture 2" descr="C:\Users\1265\Documents\biologie pôle\COMMUNICATION\Chartre graphique 2015 09 22\logo_HUPC_H_de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6191250"/>
            <a:ext cx="25019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e 3"/>
          <p:cNvGrpSpPr/>
          <p:nvPr/>
        </p:nvGrpSpPr>
        <p:grpSpPr>
          <a:xfrm>
            <a:off x="214282" y="1000108"/>
            <a:ext cx="8715436" cy="5022227"/>
            <a:chOff x="538163" y="1463375"/>
            <a:chExt cx="7940676" cy="4130975"/>
          </a:xfrm>
        </p:grpSpPr>
        <p:sp>
          <p:nvSpPr>
            <p:cNvPr id="5" name="Rectangle 4"/>
            <p:cNvSpPr/>
            <p:nvPr/>
          </p:nvSpPr>
          <p:spPr>
            <a:xfrm>
              <a:off x="547688" y="1552575"/>
              <a:ext cx="2849562" cy="498405"/>
            </a:xfrm>
            <a:prstGeom prst="rect">
              <a:avLst/>
            </a:prstGeom>
            <a:noFill/>
            <a:ln>
              <a:solidFill>
                <a:srgbClr val="232E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2000" dirty="0">
                  <a:solidFill>
                    <a:srgbClr val="153D8A"/>
                  </a:solidFill>
                  <a:latin typeface="Calibri" pitchFamily="34" charset="0"/>
                </a:rPr>
                <a:t>Etablir l’inventaire des risques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552450" y="3554413"/>
              <a:ext cx="2808288" cy="431800"/>
            </a:xfrm>
            <a:prstGeom prst="rect">
              <a:avLst/>
            </a:prstGeom>
            <a:noFill/>
            <a:ln>
              <a:solidFill>
                <a:srgbClr val="232E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2000" dirty="0">
                  <a:solidFill>
                    <a:srgbClr val="153D8A"/>
                  </a:solidFill>
                  <a:latin typeface="Calibri" pitchFamily="34" charset="0"/>
                </a:rPr>
                <a:t>Valoriser les risques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538163" y="4577682"/>
              <a:ext cx="2808287" cy="433388"/>
            </a:xfrm>
            <a:prstGeom prst="rect">
              <a:avLst/>
            </a:prstGeom>
            <a:noFill/>
            <a:ln>
              <a:solidFill>
                <a:srgbClr val="232E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2000" dirty="0">
                  <a:solidFill>
                    <a:srgbClr val="153D8A"/>
                  </a:solidFill>
                  <a:latin typeface="Calibri" pitchFamily="34" charset="0"/>
                </a:rPr>
                <a:t>Définir les parades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547688" y="2374899"/>
              <a:ext cx="2808287" cy="498727"/>
            </a:xfrm>
            <a:prstGeom prst="rect">
              <a:avLst/>
            </a:prstGeom>
            <a:noFill/>
            <a:ln>
              <a:solidFill>
                <a:srgbClr val="232E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2000" dirty="0">
                  <a:solidFill>
                    <a:srgbClr val="153D8A"/>
                  </a:solidFill>
                  <a:latin typeface="Calibri" pitchFamily="34" charset="0"/>
                </a:rPr>
                <a:t>Identifier les points critiques 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538163" y="5132388"/>
              <a:ext cx="2822575" cy="431800"/>
            </a:xfrm>
            <a:prstGeom prst="rect">
              <a:avLst/>
            </a:prstGeom>
            <a:noFill/>
            <a:ln>
              <a:solidFill>
                <a:srgbClr val="232E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2000" dirty="0">
                  <a:solidFill>
                    <a:srgbClr val="153D8A"/>
                  </a:solidFill>
                  <a:latin typeface="Calibri" pitchFamily="34" charset="0"/>
                </a:rPr>
                <a:t>Réviser la table des risques </a:t>
              </a:r>
            </a:p>
          </p:txBody>
        </p:sp>
        <p:sp>
          <p:nvSpPr>
            <p:cNvPr id="10" name="ZoneTexte 11"/>
            <p:cNvSpPr txBox="1">
              <a:spLocks noChangeArrowheads="1"/>
            </p:cNvSpPr>
            <p:nvPr/>
          </p:nvSpPr>
          <p:spPr bwMode="auto">
            <a:xfrm>
              <a:off x="4573588" y="1463375"/>
              <a:ext cx="3889376" cy="531632"/>
            </a:xfrm>
            <a:prstGeom prst="rect">
              <a:avLst/>
            </a:prstGeom>
            <a:noFill/>
            <a:ln w="9525">
              <a:solidFill>
                <a:srgbClr val="232E6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fr-FR" altLang="fr-FR" sz="1800" dirty="0" smtClean="0">
                  <a:solidFill>
                    <a:srgbClr val="153D8A"/>
                  </a:solidFill>
                  <a:latin typeface="Calibri" pitchFamily="34" charset="0"/>
                </a:rPr>
                <a:t>Catégories de risques potentiels selon les 5M</a:t>
              </a:r>
            </a:p>
          </p:txBody>
        </p:sp>
        <p:sp>
          <p:nvSpPr>
            <p:cNvPr id="11" name="ZoneTexte 15"/>
            <p:cNvSpPr txBox="1">
              <a:spLocks noChangeArrowheads="1"/>
            </p:cNvSpPr>
            <p:nvPr/>
          </p:nvSpPr>
          <p:spPr bwMode="auto">
            <a:xfrm>
              <a:off x="4573589" y="3049909"/>
              <a:ext cx="3905250" cy="1443001"/>
            </a:xfrm>
            <a:prstGeom prst="rect">
              <a:avLst/>
            </a:prstGeom>
            <a:noFill/>
            <a:ln w="9525">
              <a:solidFill>
                <a:srgbClr val="232E6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fr-FR" altLang="fr-FR" sz="1800" dirty="0" smtClean="0">
                  <a:solidFill>
                    <a:srgbClr val="153D8A"/>
                  </a:solidFill>
                  <a:latin typeface="Calibri" pitchFamily="34" charset="0"/>
                </a:rPr>
                <a:t>Calcul de l’Indice de Criticité en fonction de  </a:t>
              </a:r>
              <a:r>
                <a:rPr lang="fr-FR" altLang="fr-FR" sz="1800" b="1" dirty="0" smtClean="0">
                  <a:solidFill>
                    <a:srgbClr val="153D8A"/>
                  </a:solidFill>
                  <a:latin typeface="Calibri" pitchFamily="34" charset="0"/>
                </a:rPr>
                <a:t>Gravité</a:t>
              </a:r>
              <a:r>
                <a:rPr lang="fr-FR" altLang="fr-FR" sz="1800" dirty="0" smtClean="0">
                  <a:solidFill>
                    <a:srgbClr val="153D8A"/>
                  </a:solidFill>
                  <a:latin typeface="Calibri" pitchFamily="34" charset="0"/>
                </a:rPr>
                <a:t> : évaluer la criticité de chacun des risques en terme d’impact</a:t>
              </a:r>
            </a:p>
            <a:p>
              <a:pPr eaLnBrk="1" hangingPunct="1">
                <a:defRPr/>
              </a:pPr>
              <a:r>
                <a:rPr lang="fr-FR" altLang="fr-FR" sz="1800" b="1" dirty="0" smtClean="0">
                  <a:solidFill>
                    <a:srgbClr val="153D8A"/>
                  </a:solidFill>
                  <a:latin typeface="Calibri" pitchFamily="34" charset="0"/>
                </a:rPr>
                <a:t>Occurrence ou </a:t>
              </a:r>
              <a:r>
                <a:rPr lang="fr-FR" altLang="fr-FR" sz="1800" b="1" dirty="0" smtClean="0">
                  <a:solidFill>
                    <a:srgbClr val="153D8A"/>
                  </a:solidFill>
                  <a:latin typeface="Calibri" pitchFamily="34" charset="0"/>
                </a:rPr>
                <a:t>Fréquence </a:t>
              </a:r>
              <a:r>
                <a:rPr lang="fr-FR" altLang="fr-FR" sz="1800" dirty="0" smtClean="0">
                  <a:solidFill>
                    <a:srgbClr val="153D8A"/>
                  </a:solidFill>
                  <a:latin typeface="Calibri" pitchFamily="34" charset="0"/>
                </a:rPr>
                <a:t>: </a:t>
              </a:r>
              <a:r>
                <a:rPr lang="fr-FR" altLang="fr-FR" sz="1800" dirty="0" smtClean="0">
                  <a:solidFill>
                    <a:srgbClr val="153D8A"/>
                  </a:solidFill>
                  <a:latin typeface="Calibri" pitchFamily="34" charset="0"/>
                </a:rPr>
                <a:t>évaluer la criticité  de chacun des risques en terme de probabilité d’apparition</a:t>
              </a:r>
            </a:p>
          </p:txBody>
        </p:sp>
        <p:sp>
          <p:nvSpPr>
            <p:cNvPr id="12" name="ZoneTexte 17"/>
            <p:cNvSpPr txBox="1">
              <a:spLocks noChangeArrowheads="1"/>
            </p:cNvSpPr>
            <p:nvPr/>
          </p:nvSpPr>
          <p:spPr bwMode="auto">
            <a:xfrm>
              <a:off x="4589463" y="2195513"/>
              <a:ext cx="3889376" cy="759475"/>
            </a:xfrm>
            <a:prstGeom prst="rect">
              <a:avLst/>
            </a:prstGeom>
            <a:noFill/>
            <a:ln w="9525">
              <a:solidFill>
                <a:srgbClr val="232E6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defRPr/>
              </a:pPr>
              <a:r>
                <a:rPr lang="fr-FR" altLang="fr-FR" sz="1800" dirty="0" smtClean="0">
                  <a:solidFill>
                    <a:srgbClr val="153D8A"/>
                  </a:solidFill>
                  <a:latin typeface="Calibri" pitchFamily="34" charset="0"/>
                </a:rPr>
                <a:t>En fonction de AMDEC </a:t>
              </a:r>
              <a:r>
                <a:rPr lang="fr-FR" altLang="fr-FR" sz="1800" dirty="0" smtClean="0">
                  <a:solidFill>
                    <a:srgbClr val="153D8A"/>
                  </a:solidFill>
                  <a:latin typeface="Calibri" pitchFamily="34" charset="0"/>
                </a:rPr>
                <a:t>simplifié :</a:t>
              </a:r>
              <a:endParaRPr lang="fr-FR" altLang="fr-FR" sz="1800" dirty="0" smtClean="0">
                <a:solidFill>
                  <a:srgbClr val="153D8A"/>
                </a:solidFill>
                <a:latin typeface="Calibri" pitchFamily="34" charset="0"/>
              </a:endParaRPr>
            </a:p>
            <a:p>
              <a:pPr>
                <a:defRPr/>
              </a:pPr>
              <a:r>
                <a:rPr lang="fr-FR" sz="1800" dirty="0" smtClean="0">
                  <a:solidFill>
                    <a:srgbClr val="153D8A"/>
                  </a:solidFill>
                  <a:latin typeface="Calibri" pitchFamily="34" charset="0"/>
                </a:rPr>
                <a:t>Analyse des Modes de Défaillance, de leurs Effets et de leur Criticité</a:t>
              </a:r>
              <a:endParaRPr lang="fr-FR" altLang="fr-FR" sz="1800" dirty="0" smtClean="0">
                <a:solidFill>
                  <a:srgbClr val="153D8A"/>
                </a:solidFill>
                <a:latin typeface="Calibri" pitchFamily="34" charset="0"/>
              </a:endParaRPr>
            </a:p>
          </p:txBody>
        </p:sp>
        <p:sp>
          <p:nvSpPr>
            <p:cNvPr id="13" name="ZoneTexte 19"/>
            <p:cNvSpPr txBox="1">
              <a:spLocks noChangeArrowheads="1"/>
            </p:cNvSpPr>
            <p:nvPr/>
          </p:nvSpPr>
          <p:spPr bwMode="auto">
            <a:xfrm>
              <a:off x="4573589" y="5224047"/>
              <a:ext cx="3905250" cy="303790"/>
            </a:xfrm>
            <a:prstGeom prst="rect">
              <a:avLst/>
            </a:prstGeom>
            <a:noFill/>
            <a:ln w="9525">
              <a:solidFill>
                <a:srgbClr val="232E6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fr-FR" altLang="fr-FR" sz="1800" dirty="0" smtClean="0">
                  <a:solidFill>
                    <a:srgbClr val="153D8A"/>
                  </a:solidFill>
                  <a:latin typeface="Calibri" pitchFamily="34" charset="0"/>
                </a:rPr>
                <a:t>En fonction de Indice de Criticité</a:t>
              </a:r>
            </a:p>
          </p:txBody>
        </p:sp>
        <p:sp>
          <p:nvSpPr>
            <p:cNvPr id="14" name="ZoneTexte 21"/>
            <p:cNvSpPr txBox="1">
              <a:spLocks noChangeArrowheads="1"/>
            </p:cNvSpPr>
            <p:nvPr/>
          </p:nvSpPr>
          <p:spPr bwMode="auto">
            <a:xfrm>
              <a:off x="4573589" y="4577682"/>
              <a:ext cx="3905250" cy="531632"/>
            </a:xfrm>
            <a:prstGeom prst="rect">
              <a:avLst/>
            </a:prstGeom>
            <a:noFill/>
            <a:ln w="9525">
              <a:solidFill>
                <a:srgbClr val="232E6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fr-FR" altLang="fr-FR" sz="1800" dirty="0" smtClean="0">
                  <a:solidFill>
                    <a:srgbClr val="153D8A"/>
                  </a:solidFill>
                  <a:latin typeface="Calibri" pitchFamily="34" charset="0"/>
                </a:rPr>
                <a:t>Suivre l’évolution en cours de projet de la </a:t>
              </a:r>
              <a:r>
                <a:rPr lang="fr-FR" altLang="fr-FR" sz="1800" dirty="0" smtClean="0">
                  <a:solidFill>
                    <a:srgbClr val="153D8A"/>
                  </a:solidFill>
                  <a:latin typeface="Calibri" pitchFamily="34" charset="0"/>
                </a:rPr>
                <a:t>criticité</a:t>
              </a:r>
              <a:endParaRPr lang="fr-FR" altLang="fr-FR" sz="1800" dirty="0" smtClean="0">
                <a:solidFill>
                  <a:srgbClr val="153D8A"/>
                </a:solidFill>
                <a:latin typeface="Calibri" pitchFamily="34" charset="0"/>
              </a:endParaRPr>
            </a:p>
          </p:txBody>
        </p:sp>
        <p:sp>
          <p:nvSpPr>
            <p:cNvPr id="15" name="Flèche droite 14"/>
            <p:cNvSpPr/>
            <p:nvPr/>
          </p:nvSpPr>
          <p:spPr>
            <a:xfrm>
              <a:off x="3594100" y="1527175"/>
              <a:ext cx="977900" cy="485775"/>
            </a:xfrm>
            <a:prstGeom prst="rightArrow">
              <a:avLst/>
            </a:prstGeom>
            <a:solidFill>
              <a:schemeClr val="accent3">
                <a:lumMod val="75000"/>
                <a:tint val="66000"/>
                <a:satMod val="160000"/>
              </a:schemeClr>
            </a:solidFill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6" name="Flèche droite 15"/>
            <p:cNvSpPr/>
            <p:nvPr/>
          </p:nvSpPr>
          <p:spPr>
            <a:xfrm>
              <a:off x="3582988" y="2322513"/>
              <a:ext cx="977900" cy="484187"/>
            </a:xfrm>
            <a:prstGeom prst="rightArrow">
              <a:avLst/>
            </a:prstGeom>
            <a:solidFill>
              <a:schemeClr val="accent3">
                <a:lumMod val="75000"/>
                <a:tint val="66000"/>
                <a:satMod val="160000"/>
              </a:schemeClr>
            </a:solidFill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7" name="Flèche droite 16"/>
            <p:cNvSpPr/>
            <p:nvPr/>
          </p:nvSpPr>
          <p:spPr>
            <a:xfrm>
              <a:off x="3582988" y="3500438"/>
              <a:ext cx="977900" cy="485775"/>
            </a:xfrm>
            <a:prstGeom prst="rightArrow">
              <a:avLst/>
            </a:prstGeom>
            <a:solidFill>
              <a:schemeClr val="accent3">
                <a:lumMod val="75000"/>
                <a:tint val="66000"/>
                <a:satMod val="160000"/>
              </a:schemeClr>
            </a:solidFill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8" name="Flèche droite 17"/>
            <p:cNvSpPr/>
            <p:nvPr/>
          </p:nvSpPr>
          <p:spPr>
            <a:xfrm>
              <a:off x="3582988" y="5110163"/>
              <a:ext cx="979487" cy="484187"/>
            </a:xfrm>
            <a:prstGeom prst="rightArrow">
              <a:avLst/>
            </a:prstGeom>
            <a:solidFill>
              <a:schemeClr val="accent3">
                <a:lumMod val="75000"/>
                <a:tint val="66000"/>
                <a:satMod val="160000"/>
              </a:schemeClr>
            </a:solidFill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9" name="Flèche droite 18"/>
            <p:cNvSpPr/>
            <p:nvPr/>
          </p:nvSpPr>
          <p:spPr>
            <a:xfrm>
              <a:off x="3597276" y="4577682"/>
              <a:ext cx="977900" cy="484188"/>
            </a:xfrm>
            <a:prstGeom prst="rightArrow">
              <a:avLst/>
            </a:prstGeom>
            <a:solidFill>
              <a:schemeClr val="accent3">
                <a:lumMod val="75000"/>
                <a:tint val="66000"/>
                <a:satMod val="160000"/>
              </a:schemeClr>
            </a:solidFill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2" descr="C:\Users\1265\Documents\biologie pôle\COMMUNICATION\Chartre graphique 2015 09 22\logo_HUPC_H_de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6191250"/>
            <a:ext cx="25019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428596" y="785794"/>
            <a:ext cx="7848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  <a:defRPr/>
            </a:pPr>
            <a:r>
              <a:rPr lang="fr-FR" sz="2000" dirty="0" smtClean="0">
                <a:solidFill>
                  <a:srgbClr val="153D8A"/>
                </a:solidFill>
                <a:latin typeface="Calibri" pitchFamily="34" charset="0"/>
              </a:rPr>
              <a:t>Selon l’analyse </a:t>
            </a:r>
            <a:r>
              <a:rPr lang="fr-FR" sz="2000" dirty="0">
                <a:solidFill>
                  <a:srgbClr val="153D8A"/>
                </a:solidFill>
                <a:latin typeface="Calibri" pitchFamily="34" charset="0"/>
              </a:rPr>
              <a:t>des </a:t>
            </a:r>
            <a:r>
              <a:rPr lang="fr-FR" sz="2000" dirty="0" smtClean="0">
                <a:solidFill>
                  <a:srgbClr val="153D8A"/>
                </a:solidFill>
                <a:latin typeface="Calibri" pitchFamily="34" charset="0"/>
              </a:rPr>
              <a:t>5M d’une part:</a:t>
            </a:r>
            <a:endParaRPr lang="fr-FR" sz="2000" dirty="0">
              <a:solidFill>
                <a:srgbClr val="153D8A"/>
              </a:solidFill>
              <a:latin typeface="Calibri" pitchFamily="34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fr-FR" sz="2000" b="1" dirty="0">
                <a:latin typeface="Calibri" pitchFamily="34" charset="0"/>
              </a:rPr>
              <a:t>M</a:t>
            </a:r>
            <a:r>
              <a:rPr lang="fr-FR" sz="2000" dirty="0">
                <a:latin typeface="Calibri" pitchFamily="34" charset="0"/>
              </a:rPr>
              <a:t>atière</a:t>
            </a:r>
          </a:p>
          <a:p>
            <a:pPr marL="285750" indent="-285750">
              <a:buFontTx/>
              <a:buChar char="-"/>
              <a:defRPr/>
            </a:pPr>
            <a:r>
              <a:rPr lang="fr-FR" sz="2000" b="1" dirty="0">
                <a:latin typeface="Calibri" pitchFamily="34" charset="0"/>
              </a:rPr>
              <a:t>M</a:t>
            </a:r>
            <a:r>
              <a:rPr lang="fr-FR" sz="2000" dirty="0">
                <a:latin typeface="Calibri" pitchFamily="34" charset="0"/>
              </a:rPr>
              <a:t>ain d’œuvre</a:t>
            </a:r>
          </a:p>
          <a:p>
            <a:pPr marL="285750" indent="-285750">
              <a:buFontTx/>
              <a:buChar char="-"/>
              <a:defRPr/>
            </a:pPr>
            <a:r>
              <a:rPr lang="fr-FR" sz="2000" b="1" dirty="0">
                <a:latin typeface="Calibri" pitchFamily="34" charset="0"/>
              </a:rPr>
              <a:t>M</a:t>
            </a:r>
            <a:r>
              <a:rPr lang="fr-FR" sz="2000" dirty="0">
                <a:latin typeface="Calibri" pitchFamily="34" charset="0"/>
              </a:rPr>
              <a:t>atériel</a:t>
            </a:r>
          </a:p>
          <a:p>
            <a:pPr marL="285750" indent="-285750">
              <a:buFontTx/>
              <a:buChar char="-"/>
              <a:defRPr/>
            </a:pPr>
            <a:r>
              <a:rPr lang="fr-FR" sz="2000" b="1" dirty="0">
                <a:latin typeface="Calibri" pitchFamily="34" charset="0"/>
              </a:rPr>
              <a:t>M</a:t>
            </a:r>
            <a:r>
              <a:rPr lang="fr-FR" sz="2000" dirty="0">
                <a:latin typeface="Calibri" pitchFamily="34" charset="0"/>
              </a:rPr>
              <a:t>ilieu</a:t>
            </a:r>
          </a:p>
          <a:p>
            <a:pPr marL="285750" indent="-285750">
              <a:buFontTx/>
              <a:buChar char="-"/>
              <a:defRPr/>
            </a:pPr>
            <a:r>
              <a:rPr lang="fr-FR" sz="2000" b="1" dirty="0">
                <a:latin typeface="Calibri" pitchFamily="34" charset="0"/>
              </a:rPr>
              <a:t>M</a:t>
            </a:r>
            <a:r>
              <a:rPr lang="fr-FR" sz="2000" dirty="0">
                <a:latin typeface="Calibri" pitchFamily="34" charset="0"/>
              </a:rPr>
              <a:t>éthode</a:t>
            </a:r>
          </a:p>
          <a:p>
            <a:pPr>
              <a:defRPr/>
            </a:pPr>
            <a:endParaRPr lang="fr-FR" sz="2000" dirty="0">
              <a:solidFill>
                <a:srgbClr val="153D8A"/>
              </a:solidFill>
              <a:latin typeface="Calibri" pitchFamily="34" charset="0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fr-FR" altLang="fr-FR" sz="2000" dirty="0" smtClean="0">
                <a:solidFill>
                  <a:srgbClr val="153D8A"/>
                </a:solidFill>
                <a:latin typeface="Calibri" pitchFamily="34" charset="0"/>
              </a:rPr>
              <a:t>Et d’autres part, AMDEC</a:t>
            </a:r>
            <a:r>
              <a:rPr lang="fr-FR" altLang="fr-FR" sz="2000" dirty="0">
                <a:solidFill>
                  <a:srgbClr val="153D8A"/>
                </a:solidFill>
                <a:latin typeface="Calibri" pitchFamily="34" charset="0"/>
              </a:rPr>
              <a:t>: </a:t>
            </a:r>
            <a:r>
              <a:rPr lang="fr-FR" sz="2000" b="1" dirty="0">
                <a:solidFill>
                  <a:srgbClr val="153D8A"/>
                </a:solidFill>
                <a:latin typeface="Calibri" pitchFamily="34" charset="0"/>
              </a:rPr>
              <a:t>A</a:t>
            </a:r>
            <a:r>
              <a:rPr lang="fr-FR" sz="2000" dirty="0">
                <a:solidFill>
                  <a:srgbClr val="153D8A"/>
                </a:solidFill>
                <a:latin typeface="Calibri" pitchFamily="34" charset="0"/>
              </a:rPr>
              <a:t>nalyse des </a:t>
            </a:r>
            <a:r>
              <a:rPr lang="fr-FR" sz="2000" b="1" dirty="0">
                <a:solidFill>
                  <a:srgbClr val="153D8A"/>
                </a:solidFill>
                <a:latin typeface="Calibri" pitchFamily="34" charset="0"/>
              </a:rPr>
              <a:t>M</a:t>
            </a:r>
            <a:r>
              <a:rPr lang="fr-FR" sz="2000" dirty="0">
                <a:solidFill>
                  <a:srgbClr val="153D8A"/>
                </a:solidFill>
                <a:latin typeface="Calibri" pitchFamily="34" charset="0"/>
              </a:rPr>
              <a:t>odes de </a:t>
            </a:r>
            <a:r>
              <a:rPr lang="fr-FR" sz="2000" b="1" dirty="0">
                <a:solidFill>
                  <a:srgbClr val="153D8A"/>
                </a:solidFill>
                <a:latin typeface="Calibri" pitchFamily="34" charset="0"/>
              </a:rPr>
              <a:t>D</a:t>
            </a:r>
            <a:r>
              <a:rPr lang="fr-FR" sz="2000" dirty="0">
                <a:solidFill>
                  <a:srgbClr val="153D8A"/>
                </a:solidFill>
                <a:latin typeface="Calibri" pitchFamily="34" charset="0"/>
              </a:rPr>
              <a:t>éfaillance, de leurs </a:t>
            </a:r>
            <a:r>
              <a:rPr lang="fr-FR" sz="2000" b="1" dirty="0">
                <a:solidFill>
                  <a:srgbClr val="153D8A"/>
                </a:solidFill>
                <a:latin typeface="Calibri" pitchFamily="34" charset="0"/>
              </a:rPr>
              <a:t>E</a:t>
            </a:r>
            <a:r>
              <a:rPr lang="fr-FR" sz="2000" dirty="0">
                <a:solidFill>
                  <a:srgbClr val="153D8A"/>
                </a:solidFill>
                <a:latin typeface="Calibri" pitchFamily="34" charset="0"/>
              </a:rPr>
              <a:t>ffets et de leur </a:t>
            </a:r>
            <a:r>
              <a:rPr lang="fr-FR" sz="2000" b="1" dirty="0">
                <a:solidFill>
                  <a:srgbClr val="153D8A"/>
                </a:solidFill>
                <a:latin typeface="Calibri" pitchFamily="34" charset="0"/>
              </a:rPr>
              <a:t>C</a:t>
            </a:r>
            <a:r>
              <a:rPr lang="fr-FR" sz="2000" dirty="0">
                <a:solidFill>
                  <a:srgbClr val="153D8A"/>
                </a:solidFill>
                <a:latin typeface="Calibri" pitchFamily="34" charset="0"/>
              </a:rPr>
              <a:t>riticité. </a:t>
            </a:r>
            <a:r>
              <a:rPr lang="fr-FR" sz="2000" dirty="0">
                <a:latin typeface="Calibri" pitchFamily="34" charset="0"/>
              </a:rPr>
              <a:t>C’est-à-dire de prendre en compte, dans l’analyse de risque, les défaillances pouvant avoir un impact sur :</a:t>
            </a:r>
          </a:p>
          <a:p>
            <a:pPr marL="285750" indent="-285750">
              <a:buFontTx/>
              <a:buChar char="-"/>
              <a:defRPr/>
            </a:pPr>
            <a:r>
              <a:rPr lang="fr-FR" sz="2000" dirty="0">
                <a:latin typeface="Calibri" pitchFamily="34" charset="0"/>
              </a:rPr>
              <a:t>le client (patient, prescripteur)</a:t>
            </a:r>
          </a:p>
          <a:p>
            <a:pPr marL="285750" indent="-285750">
              <a:buFontTx/>
              <a:buChar char="-"/>
              <a:defRPr/>
            </a:pPr>
            <a:r>
              <a:rPr lang="fr-FR" sz="2000" dirty="0">
                <a:latin typeface="Calibri" pitchFamily="34" charset="0"/>
              </a:rPr>
              <a:t>le produit (échantillon, examen)</a:t>
            </a:r>
          </a:p>
          <a:p>
            <a:pPr marL="285750" indent="-285750">
              <a:buFontTx/>
              <a:buChar char="-"/>
              <a:defRPr/>
            </a:pPr>
            <a:r>
              <a:rPr lang="fr-FR" sz="2000" dirty="0" smtClean="0">
                <a:latin typeface="Calibri" pitchFamily="34" charset="0"/>
              </a:rPr>
              <a:t>l’organisation</a:t>
            </a:r>
            <a:endParaRPr lang="fr-FR" sz="2000" b="1" dirty="0">
              <a:latin typeface="Calibri" pitchFamily="34" charset="0"/>
            </a:endParaRPr>
          </a:p>
          <a:p>
            <a:pPr>
              <a:defRPr/>
            </a:pPr>
            <a:endParaRPr lang="fr-FR" sz="2000" dirty="0">
              <a:latin typeface="Calibri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42988" y="188913"/>
            <a:ext cx="7386664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 smtClean="0">
                <a:solidFill>
                  <a:schemeClr val="bg1"/>
                </a:solidFill>
                <a:latin typeface="Arial Narrow"/>
                <a:cs typeface="Arial Narrow"/>
              </a:rPr>
              <a:t>Méthodologie générale de analyse de risques</a:t>
            </a:r>
            <a:endParaRPr lang="fr-FR" sz="2400" b="1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1042988" y="188913"/>
            <a:ext cx="4752975" cy="4619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 smtClean="0">
                <a:solidFill>
                  <a:schemeClr val="bg1"/>
                </a:solidFill>
                <a:latin typeface="Arial Narrow"/>
                <a:cs typeface="Arial Narrow"/>
              </a:rPr>
              <a:t> La cartographie des risques</a:t>
            </a:r>
            <a:endParaRPr lang="fr-FR" sz="2400" b="1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pic>
        <p:nvPicPr>
          <p:cNvPr id="19460" name="Picture 2" descr="C:\Users\1265\Documents\biologie pôle\COMMUNICATION\Chartre graphique 2015 09 22\logo_HUPC_H_de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6191250"/>
            <a:ext cx="25019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1524000" y="1397000"/>
          <a:ext cx="6095999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/>
                <a:gridCol w="870857"/>
                <a:gridCol w="870857"/>
                <a:gridCol w="870857"/>
                <a:gridCol w="870857"/>
                <a:gridCol w="870857"/>
                <a:gridCol w="870857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9016666"/>
              </p:ext>
            </p:extLst>
          </p:nvPr>
        </p:nvGraphicFramePr>
        <p:xfrm>
          <a:off x="285720" y="1397000"/>
          <a:ext cx="8715435" cy="286159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45062"/>
                <a:gridCol w="1391541"/>
                <a:gridCol w="1098583"/>
                <a:gridCol w="1245062"/>
                <a:gridCol w="1020544"/>
                <a:gridCol w="1214446"/>
                <a:gridCol w="1500197"/>
              </a:tblGrid>
              <a:tr h="1531934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alibri" pitchFamily="34" charset="0"/>
                        </a:rPr>
                        <a:t>Etapes du processus</a:t>
                      </a:r>
                      <a:endParaRPr lang="fr-FR" sz="1600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Natures des défaillances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Causes (5M)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Impact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IC </a:t>
                      </a:r>
                    </a:p>
                    <a:p>
                      <a:pPr algn="ctr"/>
                      <a:r>
                        <a:rPr lang="fr-FR" sz="1600" dirty="0" err="1" smtClean="0"/>
                        <a:t>G</a:t>
                      </a:r>
                      <a:r>
                        <a:rPr lang="fr-FR" sz="1400" b="0" dirty="0" err="1" smtClean="0"/>
                        <a:t>x</a:t>
                      </a:r>
                      <a:r>
                        <a:rPr lang="fr-FR" sz="1600" dirty="0" err="1" smtClean="0"/>
                        <a:t>O</a:t>
                      </a:r>
                      <a:r>
                        <a:rPr lang="fr-FR" sz="1600" dirty="0" smtClean="0"/>
                        <a:t>=</a:t>
                      </a:r>
                    </a:p>
                    <a:p>
                      <a:pPr algn="ctr"/>
                      <a:r>
                        <a:rPr lang="fr-FR" sz="1600" dirty="0" smtClean="0"/>
                        <a:t>Criticité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Actions</a:t>
                      </a:r>
                      <a:r>
                        <a:rPr lang="fr-FR" sz="1600" baseline="0" dirty="0" smtClean="0"/>
                        <a:t>/</a:t>
                      </a:r>
                    </a:p>
                    <a:p>
                      <a:pPr algn="ctr"/>
                      <a:r>
                        <a:rPr lang="fr-FR" sz="1600" baseline="0" dirty="0" smtClean="0"/>
                        <a:t>Conduite à tenir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Moyens</a:t>
                      </a:r>
                      <a:r>
                        <a:rPr lang="fr-FR" sz="1600" baseline="0" dirty="0" smtClean="0"/>
                        <a:t> de surveillance</a:t>
                      </a:r>
                      <a:endParaRPr lang="fr-FR" sz="1600" dirty="0"/>
                    </a:p>
                  </a:txBody>
                  <a:tcPr anchor="ctr"/>
                </a:tc>
              </a:tr>
              <a:tr h="664830">
                <a:tc>
                  <a:txBody>
                    <a:bodyPr/>
                    <a:lstStyle/>
                    <a:p>
                      <a:r>
                        <a:rPr lang="fr-FR" sz="1000" dirty="0" smtClean="0">
                          <a:hlinkClick r:id="rId4" action="ppaction://hlinkfile"/>
                        </a:rPr>
                        <a:t>Carto des risques vierge_V2.xls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66483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468313" y="4797152"/>
            <a:ext cx="2159471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1042988" y="188913"/>
            <a:ext cx="4752975" cy="4619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 smtClean="0">
                <a:solidFill>
                  <a:schemeClr val="bg1"/>
                </a:solidFill>
                <a:latin typeface="Arial Narrow"/>
                <a:cs typeface="Arial Narrow"/>
              </a:rPr>
              <a:t>Pilotage du risque </a:t>
            </a:r>
            <a:endParaRPr lang="fr-FR" sz="2400" b="1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pic>
        <p:nvPicPr>
          <p:cNvPr id="19460" name="Picture 2" descr="C:\Users\1265\Documents\biologie pôle\COMMUNICATION\Chartre graphique 2015 09 22\logo_HUPC_H_de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6191250"/>
            <a:ext cx="25019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785786" y="928670"/>
            <a:ext cx="7559675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b="1" i="1" dirty="0"/>
              <a:t>Les activités d’amélioration doivent être menées dans des domaines à la priorité la plus élevée en fonction des évaluations de risque (4.12).</a:t>
            </a:r>
            <a:r>
              <a:rPr lang="fr-FR" sz="1600" dirty="0"/>
              <a:t> Les actions correctives mises en œuvre font l’objet d’un suivi et d’un contrôle </a:t>
            </a:r>
          </a:p>
          <a:p>
            <a:r>
              <a:rPr lang="fr-FR" sz="1600" b="1" i="1" dirty="0"/>
              <a:t> </a:t>
            </a:r>
            <a:endParaRPr lang="fr-FR" sz="1600" dirty="0"/>
          </a:p>
          <a:p>
            <a:r>
              <a:rPr lang="fr-FR" sz="1600" b="1" i="1" dirty="0">
                <a:solidFill>
                  <a:srgbClr val="FF0000"/>
                </a:solidFill>
              </a:rPr>
              <a:t>Les informations concernant l’évaluation de la gestion des risques font partie des entrées de la revue de direction </a:t>
            </a:r>
            <a:r>
              <a:rPr lang="fr-FR" sz="1600" b="1" i="1" dirty="0">
                <a:solidFill>
                  <a:srgbClr val="C00000"/>
                </a:solidFill>
              </a:rPr>
              <a:t>(4.15.2</a:t>
            </a:r>
            <a:r>
              <a:rPr lang="fr-FR" sz="1600" b="1" i="1" dirty="0" smtClean="0">
                <a:solidFill>
                  <a:srgbClr val="C00000"/>
                </a:solidFill>
              </a:rPr>
              <a:t>). </a:t>
            </a:r>
          </a:p>
          <a:p>
            <a:r>
              <a:rPr lang="fr-FR" sz="1600" dirty="0" smtClean="0">
                <a:hlinkClick r:id="rId4" action="ppaction://hlinkfile"/>
              </a:rPr>
              <a:t>échelle de criticité.docx</a:t>
            </a:r>
            <a:r>
              <a:rPr lang="fr-FR" sz="1600" dirty="0" smtClean="0"/>
              <a:t> </a:t>
            </a:r>
            <a:r>
              <a:rPr lang="fr-FR" sz="1600" dirty="0" smtClean="0">
                <a:hlinkClick r:id="rId5" action="ppaction://hlinkfile"/>
              </a:rPr>
              <a:t>Mo gestion des risques_V2.doc</a:t>
            </a:r>
            <a:endParaRPr lang="fr-FR" sz="1600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8633318"/>
              </p:ext>
            </p:extLst>
          </p:nvPr>
        </p:nvGraphicFramePr>
        <p:xfrm>
          <a:off x="357158" y="2928934"/>
          <a:ext cx="8280400" cy="288131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66320"/>
                <a:gridCol w="1983846"/>
                <a:gridCol w="4830234"/>
              </a:tblGrid>
              <a:tr h="304873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IC</a:t>
                      </a:r>
                      <a:endParaRPr lang="fr-FR" sz="1400" dirty="0"/>
                    </a:p>
                  </a:txBody>
                  <a:tcPr marL="91426" marR="91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Criticité</a:t>
                      </a:r>
                      <a:endParaRPr lang="fr-FR" sz="1400" dirty="0"/>
                    </a:p>
                  </a:txBody>
                  <a:tcPr marL="91426" marR="91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Actions </a:t>
                      </a:r>
                      <a:endParaRPr lang="fr-FR" sz="1400" dirty="0"/>
                    </a:p>
                  </a:txBody>
                  <a:tcPr marL="91426" marR="91426" anchor="ctr"/>
                </a:tc>
              </a:tr>
              <a:tr h="304873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 à 4</a:t>
                      </a:r>
                      <a:endParaRPr lang="fr-FR" sz="1400" dirty="0"/>
                    </a:p>
                  </a:txBody>
                  <a:tcPr marL="91426" marR="9142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Faible</a:t>
                      </a:r>
                    </a:p>
                  </a:txBody>
                  <a:tcPr marL="91426" marR="9142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kern="1200" dirty="0" smtClean="0">
                          <a:effectLst/>
                        </a:rPr>
                        <a:t>Evènements non fréquents et non graves</a:t>
                      </a:r>
                      <a:endParaRPr lang="fr-FR" sz="1400" dirty="0"/>
                    </a:p>
                  </a:txBody>
                  <a:tcPr marL="91426" marR="91426" anchor="ctr">
                    <a:solidFill>
                      <a:schemeClr val="bg1"/>
                    </a:solidFill>
                  </a:tcPr>
                </a:tc>
              </a:tr>
              <a:tr h="385314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5 à 10</a:t>
                      </a:r>
                      <a:endParaRPr lang="fr-FR" sz="1400" dirty="0"/>
                    </a:p>
                  </a:txBody>
                  <a:tcPr marL="91426" marR="91426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Faible non négligeable</a:t>
                      </a:r>
                      <a:endParaRPr lang="fr-FR" sz="1400" dirty="0"/>
                    </a:p>
                  </a:txBody>
                  <a:tcPr marL="91426" marR="91426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Vérifier trimestrielle l'évolution de la criticité.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426" marR="91426" anchor="ctr">
                    <a:solidFill>
                      <a:srgbClr val="92D050"/>
                    </a:solidFill>
                  </a:tcPr>
                </a:tc>
              </a:tr>
              <a:tr h="576262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11 à 15</a:t>
                      </a:r>
                      <a:endParaRPr lang="fr-FR" sz="1400" dirty="0"/>
                    </a:p>
                  </a:txBody>
                  <a:tcPr marL="91426" marR="91426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Moyen</a:t>
                      </a:r>
                      <a:endParaRPr lang="fr-FR" sz="1400" dirty="0"/>
                    </a:p>
                  </a:txBody>
                  <a:tcPr marL="91426" marR="91426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fr-F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Déclencher une action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fr-F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Vérifier mensuellement  l'évolution de la criticité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marL="91426" marR="91426" anchor="ctr">
                    <a:solidFill>
                      <a:srgbClr val="FFFF00"/>
                    </a:solidFill>
                  </a:tcPr>
                </a:tc>
              </a:tr>
              <a:tr h="73174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16</a:t>
                      </a:r>
                      <a:r>
                        <a:rPr lang="fr-FR" sz="1400" baseline="0" dirty="0" smtClean="0"/>
                        <a:t> à 20</a:t>
                      </a:r>
                      <a:endParaRPr lang="fr-FR" sz="1400" dirty="0"/>
                    </a:p>
                  </a:txBody>
                  <a:tcPr marL="91426" marR="91426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Elevée</a:t>
                      </a:r>
                      <a:endParaRPr lang="fr-FR" sz="1400" dirty="0"/>
                    </a:p>
                  </a:txBody>
                  <a:tcPr marL="91426" marR="91426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fr-F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Resserrer le pilotage de l'action à un niveau mensuelle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fr-F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Rapporter ce risque en réunion service en Cellule Qualité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marL="91426" marR="91426" anchor="ctr">
                    <a:solidFill>
                      <a:srgbClr val="FFC000"/>
                    </a:solidFill>
                  </a:tcPr>
                </a:tc>
              </a:tr>
              <a:tr h="57825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21</a:t>
                      </a:r>
                      <a:r>
                        <a:rPr lang="fr-FR" sz="1400" baseline="0" dirty="0" smtClean="0"/>
                        <a:t> à 25</a:t>
                      </a:r>
                      <a:endParaRPr lang="fr-FR" sz="1400" dirty="0"/>
                    </a:p>
                  </a:txBody>
                  <a:tcPr marL="91426" marR="91426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Très élevée</a:t>
                      </a:r>
                      <a:endParaRPr lang="fr-FR" sz="1400" dirty="0"/>
                    </a:p>
                  </a:txBody>
                  <a:tcPr marL="91426" marR="91426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fr-F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Resserrer le pilotage de l'action à un niveau hebdomadaire 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26" marR="91426" anchor="ctr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907976" y="3149352"/>
            <a:ext cx="8208963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ts val="1000"/>
              </a:spcAft>
              <a:buClr>
                <a:srgbClr val="153D8A"/>
              </a:buClr>
              <a:buSzPct val="110000"/>
              <a:buFont typeface="Wingdings" pitchFamily="2" charset="2"/>
              <a:buNone/>
              <a:tabLst/>
              <a:defRPr/>
            </a:pPr>
            <a:r>
              <a:rPr kumimoji="0" lang="fr-FR" sz="4000" b="1" i="0" u="none" strike="noStrike" kern="1200" cap="none" spc="0" normalizeH="0" noProof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ＭＳ Ｐゴシック" pitchFamily="34" charset="-128"/>
                <a:cs typeface="+mn-cs"/>
              </a:rPr>
              <a:t>Management du processus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85720" y="1071546"/>
            <a:ext cx="2160587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fr-FR" sz="1200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ＭＳ Ｐゴシック" pitchFamily="34" charset="-128"/>
              </a:rPr>
              <a:t>5</a:t>
            </a:r>
            <a:endParaRPr lang="fr-FR" sz="1200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ea typeface="ＭＳ Ｐゴシック" pitchFamily="34" charset="-128"/>
            </a:endParaRPr>
          </a:p>
        </p:txBody>
      </p:sp>
      <p:pic>
        <p:nvPicPr>
          <p:cNvPr id="5" name="Picture 2" descr="C:\Users\1265\Documents\biologie pôle\COMMUNICATION\Chartre graphique 2015 09 22\logo_HUPC_H_de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6191250"/>
            <a:ext cx="25019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1214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1042988" y="188913"/>
            <a:ext cx="4752975" cy="4619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 smtClean="0">
                <a:solidFill>
                  <a:schemeClr val="bg1"/>
                </a:solidFill>
                <a:latin typeface="Arial Narrow"/>
                <a:cs typeface="Arial Narrow"/>
              </a:rPr>
              <a:t>Etape du management du processus </a:t>
            </a:r>
            <a:endParaRPr lang="fr-FR" sz="2400" b="1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pic>
        <p:nvPicPr>
          <p:cNvPr id="19460" name="Picture 2" descr="C:\Users\1265\Documents\biologie pôle\COMMUNICATION\Chartre graphique 2015 09 22\logo_HUPC_H_de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6191250"/>
            <a:ext cx="25019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57158" y="1214422"/>
            <a:ext cx="8389937" cy="44935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Clr>
                <a:srgbClr val="153D8A"/>
              </a:buClr>
              <a:buFont typeface="Wingdings" pitchFamily="2" charset="2"/>
              <a:buChar char="q"/>
              <a:defRPr/>
            </a:pPr>
            <a:r>
              <a:rPr lang="fr-FR" sz="2400" dirty="0" smtClean="0">
                <a:solidFill>
                  <a:srgbClr val="153D8A"/>
                </a:solidFill>
                <a:latin typeface="Calibri" pitchFamily="34" charset="0"/>
                <a:ea typeface="ＭＳ Ｐゴシック" pitchFamily="34" charset="-128"/>
              </a:rPr>
              <a:t>Piloter les processus : </a:t>
            </a:r>
          </a:p>
          <a:p>
            <a:pPr marL="800100" lvl="1" indent="-342900">
              <a:buClr>
                <a:srgbClr val="153D8A"/>
              </a:buClr>
              <a:buFont typeface="Wingdings" pitchFamily="2" charset="2"/>
              <a:buChar char="Ø"/>
              <a:defRPr/>
            </a:pPr>
            <a:r>
              <a:rPr lang="fr-FR" sz="2000" dirty="0" smtClean="0">
                <a:latin typeface="Calibri" pitchFamily="34" charset="0"/>
                <a:ea typeface="ＭＳ Ｐゴシック" pitchFamily="34" charset="-128"/>
              </a:rPr>
              <a:t>Désigner un </a:t>
            </a:r>
            <a:r>
              <a:rPr lang="fr-FR" sz="2000" dirty="0" smtClean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</a:rPr>
              <a:t>pilote</a:t>
            </a:r>
            <a:r>
              <a:rPr lang="fr-FR" sz="2000" dirty="0" smtClean="0">
                <a:latin typeface="Calibri" pitchFamily="34" charset="0"/>
                <a:ea typeface="ＭＳ Ｐゴシック" pitchFamily="34" charset="-128"/>
              </a:rPr>
              <a:t> du processus (autorité, compétences, moyens…)</a:t>
            </a:r>
          </a:p>
          <a:p>
            <a:pPr marL="800100" lvl="1" indent="-342900">
              <a:buClr>
                <a:srgbClr val="153D8A"/>
              </a:buClr>
              <a:buFont typeface="Wingdings" pitchFamily="2" charset="2"/>
              <a:buChar char="Ø"/>
              <a:defRPr/>
            </a:pPr>
            <a:endParaRPr lang="fr-FR" sz="2000" dirty="0" smtClean="0">
              <a:latin typeface="Calibri" pitchFamily="34" charset="0"/>
              <a:ea typeface="ＭＳ Ｐゴシック" pitchFamily="34" charset="-128"/>
            </a:endParaRPr>
          </a:p>
          <a:p>
            <a:pPr marL="800100" lvl="1" indent="-342900">
              <a:buClr>
                <a:srgbClr val="153D8A"/>
              </a:buClr>
              <a:buFont typeface="Wingdings" pitchFamily="2" charset="2"/>
              <a:buChar char="Ø"/>
              <a:defRPr/>
            </a:pPr>
            <a:r>
              <a:rPr lang="fr-FR" sz="2000" dirty="0" smtClean="0">
                <a:latin typeface="Calibri" pitchFamily="34" charset="0"/>
                <a:ea typeface="ＭＳ Ｐゴシック" pitchFamily="34" charset="-128"/>
              </a:rPr>
              <a:t>Définir les </a:t>
            </a:r>
            <a:r>
              <a:rPr lang="fr-FR" sz="2000" dirty="0" smtClean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</a:rPr>
              <a:t>données</a:t>
            </a:r>
            <a:r>
              <a:rPr lang="fr-FR" sz="2000" dirty="0" smtClean="0">
                <a:latin typeface="Calibri" pitchFamily="34" charset="0"/>
                <a:ea typeface="ＭＳ Ｐゴシック" pitchFamily="34" charset="-128"/>
              </a:rPr>
              <a:t> d'entrée du pilotage (</a:t>
            </a:r>
            <a:r>
              <a:rPr lang="fr-FR" sz="2000" dirty="0" smtClean="0">
                <a:latin typeface="Calibri" pitchFamily="34" charset="0"/>
                <a:ea typeface="ＭＳ Ｐゴシック" pitchFamily="34" charset="-128"/>
              </a:rPr>
              <a:t>qualitatives, quantitatives</a:t>
            </a:r>
            <a:r>
              <a:rPr lang="fr-FR" sz="2000" dirty="0" smtClean="0">
                <a:latin typeface="Calibri" pitchFamily="34" charset="0"/>
                <a:ea typeface="ＭＳ Ｐゴシック" pitchFamily="34" charset="-128"/>
              </a:rPr>
              <a:t>, externes, internes…)</a:t>
            </a:r>
          </a:p>
          <a:p>
            <a:pPr marL="800100" lvl="1" indent="-342900">
              <a:buClr>
                <a:srgbClr val="153D8A"/>
              </a:buClr>
              <a:buFont typeface="Wingdings" pitchFamily="2" charset="2"/>
              <a:buChar char="Ø"/>
              <a:defRPr/>
            </a:pPr>
            <a:endParaRPr lang="fr-FR" sz="2000" dirty="0" smtClean="0">
              <a:latin typeface="Calibri" pitchFamily="34" charset="0"/>
              <a:ea typeface="ＭＳ Ｐゴシック" pitchFamily="34" charset="-128"/>
            </a:endParaRPr>
          </a:p>
          <a:p>
            <a:pPr marL="800100" lvl="1" indent="-342900">
              <a:buClr>
                <a:srgbClr val="153D8A"/>
              </a:buClr>
              <a:buFont typeface="Wingdings" pitchFamily="2" charset="2"/>
              <a:buChar char="Ø"/>
              <a:defRPr/>
            </a:pPr>
            <a:r>
              <a:rPr lang="fr-FR" sz="2000" dirty="0" smtClean="0">
                <a:latin typeface="Calibri" pitchFamily="34" charset="0"/>
                <a:ea typeface="ＭＳ Ｐゴシック" pitchFamily="34" charset="-128"/>
              </a:rPr>
              <a:t>Faire des </a:t>
            </a:r>
            <a:r>
              <a:rPr lang="fr-FR" sz="2000" dirty="0" smtClean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</a:rPr>
              <a:t>revues</a:t>
            </a:r>
            <a:r>
              <a:rPr lang="fr-FR" sz="2000" dirty="0" smtClean="0">
                <a:latin typeface="Calibri" pitchFamily="34" charset="0"/>
                <a:ea typeface="ＭＳ Ｐゴシック" pitchFamily="34" charset="-128"/>
              </a:rPr>
              <a:t> des processus (</a:t>
            </a:r>
            <a:r>
              <a:rPr lang="fr-FR" sz="2000" dirty="0" smtClean="0">
                <a:latin typeface="Calibri" pitchFamily="34" charset="0"/>
                <a:ea typeface="ＭＳ Ｐゴシック" pitchFamily="34" charset="-128"/>
              </a:rPr>
              <a:t>audits périodiques, analyses </a:t>
            </a:r>
            <a:r>
              <a:rPr lang="fr-FR" sz="2000" dirty="0" smtClean="0">
                <a:latin typeface="Calibri" pitchFamily="34" charset="0"/>
                <a:ea typeface="ＭＳ Ｐゴシック" pitchFamily="34" charset="-128"/>
              </a:rPr>
              <a:t>d’efficience…)</a:t>
            </a:r>
          </a:p>
          <a:p>
            <a:pPr lvl="1">
              <a:buClr>
                <a:srgbClr val="153D8A"/>
              </a:buClr>
              <a:defRPr/>
            </a:pPr>
            <a:endParaRPr lang="fr-FR" sz="2000" dirty="0" smtClean="0">
              <a:latin typeface="Calibri" pitchFamily="34" charset="0"/>
              <a:ea typeface="ＭＳ Ｐゴシック" pitchFamily="34" charset="-128"/>
            </a:endParaRPr>
          </a:p>
          <a:p>
            <a:pPr marL="342900" indent="-342900">
              <a:buClr>
                <a:srgbClr val="153D8A"/>
              </a:buClr>
              <a:buFont typeface="Wingdings" pitchFamily="2" charset="2"/>
              <a:buChar char="q"/>
              <a:defRPr/>
            </a:pPr>
            <a:r>
              <a:rPr lang="fr-FR" sz="2400" dirty="0" smtClean="0">
                <a:solidFill>
                  <a:srgbClr val="153D8A"/>
                </a:solidFill>
                <a:latin typeface="Calibri" pitchFamily="34" charset="0"/>
                <a:ea typeface="ＭＳ Ｐゴシック" pitchFamily="34" charset="-128"/>
              </a:rPr>
              <a:t>Améliorer en continu les processus </a:t>
            </a:r>
            <a:r>
              <a:rPr lang="fr-FR" sz="2000" dirty="0" smtClean="0">
                <a:latin typeface="Calibri" pitchFamily="34" charset="0"/>
                <a:ea typeface="ＭＳ Ｐゴシック" pitchFamily="34" charset="-128"/>
              </a:rPr>
              <a:t>:</a:t>
            </a:r>
          </a:p>
          <a:p>
            <a:pPr marL="800100" lvl="1" indent="-342900">
              <a:buClr>
                <a:srgbClr val="153D8A"/>
              </a:buClr>
              <a:buFont typeface="Wingdings" pitchFamily="2" charset="2"/>
              <a:buChar char="Ø"/>
              <a:defRPr/>
            </a:pPr>
            <a:r>
              <a:rPr lang="fr-FR" sz="2000" dirty="0" smtClean="0">
                <a:latin typeface="Calibri" pitchFamily="34" charset="0"/>
                <a:ea typeface="ＭＳ Ｐゴシック" pitchFamily="34" charset="-128"/>
              </a:rPr>
              <a:t>Sur proposition du pilote</a:t>
            </a:r>
          </a:p>
          <a:p>
            <a:pPr marL="800100" lvl="1" indent="-342900">
              <a:buClr>
                <a:srgbClr val="153D8A"/>
              </a:buClr>
              <a:buFont typeface="Wingdings" pitchFamily="2" charset="2"/>
              <a:buChar char="Ø"/>
              <a:defRPr/>
            </a:pPr>
            <a:endParaRPr lang="fr-FR" sz="2000" dirty="0" smtClean="0">
              <a:latin typeface="Calibri" pitchFamily="34" charset="0"/>
              <a:ea typeface="ＭＳ Ｐゴシック" pitchFamily="34" charset="-128"/>
            </a:endParaRPr>
          </a:p>
          <a:p>
            <a:pPr marL="800100" lvl="1" indent="-342900">
              <a:buClr>
                <a:srgbClr val="153D8A"/>
              </a:buClr>
              <a:buFont typeface="Wingdings" pitchFamily="2" charset="2"/>
              <a:buChar char="Ø"/>
              <a:defRPr/>
            </a:pPr>
            <a:r>
              <a:rPr lang="fr-FR" sz="2000" dirty="0" smtClean="0">
                <a:latin typeface="Calibri" pitchFamily="34" charset="0"/>
                <a:ea typeface="ＭＳ Ｐゴシック" pitchFamily="34" charset="-128"/>
              </a:rPr>
              <a:t>Avec des plans </a:t>
            </a:r>
            <a:r>
              <a:rPr lang="fr-FR" sz="2000" dirty="0" smtClean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</a:rPr>
              <a:t>d'amélioration</a:t>
            </a:r>
            <a:r>
              <a:rPr lang="fr-FR" sz="2000" dirty="0" smtClean="0">
                <a:latin typeface="Calibri" pitchFamily="34" charset="0"/>
                <a:ea typeface="ＭＳ Ｐゴシック" pitchFamily="34" charset="-128"/>
              </a:rPr>
              <a:t> étudiés, validés et mis en œuvre</a:t>
            </a:r>
          </a:p>
          <a:p>
            <a:pPr>
              <a:buClr>
                <a:srgbClr val="153D8A"/>
              </a:buClr>
              <a:defRPr/>
            </a:pPr>
            <a:endParaRPr lang="fr-FR" dirty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042988" y="188913"/>
            <a:ext cx="4752975" cy="4619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 smtClean="0">
                <a:solidFill>
                  <a:schemeClr val="bg1"/>
                </a:solidFill>
                <a:latin typeface="Arial Narrow"/>
                <a:cs typeface="Arial Narrow"/>
              </a:rPr>
              <a:t>Audit de processus : </a:t>
            </a:r>
            <a:r>
              <a:rPr lang="fr-FR" sz="2400" b="1" dirty="0" smtClean="0">
                <a:solidFill>
                  <a:schemeClr val="bg1"/>
                </a:solidFill>
                <a:latin typeface="Arial Narrow"/>
                <a:cs typeface="Arial Narrow"/>
              </a:rPr>
              <a:t>pourquoi ? </a:t>
            </a:r>
            <a:endParaRPr lang="fr-FR" sz="2400" b="1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/>
        </p:nvSpPr>
        <p:spPr bwMode="auto">
          <a:xfrm>
            <a:off x="815975" y="1628775"/>
            <a:ext cx="7820025" cy="3323987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fr-FR" sz="2400" b="0" dirty="0">
                <a:solidFill>
                  <a:srgbClr val="153D8A"/>
                </a:solidFill>
                <a:latin typeface="Calibri" pitchFamily="34" charset="0"/>
                <a:ea typeface="MS PGothic" pitchFamily="34" charset="-128"/>
              </a:rPr>
              <a:t>Pour </a:t>
            </a:r>
            <a:r>
              <a:rPr lang="fr-FR" sz="2400" b="0" dirty="0" smtClean="0">
                <a:solidFill>
                  <a:srgbClr val="153D8A"/>
                </a:solidFill>
                <a:latin typeface="Calibri" pitchFamily="34" charset="0"/>
                <a:ea typeface="MS PGothic" pitchFamily="34" charset="-128"/>
              </a:rPr>
              <a:t>savoir </a:t>
            </a:r>
            <a:r>
              <a:rPr lang="fr-FR" sz="2400" b="0" dirty="0">
                <a:solidFill>
                  <a:srgbClr val="153D8A"/>
                </a:solidFill>
                <a:latin typeface="Calibri" pitchFamily="34" charset="0"/>
                <a:ea typeface="MS PGothic" pitchFamily="34" charset="-128"/>
              </a:rPr>
              <a:t>si un processus est : </a:t>
            </a:r>
          </a:p>
          <a:p>
            <a:pPr>
              <a:buFont typeface="Wingdings" pitchFamily="2" charset="2"/>
              <a:buChar char="v"/>
              <a:defRPr/>
            </a:pPr>
            <a:endParaRPr lang="fr-FR" sz="2400" b="0" dirty="0" smtClean="0">
              <a:solidFill>
                <a:srgbClr val="153D8A"/>
              </a:solidFill>
              <a:latin typeface="Calibri" pitchFamily="34" charset="0"/>
              <a:ea typeface="MS PGothic" pitchFamily="34" charset="-128"/>
            </a:endParaRPr>
          </a:p>
          <a:p>
            <a:pPr marL="0" lvl="4" algn="ctr">
              <a:buFont typeface="Wingdings" pitchFamily="2" charset="2"/>
              <a:buChar char="v"/>
              <a:defRPr/>
            </a:pPr>
            <a:r>
              <a:rPr lang="fr-FR" sz="2400" b="0" dirty="0">
                <a:solidFill>
                  <a:srgbClr val="153D8A"/>
                </a:solidFill>
                <a:latin typeface="Calibri" pitchFamily="34" charset="0"/>
                <a:ea typeface="MS PGothic" pitchFamily="34" charset="-128"/>
              </a:rPr>
              <a:t> EFFICACE    </a:t>
            </a:r>
          </a:p>
          <a:p>
            <a:pPr marL="0" lvl="4" algn="ctr">
              <a:defRPr/>
            </a:pPr>
            <a:endParaRPr lang="fr-FR" sz="2400" b="0" dirty="0">
              <a:solidFill>
                <a:srgbClr val="153D8A"/>
              </a:solidFill>
              <a:latin typeface="Calibri" pitchFamily="34" charset="0"/>
              <a:ea typeface="MS PGothic" pitchFamily="34" charset="-128"/>
            </a:endParaRPr>
          </a:p>
          <a:p>
            <a:pPr marL="0" lvl="4" algn="ctr">
              <a:buFont typeface="Wingdings" pitchFamily="2" charset="2"/>
              <a:buChar char="v"/>
              <a:defRPr/>
            </a:pPr>
            <a:r>
              <a:rPr lang="fr-FR" sz="2400" b="0" dirty="0" smtClean="0">
                <a:solidFill>
                  <a:srgbClr val="153D8A"/>
                </a:solidFill>
                <a:latin typeface="Calibri" pitchFamily="34" charset="0"/>
                <a:ea typeface="MS PGothic" pitchFamily="34" charset="-128"/>
              </a:rPr>
              <a:t> PERTINENT</a:t>
            </a:r>
            <a:endParaRPr lang="fr-FR" sz="2400" b="0" dirty="0">
              <a:solidFill>
                <a:srgbClr val="153D8A"/>
              </a:solidFill>
              <a:latin typeface="Calibri" pitchFamily="34" charset="0"/>
              <a:ea typeface="MS PGothic" pitchFamily="34" charset="-128"/>
            </a:endParaRPr>
          </a:p>
          <a:p>
            <a:pPr marL="0" lvl="4" algn="ctr">
              <a:buFont typeface="Wingdings" pitchFamily="2" charset="2"/>
              <a:buChar char="v"/>
              <a:defRPr/>
            </a:pPr>
            <a:endParaRPr lang="fr-FR" sz="2400" b="0" dirty="0">
              <a:solidFill>
                <a:srgbClr val="153D8A"/>
              </a:solidFill>
              <a:latin typeface="Calibri" pitchFamily="34" charset="0"/>
              <a:ea typeface="MS PGothic" pitchFamily="34" charset="-128"/>
            </a:endParaRPr>
          </a:p>
          <a:p>
            <a:pPr marL="0" lvl="4" algn="ctr">
              <a:buFont typeface="Wingdings" pitchFamily="2" charset="2"/>
              <a:buChar char="v"/>
              <a:defRPr/>
            </a:pPr>
            <a:r>
              <a:rPr lang="fr-FR" sz="2400" b="0" dirty="0">
                <a:solidFill>
                  <a:srgbClr val="153D8A"/>
                </a:solidFill>
                <a:latin typeface="Calibri" pitchFamily="34" charset="0"/>
                <a:ea typeface="MS PGothic" pitchFamily="34" charset="-128"/>
              </a:rPr>
              <a:t> </a:t>
            </a:r>
            <a:r>
              <a:rPr lang="fr-FR" sz="2400" b="0" dirty="0" smtClean="0">
                <a:solidFill>
                  <a:srgbClr val="153D8A"/>
                </a:solidFill>
                <a:latin typeface="Calibri" pitchFamily="34" charset="0"/>
                <a:ea typeface="MS PGothic" pitchFamily="34" charset="-128"/>
              </a:rPr>
              <a:t>ADÉQUAT</a:t>
            </a:r>
            <a:endParaRPr lang="fr-FR" sz="2400" b="0" dirty="0">
              <a:solidFill>
                <a:srgbClr val="153D8A"/>
              </a:solidFill>
              <a:latin typeface="Calibri" pitchFamily="34" charset="0"/>
              <a:ea typeface="MS PGothic" pitchFamily="34" charset="-128"/>
            </a:endParaRPr>
          </a:p>
          <a:p>
            <a:pPr marL="0" lvl="4" algn="ctr">
              <a:buFont typeface="Wingdings" pitchFamily="2" charset="2"/>
              <a:buChar char="v"/>
              <a:defRPr/>
            </a:pPr>
            <a:endParaRPr lang="fr-FR" sz="2400" b="0" dirty="0">
              <a:solidFill>
                <a:srgbClr val="153D8A"/>
              </a:solidFill>
              <a:latin typeface="Calibri" pitchFamily="34" charset="0"/>
              <a:ea typeface="MS PGothic" pitchFamily="34" charset="-128"/>
            </a:endParaRPr>
          </a:p>
          <a:p>
            <a:pPr marL="0" lvl="4" algn="ctr">
              <a:buFont typeface="Wingdings" pitchFamily="2" charset="2"/>
              <a:buChar char="v"/>
              <a:defRPr/>
            </a:pPr>
            <a:r>
              <a:rPr lang="fr-FR" sz="2400" b="0" dirty="0">
                <a:solidFill>
                  <a:srgbClr val="153D8A"/>
                </a:solidFill>
                <a:latin typeface="Calibri" pitchFamily="34" charset="0"/>
                <a:ea typeface="MS PGothic" pitchFamily="34" charset="-128"/>
              </a:rPr>
              <a:t> </a:t>
            </a:r>
            <a:r>
              <a:rPr lang="fr-FR" sz="2400" b="0" dirty="0" smtClean="0">
                <a:solidFill>
                  <a:srgbClr val="153D8A"/>
                </a:solidFill>
                <a:latin typeface="Calibri" pitchFamily="34" charset="0"/>
                <a:ea typeface="MS PGothic" pitchFamily="34" charset="-128"/>
              </a:rPr>
              <a:t>APPLIQUÉ</a:t>
            </a:r>
            <a:endParaRPr lang="fr-FR" sz="2400" b="0" dirty="0">
              <a:solidFill>
                <a:srgbClr val="153D8A"/>
              </a:solidFill>
              <a:latin typeface="Calibri" pitchFamily="34" charset="0"/>
              <a:ea typeface="MS PGothic" pitchFamily="34" charset="-128"/>
            </a:endParaRPr>
          </a:p>
        </p:txBody>
      </p:sp>
      <p:pic>
        <p:nvPicPr>
          <p:cNvPr id="4" name="Picture 2" descr="C:\Users\1265\Documents\biologie pôle\COMMUNICATION\Chartre graphique 2015 09 22\logo_HUPC_H_de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6191250"/>
            <a:ext cx="25019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1042988" y="188913"/>
            <a:ext cx="4752975" cy="4619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 smtClean="0">
                <a:solidFill>
                  <a:schemeClr val="bg1"/>
                </a:solidFill>
                <a:latin typeface="Arial Narrow"/>
                <a:cs typeface="Arial Narrow"/>
              </a:rPr>
              <a:t>Les </a:t>
            </a:r>
            <a:r>
              <a:rPr lang="fr-FR" sz="2400" b="1" dirty="0" smtClean="0">
                <a:solidFill>
                  <a:schemeClr val="bg1"/>
                </a:solidFill>
                <a:latin typeface="Arial Narrow"/>
                <a:cs typeface="Arial Narrow"/>
              </a:rPr>
              <a:t>indicateurs : </a:t>
            </a:r>
            <a:r>
              <a:rPr lang="fr-FR" sz="2400" b="1" dirty="0" smtClean="0">
                <a:solidFill>
                  <a:schemeClr val="bg1"/>
                </a:solidFill>
                <a:latin typeface="Arial Narrow"/>
                <a:cs typeface="Arial Narrow"/>
              </a:rPr>
              <a:t>rappel </a:t>
            </a:r>
            <a:endParaRPr lang="fr-FR" sz="2400" b="1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pic>
        <p:nvPicPr>
          <p:cNvPr id="19460" name="Picture 2" descr="C:\Users\1265\Documents\biologie pôle\COMMUNICATION\Chartre graphique 2015 09 22\logo_HUPC_H_de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6191250"/>
            <a:ext cx="25019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42910" y="857232"/>
            <a:ext cx="8066087" cy="452431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342900" indent="-342900">
              <a:buClr>
                <a:srgbClr val="153D8A"/>
              </a:buClr>
              <a:buFont typeface="Wingdings" pitchFamily="2" charset="2"/>
              <a:buChar char="q"/>
              <a:defRPr/>
            </a:pPr>
            <a:r>
              <a:rPr lang="fr-FR" altLang="fr-FR" sz="2400" dirty="0">
                <a:solidFill>
                  <a:srgbClr val="C00000"/>
                </a:solidFill>
                <a:latin typeface="Calibri" pitchFamily="34" charset="0"/>
              </a:rPr>
              <a:t>Un indicateur doit </a:t>
            </a:r>
            <a:r>
              <a:rPr lang="fr-FR" altLang="fr-FR" sz="2400" dirty="0">
                <a:latin typeface="Calibri" pitchFamily="34" charset="0"/>
              </a:rPr>
              <a:t>:</a:t>
            </a:r>
          </a:p>
          <a:p>
            <a:pPr>
              <a:defRPr/>
            </a:pPr>
            <a:endParaRPr lang="fr-FR" altLang="fr-FR" dirty="0">
              <a:latin typeface="Calibri" pitchFamily="34" charset="0"/>
            </a:endParaRPr>
          </a:p>
          <a:p>
            <a:pPr marL="814388" indent="-342900">
              <a:buClr>
                <a:srgbClr val="153D8A"/>
              </a:buClr>
              <a:buFont typeface="Wingdings" pitchFamily="2" charset="2"/>
              <a:buChar char="ü"/>
              <a:defRPr/>
            </a:pPr>
            <a:r>
              <a:rPr lang="fr-FR" altLang="fr-FR" dirty="0">
                <a:solidFill>
                  <a:srgbClr val="153D8A"/>
                </a:solidFill>
                <a:latin typeface="Calibri" pitchFamily="34" charset="0"/>
              </a:rPr>
              <a:t> être fidèle et représentatif du critère à </a:t>
            </a:r>
            <a:r>
              <a:rPr lang="fr-FR" altLang="fr-FR" dirty="0" smtClean="0">
                <a:solidFill>
                  <a:srgbClr val="153D8A"/>
                </a:solidFill>
                <a:latin typeface="Calibri" pitchFamily="34" charset="0"/>
              </a:rPr>
              <a:t>mesurer</a:t>
            </a:r>
            <a:endParaRPr lang="fr-FR" altLang="fr-FR" sz="800" dirty="0">
              <a:solidFill>
                <a:srgbClr val="153D8A"/>
              </a:solidFill>
              <a:latin typeface="Calibri" pitchFamily="34" charset="0"/>
            </a:endParaRPr>
          </a:p>
          <a:p>
            <a:pPr marL="814388" indent="-342900">
              <a:buClr>
                <a:srgbClr val="153D8A"/>
              </a:buClr>
              <a:buFont typeface="Wingdings" pitchFamily="2" charset="2"/>
              <a:buChar char="ü"/>
              <a:defRPr/>
            </a:pPr>
            <a:r>
              <a:rPr lang="fr-FR" altLang="fr-FR" dirty="0">
                <a:solidFill>
                  <a:srgbClr val="153D8A"/>
                </a:solidFill>
                <a:latin typeface="Calibri" pitchFamily="34" charset="0"/>
              </a:rPr>
              <a:t> mettre en évidence les évolutions de ce </a:t>
            </a:r>
            <a:r>
              <a:rPr lang="fr-FR" altLang="fr-FR" dirty="0" smtClean="0">
                <a:solidFill>
                  <a:srgbClr val="153D8A"/>
                </a:solidFill>
                <a:latin typeface="Calibri" pitchFamily="34" charset="0"/>
              </a:rPr>
              <a:t>critère</a:t>
            </a:r>
            <a:endParaRPr lang="fr-FR" altLang="fr-FR" sz="800" dirty="0">
              <a:solidFill>
                <a:srgbClr val="153D8A"/>
              </a:solidFill>
              <a:latin typeface="Calibri" pitchFamily="34" charset="0"/>
            </a:endParaRPr>
          </a:p>
          <a:p>
            <a:pPr marL="814388" indent="-342900">
              <a:buClr>
                <a:srgbClr val="153D8A"/>
              </a:buClr>
              <a:buFont typeface="Wingdings" pitchFamily="2" charset="2"/>
              <a:buChar char="ü"/>
              <a:defRPr/>
            </a:pPr>
            <a:r>
              <a:rPr lang="fr-FR" altLang="fr-FR" dirty="0" smtClean="0">
                <a:solidFill>
                  <a:srgbClr val="153D8A"/>
                </a:solidFill>
                <a:latin typeface="Calibri" pitchFamily="34" charset="0"/>
              </a:rPr>
              <a:t> donner </a:t>
            </a:r>
            <a:r>
              <a:rPr lang="fr-FR" altLang="fr-FR" dirty="0">
                <a:solidFill>
                  <a:srgbClr val="153D8A"/>
                </a:solidFill>
                <a:latin typeface="Calibri" pitchFamily="34" charset="0"/>
              </a:rPr>
              <a:t>une information </a:t>
            </a:r>
            <a:r>
              <a:rPr lang="fr-FR" altLang="fr-FR" dirty="0" smtClean="0">
                <a:solidFill>
                  <a:srgbClr val="153D8A"/>
                </a:solidFill>
                <a:latin typeface="Calibri" pitchFamily="34" charset="0"/>
              </a:rPr>
              <a:t>juste</a:t>
            </a:r>
            <a:endParaRPr lang="fr-FR" altLang="fr-FR" sz="800" dirty="0">
              <a:solidFill>
                <a:srgbClr val="153D8A"/>
              </a:solidFill>
              <a:latin typeface="Calibri" pitchFamily="34" charset="0"/>
            </a:endParaRPr>
          </a:p>
          <a:p>
            <a:pPr marL="814388" indent="-342900">
              <a:buClr>
                <a:srgbClr val="153D8A"/>
              </a:buClr>
              <a:buFont typeface="Wingdings" pitchFamily="2" charset="2"/>
              <a:buChar char="ü"/>
              <a:defRPr/>
            </a:pPr>
            <a:r>
              <a:rPr lang="fr-FR" altLang="fr-FR" dirty="0">
                <a:solidFill>
                  <a:srgbClr val="153D8A"/>
                </a:solidFill>
                <a:latin typeface="Calibri" pitchFamily="34" charset="0"/>
              </a:rPr>
              <a:t> être fiable : donner confiance dans les </a:t>
            </a:r>
            <a:r>
              <a:rPr lang="fr-FR" altLang="fr-FR" dirty="0" smtClean="0">
                <a:solidFill>
                  <a:srgbClr val="153D8A"/>
                </a:solidFill>
                <a:latin typeface="Calibri" pitchFamily="34" charset="0"/>
              </a:rPr>
              <a:t>mesures</a:t>
            </a:r>
            <a:endParaRPr lang="fr-FR" altLang="fr-FR" sz="800" dirty="0">
              <a:solidFill>
                <a:srgbClr val="153D8A"/>
              </a:solidFill>
              <a:latin typeface="Calibri" pitchFamily="34" charset="0"/>
            </a:endParaRPr>
          </a:p>
          <a:p>
            <a:pPr marL="814388" indent="-342900">
              <a:buClr>
                <a:srgbClr val="153D8A"/>
              </a:buClr>
              <a:buFont typeface="Wingdings" pitchFamily="2" charset="2"/>
              <a:buChar char="ü"/>
              <a:defRPr/>
            </a:pPr>
            <a:r>
              <a:rPr lang="fr-FR" altLang="fr-FR" dirty="0">
                <a:solidFill>
                  <a:srgbClr val="153D8A"/>
                </a:solidFill>
                <a:latin typeface="Calibri" pitchFamily="34" charset="0"/>
              </a:rPr>
              <a:t> être facile à établir, alimenter et </a:t>
            </a:r>
            <a:r>
              <a:rPr lang="fr-FR" altLang="fr-FR" dirty="0" smtClean="0">
                <a:solidFill>
                  <a:srgbClr val="153D8A"/>
                </a:solidFill>
                <a:latin typeface="Calibri" pitchFamily="34" charset="0"/>
              </a:rPr>
              <a:t>utiliser</a:t>
            </a:r>
            <a:endParaRPr lang="fr-FR" altLang="fr-FR" sz="800" dirty="0" smtClean="0">
              <a:solidFill>
                <a:srgbClr val="153D8A"/>
              </a:solidFill>
              <a:latin typeface="Calibri" pitchFamily="34" charset="0"/>
            </a:endParaRPr>
          </a:p>
          <a:p>
            <a:pPr marL="814388" indent="-342900">
              <a:buClr>
                <a:srgbClr val="153D8A"/>
              </a:buClr>
              <a:buFont typeface="Wingdings" pitchFamily="2" charset="2"/>
              <a:buChar char="ü"/>
              <a:defRPr/>
            </a:pPr>
            <a:r>
              <a:rPr lang="fr-FR" altLang="fr-FR" dirty="0" smtClean="0">
                <a:solidFill>
                  <a:srgbClr val="153D8A"/>
                </a:solidFill>
                <a:latin typeface="Calibri" pitchFamily="34" charset="0"/>
              </a:rPr>
              <a:t> </a:t>
            </a:r>
            <a:r>
              <a:rPr lang="fr-FR" altLang="fr-FR" dirty="0">
                <a:solidFill>
                  <a:srgbClr val="153D8A"/>
                </a:solidFill>
                <a:latin typeface="Calibri" pitchFamily="34" charset="0"/>
              </a:rPr>
              <a:t>être compatible avec les autres </a:t>
            </a:r>
            <a:r>
              <a:rPr lang="fr-FR" altLang="fr-FR" dirty="0" smtClean="0">
                <a:solidFill>
                  <a:srgbClr val="153D8A"/>
                </a:solidFill>
                <a:latin typeface="Calibri" pitchFamily="34" charset="0"/>
              </a:rPr>
              <a:t>indicateurs</a:t>
            </a:r>
            <a:endParaRPr lang="fr-FR" altLang="fr-FR" sz="800" dirty="0">
              <a:solidFill>
                <a:srgbClr val="153D8A"/>
              </a:solidFill>
              <a:latin typeface="Calibri" pitchFamily="34" charset="0"/>
            </a:endParaRPr>
          </a:p>
          <a:p>
            <a:pPr marL="814388" indent="-342900">
              <a:buClr>
                <a:srgbClr val="153D8A"/>
              </a:buClr>
              <a:buFont typeface="Wingdings" pitchFamily="2" charset="2"/>
              <a:buChar char="ü"/>
              <a:defRPr/>
            </a:pPr>
            <a:r>
              <a:rPr lang="fr-FR" altLang="fr-FR" dirty="0">
                <a:solidFill>
                  <a:srgbClr val="153D8A"/>
                </a:solidFill>
                <a:latin typeface="Calibri" pitchFamily="34" charset="0"/>
              </a:rPr>
              <a:t> être rentable : utilité, </a:t>
            </a:r>
            <a:r>
              <a:rPr lang="fr-FR" altLang="fr-FR" dirty="0" smtClean="0">
                <a:solidFill>
                  <a:srgbClr val="153D8A"/>
                </a:solidFill>
                <a:latin typeface="Calibri" pitchFamily="34" charset="0"/>
              </a:rPr>
              <a:t>coût ...</a:t>
            </a:r>
            <a:endParaRPr lang="fr-FR" altLang="fr-FR" dirty="0" smtClean="0">
              <a:solidFill>
                <a:srgbClr val="153D8A"/>
              </a:solidFill>
              <a:latin typeface="Calibri" pitchFamily="34" charset="0"/>
            </a:endParaRPr>
          </a:p>
          <a:p>
            <a:pPr marL="814388" indent="-342900">
              <a:buClr>
                <a:srgbClr val="153D8A"/>
              </a:buClr>
              <a:buFont typeface="Wingdings" pitchFamily="2" charset="2"/>
              <a:buChar char="ü"/>
              <a:defRPr/>
            </a:pPr>
            <a:endParaRPr lang="fr-FR" altLang="fr-FR" dirty="0" smtClean="0">
              <a:solidFill>
                <a:srgbClr val="153D8A"/>
              </a:solidFill>
              <a:latin typeface="Calibri" pitchFamily="34" charset="0"/>
            </a:endParaRPr>
          </a:p>
          <a:p>
            <a:pPr>
              <a:buClr>
                <a:srgbClr val="153D8A"/>
              </a:buClr>
              <a:buFont typeface="Wingdings" pitchFamily="2" charset="2"/>
              <a:buChar char="q"/>
            </a:pPr>
            <a:r>
              <a:rPr lang="fr-FR" altLang="fr-FR" sz="2000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fr-FR" altLang="fr-FR" sz="2400" dirty="0" smtClean="0">
                <a:solidFill>
                  <a:srgbClr val="C00000"/>
                </a:solidFill>
                <a:latin typeface="Calibri" pitchFamily="34" charset="0"/>
              </a:rPr>
              <a:t>Tableau de bord des indicateurs </a:t>
            </a:r>
            <a:r>
              <a:rPr lang="fr-FR" altLang="fr-FR" sz="2000" dirty="0" smtClean="0">
                <a:latin typeface="Calibri" pitchFamily="34" charset="0"/>
              </a:rPr>
              <a:t>:</a:t>
            </a:r>
          </a:p>
          <a:p>
            <a:endParaRPr lang="fr-FR" altLang="fr-FR" sz="2000" dirty="0" smtClean="0">
              <a:latin typeface="Calibri" pitchFamily="34" charset="0"/>
            </a:endParaRPr>
          </a:p>
          <a:p>
            <a:pPr algn="just"/>
            <a:r>
              <a:rPr lang="fr-FR" altLang="fr-FR" sz="2000" dirty="0" smtClean="0">
                <a:solidFill>
                  <a:srgbClr val="153D8A"/>
                </a:solidFill>
                <a:latin typeface="Calibri" pitchFamily="34" charset="0"/>
              </a:rPr>
              <a:t>C’est un outil de pilotage et d’aide à la décision regroupant une sélection d’indicateurs reliés aux objectifs de l’organisme</a:t>
            </a:r>
          </a:p>
          <a:p>
            <a:pPr marL="814388" indent="-342900">
              <a:buClr>
                <a:srgbClr val="153D8A"/>
              </a:buClr>
              <a:buFont typeface="Wingdings" pitchFamily="2" charset="2"/>
              <a:buChar char="ü"/>
              <a:defRPr/>
            </a:pPr>
            <a:endParaRPr lang="fr-FR" altLang="fr-FR" dirty="0" smtClean="0">
              <a:solidFill>
                <a:srgbClr val="153D8A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1196752"/>
            <a:ext cx="7772400" cy="1470025"/>
          </a:xfrm>
        </p:spPr>
        <p:txBody>
          <a:bodyPr/>
          <a:lstStyle/>
          <a:p>
            <a:pPr algn="ctr" eaLnBrk="1" hangingPunct="1"/>
            <a:r>
              <a:rPr lang="fr-FR" altLang="fr-FR" sz="3600" dirty="0" smtClean="0">
                <a:solidFill>
                  <a:srgbClr val="FF0000"/>
                </a:solidFill>
              </a:rPr>
              <a:t>Gestion processus pré-analytique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560" y="2636912"/>
            <a:ext cx="7777162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altLang="fr-FR" sz="2400" dirty="0" smtClean="0"/>
              <a:t>Journée professionnelle AFTLM</a:t>
            </a:r>
          </a:p>
          <a:p>
            <a:pPr eaLnBrk="1" hangingPunct="1">
              <a:lnSpc>
                <a:spcPct val="90000"/>
              </a:lnSpc>
            </a:pPr>
            <a:r>
              <a:rPr lang="fr-FR" altLang="fr-FR" sz="2400" dirty="0" smtClean="0"/>
              <a:t>17 </a:t>
            </a:r>
            <a:r>
              <a:rPr lang="fr-FR" altLang="fr-FR" sz="2400" dirty="0" smtClean="0"/>
              <a:t>novembre </a:t>
            </a:r>
            <a:r>
              <a:rPr lang="fr-FR" altLang="fr-FR" sz="2400" dirty="0" smtClean="0"/>
              <a:t>2017</a:t>
            </a:r>
          </a:p>
          <a:p>
            <a:pPr eaLnBrk="1" hangingPunct="1">
              <a:lnSpc>
                <a:spcPct val="90000"/>
              </a:lnSpc>
            </a:pPr>
            <a:endParaRPr lang="fr-FR" altLang="fr-FR" sz="2400" dirty="0" smtClean="0"/>
          </a:p>
          <a:p>
            <a:pPr eaLnBrk="1" hangingPunct="1">
              <a:lnSpc>
                <a:spcPct val="90000"/>
              </a:lnSpc>
            </a:pPr>
            <a:r>
              <a:rPr lang="fr-FR" altLang="fr-FR" sz="2400" dirty="0" smtClean="0"/>
              <a:t>I. </a:t>
            </a:r>
            <a:r>
              <a:rPr lang="fr-FR" altLang="fr-FR" sz="2400" dirty="0" smtClean="0"/>
              <a:t>Souville, cadre du CDTE</a:t>
            </a:r>
          </a:p>
          <a:p>
            <a:pPr eaLnBrk="1" hangingPunct="1">
              <a:lnSpc>
                <a:spcPct val="90000"/>
              </a:lnSpc>
            </a:pPr>
            <a:r>
              <a:rPr lang="fr-FR" altLang="fr-FR" sz="2400" dirty="0" smtClean="0"/>
              <a:t>C. </a:t>
            </a:r>
            <a:r>
              <a:rPr lang="fr-FR" altLang="fr-FR" sz="2400" dirty="0" smtClean="0"/>
              <a:t>Chenevier-Gobeaux, biologiste CDTE / SDBA</a:t>
            </a:r>
          </a:p>
        </p:txBody>
      </p:sp>
      <p:pic>
        <p:nvPicPr>
          <p:cNvPr id="4100" name="Picture 2" descr="C:\Users\1265\Documents\biologie pôle\COMMUNICATION\Chartre graphique 2015 09 22\logo_HUPC_H_de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191250"/>
            <a:ext cx="25019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3" descr="aph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247"/>
          <a:stretch>
            <a:fillRect/>
          </a:stretch>
        </p:blipFill>
        <p:spPr bwMode="auto">
          <a:xfrm>
            <a:off x="6300788" y="6270625"/>
            <a:ext cx="263683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503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fr-FR" sz="1800" dirty="0" smtClean="0">
                <a:latin typeface="+mn-lt"/>
                <a:cs typeface="Arial Narrow"/>
              </a:rPr>
              <a:t>Sommaire </a:t>
            </a:r>
            <a:endParaRPr lang="fr-FR" sz="1800" dirty="0">
              <a:latin typeface="+mn-lt"/>
              <a:cs typeface="Arial Narrow"/>
            </a:endParaRPr>
          </a:p>
        </p:txBody>
      </p:sp>
      <p:pic>
        <p:nvPicPr>
          <p:cNvPr id="21507" name="Picture 2" descr="C:\Users\1265\Documents\biologie pôle\COMMUNICATION\Chartre graphique 2015 09 22\logo_HUPC_H_de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165850"/>
            <a:ext cx="25019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08" name="Group 24"/>
          <p:cNvGrpSpPr>
            <a:grpSpLocks/>
          </p:cNvGrpSpPr>
          <p:nvPr/>
        </p:nvGrpSpPr>
        <p:grpSpPr bwMode="auto">
          <a:xfrm>
            <a:off x="709613" y="1182688"/>
            <a:ext cx="7524750" cy="523875"/>
            <a:chOff x="427" y="1256"/>
            <a:chExt cx="4763" cy="354"/>
          </a:xfrm>
        </p:grpSpPr>
        <p:sp>
          <p:nvSpPr>
            <p:cNvPr id="21515" name="AutoShape 25"/>
            <p:cNvSpPr>
              <a:spLocks noChangeArrowheads="1"/>
            </p:cNvSpPr>
            <p:nvPr/>
          </p:nvSpPr>
          <p:spPr bwMode="auto">
            <a:xfrm>
              <a:off x="427" y="1256"/>
              <a:ext cx="4763" cy="35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CCFF66"/>
                </a:gs>
              </a:gsLst>
              <a:lin ang="0" scaled="1"/>
            </a:gradFill>
            <a:ln>
              <a:noFill/>
            </a:ln>
            <a:effectLst>
              <a:prstShdw prst="shdw17" dist="17961" dir="2700000">
                <a:srgbClr val="7A993D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r">
                <a:buClr>
                  <a:srgbClr val="DA162E"/>
                </a:buClr>
                <a:buSzPct val="75000"/>
                <a:buFont typeface="Wingdings" pitchFamily="2" charset="2"/>
                <a:buNone/>
              </a:pPr>
              <a:r>
                <a:rPr lang="fr-FR" sz="1400" b="1" dirty="0" smtClean="0">
                  <a:solidFill>
                    <a:srgbClr val="153D8A"/>
                  </a:solidFill>
                  <a:latin typeface="Tahoma" pitchFamily="34" charset="0"/>
                  <a:ea typeface="ヒラギノ角ゴ Pro W3"/>
                  <a:cs typeface="ヒラギノ角ゴ Pro W3"/>
                </a:rPr>
                <a:t>Comprendre l’utilité de la carte d’identité et pilotage des risques  </a:t>
              </a:r>
              <a:endParaRPr lang="fr-FR" sz="1400" b="1" dirty="0">
                <a:solidFill>
                  <a:srgbClr val="153D8A"/>
                </a:solidFill>
                <a:latin typeface="Tahoma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21516" name="AutoShape 26"/>
            <p:cNvSpPr>
              <a:spLocks noChangeArrowheads="1"/>
            </p:cNvSpPr>
            <p:nvPr/>
          </p:nvSpPr>
          <p:spPr bwMode="auto">
            <a:xfrm>
              <a:off x="427" y="1256"/>
              <a:ext cx="503" cy="354"/>
            </a:xfrm>
            <a:prstGeom prst="homePlate">
              <a:avLst>
                <a:gd name="adj" fmla="val 35523"/>
              </a:avLst>
            </a:prstGeom>
            <a:solidFill>
              <a:srgbClr val="8ED757"/>
            </a:solidFill>
            <a:ln>
              <a:noFill/>
            </a:ln>
            <a:effectLst>
              <a:prstShdw prst="shdw17" dist="17961" dir="2700000">
                <a:srgbClr val="558134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fr-FR">
                  <a:solidFill>
                    <a:schemeClr val="bg1"/>
                  </a:solidFill>
                  <a:latin typeface="Times New Roman" pitchFamily="18" charset="0"/>
                </a:rPr>
                <a:t>1</a:t>
              </a:r>
            </a:p>
          </p:txBody>
        </p:sp>
      </p:grpSp>
      <p:grpSp>
        <p:nvGrpSpPr>
          <p:cNvPr id="21509" name="Group 33"/>
          <p:cNvGrpSpPr>
            <a:grpSpLocks/>
          </p:cNvGrpSpPr>
          <p:nvPr/>
        </p:nvGrpSpPr>
        <p:grpSpPr bwMode="auto">
          <a:xfrm>
            <a:off x="711200" y="1989138"/>
            <a:ext cx="7526338" cy="523875"/>
            <a:chOff x="427" y="1256"/>
            <a:chExt cx="4764" cy="354"/>
          </a:xfrm>
        </p:grpSpPr>
        <p:sp>
          <p:nvSpPr>
            <p:cNvPr id="21513" name="AutoShape 34"/>
            <p:cNvSpPr>
              <a:spLocks noChangeArrowheads="1"/>
            </p:cNvSpPr>
            <p:nvPr/>
          </p:nvSpPr>
          <p:spPr bwMode="auto">
            <a:xfrm>
              <a:off x="428" y="1256"/>
              <a:ext cx="4763" cy="35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CCFF66"/>
                </a:gs>
              </a:gsLst>
              <a:lin ang="0" scaled="1"/>
            </a:gradFill>
            <a:ln>
              <a:noFill/>
            </a:ln>
            <a:effectLst>
              <a:prstShdw prst="shdw17" dist="17961" dir="2700000">
                <a:srgbClr val="7A993D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r">
                <a:buClr>
                  <a:srgbClr val="DA162E"/>
                </a:buClr>
                <a:buSzPct val="75000"/>
                <a:buFont typeface="Wingdings" pitchFamily="2" charset="2"/>
                <a:buNone/>
              </a:pPr>
              <a:r>
                <a:rPr lang="fr-FR" sz="1400" b="1" dirty="0" smtClean="0">
                  <a:solidFill>
                    <a:srgbClr val="153D8A"/>
                  </a:solidFill>
                  <a:latin typeface="Tahoma" pitchFamily="34" charset="0"/>
                </a:rPr>
                <a:t>L’organisation et pilotage du processus et risques au LBM </a:t>
              </a:r>
              <a:endParaRPr lang="fr-FR" sz="1400" dirty="0"/>
            </a:p>
          </p:txBody>
        </p:sp>
        <p:sp>
          <p:nvSpPr>
            <p:cNvPr id="21514" name="AutoShape 35"/>
            <p:cNvSpPr>
              <a:spLocks noChangeArrowheads="1"/>
            </p:cNvSpPr>
            <p:nvPr/>
          </p:nvSpPr>
          <p:spPr bwMode="auto">
            <a:xfrm>
              <a:off x="427" y="1256"/>
              <a:ext cx="503" cy="354"/>
            </a:xfrm>
            <a:prstGeom prst="homePlate">
              <a:avLst>
                <a:gd name="adj" fmla="val 35523"/>
              </a:avLst>
            </a:prstGeom>
            <a:solidFill>
              <a:srgbClr val="8ED757"/>
            </a:solidFill>
            <a:ln>
              <a:noFill/>
            </a:ln>
            <a:effectLst>
              <a:prstShdw prst="shdw17" dist="17961" dir="2700000">
                <a:srgbClr val="558134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fr-FR">
                  <a:solidFill>
                    <a:schemeClr val="bg1"/>
                  </a:solidFill>
                  <a:latin typeface="Times New Roman" pitchFamily="18" charset="0"/>
                </a:rPr>
                <a:t>2</a:t>
              </a:r>
            </a:p>
          </p:txBody>
        </p:sp>
      </p:grpSp>
      <p:grpSp>
        <p:nvGrpSpPr>
          <p:cNvPr id="21510" name="Group 33"/>
          <p:cNvGrpSpPr>
            <a:grpSpLocks/>
          </p:cNvGrpSpPr>
          <p:nvPr/>
        </p:nvGrpSpPr>
        <p:grpSpPr bwMode="auto">
          <a:xfrm>
            <a:off x="744538" y="2781300"/>
            <a:ext cx="7524750" cy="523875"/>
            <a:chOff x="427" y="1256"/>
            <a:chExt cx="4763" cy="354"/>
          </a:xfrm>
        </p:grpSpPr>
        <p:sp>
          <p:nvSpPr>
            <p:cNvPr id="21511" name="AutoShape 34"/>
            <p:cNvSpPr>
              <a:spLocks noChangeArrowheads="1"/>
            </p:cNvSpPr>
            <p:nvPr/>
          </p:nvSpPr>
          <p:spPr bwMode="auto">
            <a:xfrm>
              <a:off x="427" y="1256"/>
              <a:ext cx="4763" cy="35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CCFF66"/>
                </a:gs>
              </a:gsLst>
              <a:lin ang="0" scaled="1"/>
            </a:gradFill>
            <a:ln>
              <a:noFill/>
            </a:ln>
            <a:effectLst>
              <a:prstShdw prst="shdw17" dist="17961" dir="2700000">
                <a:srgbClr val="7A993D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r">
                <a:buClr>
                  <a:srgbClr val="DA162E"/>
                </a:buClr>
                <a:buSzPct val="75000"/>
                <a:buFont typeface="Wingdings" pitchFamily="2" charset="2"/>
                <a:buNone/>
              </a:pPr>
              <a:r>
                <a:rPr lang="fr-FR" sz="1400" b="1" dirty="0" smtClean="0">
                  <a:solidFill>
                    <a:srgbClr val="153D8A"/>
                  </a:solidFill>
                  <a:latin typeface="Tahoma" pitchFamily="34" charset="0"/>
                </a:rPr>
                <a:t>Evaluation</a:t>
              </a:r>
              <a:endParaRPr lang="fr-FR" sz="1400" b="1" dirty="0">
                <a:solidFill>
                  <a:srgbClr val="153D8A"/>
                </a:solidFill>
                <a:latin typeface="Tahoma" pitchFamily="34" charset="0"/>
              </a:endParaRPr>
            </a:p>
          </p:txBody>
        </p:sp>
        <p:sp>
          <p:nvSpPr>
            <p:cNvPr id="21512" name="AutoShape 35"/>
            <p:cNvSpPr>
              <a:spLocks noChangeArrowheads="1"/>
            </p:cNvSpPr>
            <p:nvPr/>
          </p:nvSpPr>
          <p:spPr bwMode="auto">
            <a:xfrm>
              <a:off x="427" y="1256"/>
              <a:ext cx="503" cy="354"/>
            </a:xfrm>
            <a:prstGeom prst="homePlate">
              <a:avLst>
                <a:gd name="adj" fmla="val 35523"/>
              </a:avLst>
            </a:prstGeom>
            <a:solidFill>
              <a:srgbClr val="8ED757"/>
            </a:solidFill>
            <a:ln>
              <a:noFill/>
            </a:ln>
            <a:effectLst>
              <a:prstShdw prst="shdw17" dist="17961" dir="2700000">
                <a:srgbClr val="558134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fr-FR">
                  <a:solidFill>
                    <a:schemeClr val="bg1"/>
                  </a:solidFill>
                  <a:latin typeface="Times New Roman" pitchFamily="18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173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539750" y="188913"/>
            <a:ext cx="5184775" cy="8636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altLang="fr-FR" sz="1200" b="1"/>
              <a:t>RESPONSABLE MEDICAL DE STRUCTURE</a:t>
            </a:r>
          </a:p>
          <a:p>
            <a:pPr algn="ctr"/>
            <a:r>
              <a:rPr lang="fr-FR" altLang="fr-FR" sz="1000" b="1"/>
              <a:t>Pr Didier BORDERIE</a:t>
            </a:r>
          </a:p>
          <a:p>
            <a:pPr algn="ctr"/>
            <a:r>
              <a:rPr lang="fr-FR" altLang="fr-FR" sz="1000"/>
              <a:t>Suppléant : Dr Camille CHENEVIER-GOBEAUX</a:t>
            </a:r>
          </a:p>
        </p:txBody>
      </p:sp>
      <p:sp>
        <p:nvSpPr>
          <p:cNvPr id="5123" name="Rectangle 6"/>
          <p:cNvSpPr>
            <a:spLocks noChangeArrowheads="1"/>
          </p:cNvSpPr>
          <p:nvPr/>
        </p:nvSpPr>
        <p:spPr bwMode="auto">
          <a:xfrm>
            <a:off x="4500563" y="1125538"/>
            <a:ext cx="4248150" cy="1150937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altLang="fr-FR" sz="1200" b="1" dirty="0"/>
              <a:t>CADRE DE SANTE PARAMEDICAL SDBA</a:t>
            </a:r>
          </a:p>
          <a:p>
            <a:pPr algn="ctr"/>
            <a:r>
              <a:rPr lang="fr-FR" altLang="fr-FR" sz="1000" b="1" dirty="0"/>
              <a:t>Mme Véronique MEGRAS</a:t>
            </a:r>
          </a:p>
          <a:p>
            <a:pPr algn="ctr"/>
            <a:r>
              <a:rPr lang="fr-FR" altLang="fr-FR" sz="1000" dirty="0"/>
              <a:t>Suppléant : Mme Isabelle SOUVILLE</a:t>
            </a:r>
          </a:p>
          <a:p>
            <a:pPr algn="ctr"/>
            <a:endParaRPr lang="fr-FR" altLang="fr-FR" sz="400" dirty="0"/>
          </a:p>
          <a:p>
            <a:pPr algn="ctr"/>
            <a:r>
              <a:rPr lang="fr-FR" altLang="fr-FR" sz="1200" b="1" dirty="0"/>
              <a:t>CADRE DE SANTE PARAMEDICAL CDTE</a:t>
            </a:r>
          </a:p>
          <a:p>
            <a:pPr algn="ctr"/>
            <a:r>
              <a:rPr lang="fr-FR" altLang="fr-FR" sz="1000" b="1" dirty="0"/>
              <a:t>Mme Isabelle SOUVILLE</a:t>
            </a:r>
          </a:p>
          <a:p>
            <a:pPr algn="ctr"/>
            <a:r>
              <a:rPr lang="fr-FR" altLang="fr-FR" sz="1000" dirty="0"/>
              <a:t>Suppléant : Mme Véronique MEGRAS</a:t>
            </a:r>
          </a:p>
        </p:txBody>
      </p:sp>
      <p:sp>
        <p:nvSpPr>
          <p:cNvPr id="5124" name="Rectangle 8"/>
          <p:cNvSpPr>
            <a:spLocks noChangeArrowheads="1"/>
          </p:cNvSpPr>
          <p:nvPr/>
        </p:nvSpPr>
        <p:spPr bwMode="auto">
          <a:xfrm>
            <a:off x="179388" y="2852738"/>
            <a:ext cx="3382962" cy="3587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altLang="fr-FR" sz="1200" b="1"/>
              <a:t>BIOLOGISTES MEDICAUX</a:t>
            </a:r>
          </a:p>
        </p:txBody>
      </p:sp>
      <p:sp>
        <p:nvSpPr>
          <p:cNvPr id="5125" name="Rectangle 10"/>
          <p:cNvSpPr>
            <a:spLocks noChangeArrowheads="1"/>
          </p:cNvSpPr>
          <p:nvPr/>
        </p:nvSpPr>
        <p:spPr bwMode="auto">
          <a:xfrm>
            <a:off x="179388" y="3213100"/>
            <a:ext cx="3384550" cy="2016125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altLang="fr-FR" sz="1200" b="1"/>
              <a:t>SDBA :</a:t>
            </a:r>
          </a:p>
          <a:p>
            <a:pPr algn="ctr"/>
            <a:r>
              <a:rPr lang="fr-FR" altLang="fr-FR" sz="1000"/>
              <a:t>Dr Camille CHENEVIER-GOBEAUX</a:t>
            </a:r>
          </a:p>
          <a:p>
            <a:pPr algn="ctr"/>
            <a:r>
              <a:rPr lang="fr-FR" altLang="fr-FR" sz="1000"/>
              <a:t>Dr Imane DRIDI-BRAHIMI</a:t>
            </a:r>
          </a:p>
          <a:p>
            <a:pPr algn="ctr"/>
            <a:r>
              <a:rPr lang="fr-FR" altLang="fr-FR" sz="1000"/>
              <a:t>Dr Lamya ZEHROUNI</a:t>
            </a:r>
          </a:p>
          <a:p>
            <a:pPr algn="ctr"/>
            <a:r>
              <a:rPr lang="fr-FR" altLang="fr-FR" sz="1000"/>
              <a:t>Dr Marylise SCHUSTER</a:t>
            </a:r>
          </a:p>
          <a:p>
            <a:pPr algn="ctr"/>
            <a:r>
              <a:rPr lang="fr-FR" altLang="fr-FR" sz="1000"/>
              <a:t>Dr Kemal AZIBI</a:t>
            </a:r>
          </a:p>
          <a:p>
            <a:pPr algn="ctr"/>
            <a:endParaRPr lang="fr-FR" altLang="fr-FR" sz="1000"/>
          </a:p>
          <a:p>
            <a:pPr algn="ctr"/>
            <a:r>
              <a:rPr lang="fr-FR" altLang="fr-FR" sz="1200" b="1"/>
              <a:t>CDTE :</a:t>
            </a:r>
            <a:r>
              <a:rPr lang="fr-FR" altLang="fr-FR" sz="1000"/>
              <a:t> </a:t>
            </a:r>
          </a:p>
          <a:p>
            <a:pPr algn="ctr"/>
            <a:r>
              <a:rPr lang="fr-FR" altLang="fr-FR" sz="1000"/>
              <a:t>Dr Camille CHENEVIER-GOBEAUX</a:t>
            </a:r>
          </a:p>
          <a:p>
            <a:pPr algn="ctr"/>
            <a:r>
              <a:rPr lang="fr-FR" altLang="fr-FR" sz="1000"/>
              <a:t>Dr Kémal AZIBI</a:t>
            </a:r>
          </a:p>
          <a:p>
            <a:pPr algn="ctr"/>
            <a:endParaRPr lang="fr-FR" altLang="fr-FR" sz="1000"/>
          </a:p>
        </p:txBody>
      </p:sp>
      <p:sp>
        <p:nvSpPr>
          <p:cNvPr id="5126" name="Rectangle 13"/>
          <p:cNvSpPr>
            <a:spLocks noChangeArrowheads="1"/>
          </p:cNvSpPr>
          <p:nvPr/>
        </p:nvSpPr>
        <p:spPr bwMode="auto">
          <a:xfrm>
            <a:off x="4427538" y="3933825"/>
            <a:ext cx="4391025" cy="360363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altLang="fr-FR" sz="1200" b="1"/>
              <a:t>ACTIVITES TRANSVERSALES</a:t>
            </a:r>
          </a:p>
        </p:txBody>
      </p:sp>
      <p:sp>
        <p:nvSpPr>
          <p:cNvPr id="5127" name="Rectangle 14"/>
          <p:cNvSpPr>
            <a:spLocks noChangeArrowheads="1"/>
          </p:cNvSpPr>
          <p:nvPr/>
        </p:nvSpPr>
        <p:spPr bwMode="auto">
          <a:xfrm>
            <a:off x="4427538" y="4294188"/>
            <a:ext cx="4392612" cy="2087562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altLang="fr-FR" sz="1000" b="1" dirty="0"/>
              <a:t>REFERENT QUALITE</a:t>
            </a:r>
          </a:p>
          <a:p>
            <a:pPr algn="ctr"/>
            <a:r>
              <a:rPr lang="fr-FR" altLang="fr-FR" sz="1000" dirty="0"/>
              <a:t>Dr C. CHENEVIER-GOBEAUX / Dr I. DRIDI-BRAHIMI (SDBA)</a:t>
            </a:r>
          </a:p>
          <a:p>
            <a:pPr algn="ctr"/>
            <a:r>
              <a:rPr lang="fr-FR" altLang="fr-FR" sz="1000" dirty="0"/>
              <a:t>Mme Isabelle SOUVILLE / Mme Sylvie PANHALEUX (CDTE)</a:t>
            </a:r>
          </a:p>
          <a:p>
            <a:pPr algn="ctr"/>
            <a:endParaRPr lang="fr-FR" altLang="fr-FR" sz="1000" dirty="0"/>
          </a:p>
          <a:p>
            <a:pPr algn="ctr"/>
            <a:endParaRPr lang="fr-FR" altLang="fr-FR" sz="1000" b="1" dirty="0"/>
          </a:p>
          <a:p>
            <a:pPr algn="ctr"/>
            <a:r>
              <a:rPr lang="fr-FR" altLang="fr-FR" sz="1000" b="1" dirty="0"/>
              <a:t>CORRESPONDANT METROLOGIE</a:t>
            </a:r>
          </a:p>
          <a:p>
            <a:pPr algn="ctr"/>
            <a:r>
              <a:rPr lang="fr-FR" altLang="fr-FR" sz="1000" dirty="0"/>
              <a:t>Mr Hervé LEMARECHAL</a:t>
            </a:r>
          </a:p>
          <a:p>
            <a:pPr algn="ctr"/>
            <a:endParaRPr lang="fr-FR" altLang="fr-FR" sz="1000" dirty="0"/>
          </a:p>
          <a:p>
            <a:pPr algn="ctr"/>
            <a:endParaRPr lang="fr-FR" altLang="fr-FR" sz="1000" dirty="0"/>
          </a:p>
          <a:p>
            <a:pPr algn="ctr"/>
            <a:r>
              <a:rPr lang="fr-FR" altLang="fr-FR" sz="1000" b="1" dirty="0"/>
              <a:t>REFERENT INFORMATIQUE SDBA</a:t>
            </a:r>
          </a:p>
          <a:p>
            <a:pPr algn="ctr"/>
            <a:r>
              <a:rPr lang="fr-FR" altLang="fr-FR" sz="1000" dirty="0"/>
              <a:t>Dr C. CHENEVIER-GOBEAUX / Dr I. DRIDI-BRAHIMI (SDBA)</a:t>
            </a:r>
          </a:p>
          <a:p>
            <a:pPr algn="ctr"/>
            <a:r>
              <a:rPr lang="fr-FR" altLang="fr-FR" sz="1000" dirty="0"/>
              <a:t>Mme Isabelle SOUVILLE / Mme Sylvie PANHALEUX (CDTE)</a:t>
            </a:r>
          </a:p>
        </p:txBody>
      </p:sp>
      <p:sp>
        <p:nvSpPr>
          <p:cNvPr id="5128" name="Line 16"/>
          <p:cNvSpPr>
            <a:spLocks noChangeShapeType="1"/>
          </p:cNvSpPr>
          <p:nvPr/>
        </p:nvSpPr>
        <p:spPr bwMode="auto">
          <a:xfrm>
            <a:off x="1619250" y="1052513"/>
            <a:ext cx="0" cy="180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29" name="Line 17"/>
          <p:cNvSpPr>
            <a:spLocks noChangeShapeType="1"/>
          </p:cNvSpPr>
          <p:nvPr/>
        </p:nvSpPr>
        <p:spPr bwMode="auto">
          <a:xfrm>
            <a:off x="2843213" y="6523038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30" name="Line 18"/>
          <p:cNvSpPr>
            <a:spLocks noChangeShapeType="1"/>
          </p:cNvSpPr>
          <p:nvPr/>
        </p:nvSpPr>
        <p:spPr bwMode="auto">
          <a:xfrm>
            <a:off x="2843213" y="6738938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31" name="Text Box 19"/>
          <p:cNvSpPr txBox="1">
            <a:spLocks noChangeArrowheads="1"/>
          </p:cNvSpPr>
          <p:nvPr/>
        </p:nvSpPr>
        <p:spPr bwMode="auto">
          <a:xfrm>
            <a:off x="3851275" y="6380163"/>
            <a:ext cx="134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altLang="fr-FR" sz="1200"/>
              <a:t>Lien hiérarchique</a:t>
            </a:r>
          </a:p>
          <a:p>
            <a:pPr eaLnBrk="1" hangingPunct="1"/>
            <a:r>
              <a:rPr lang="fr-FR" altLang="fr-FR" sz="1200"/>
              <a:t>Lien fonctionnel</a:t>
            </a:r>
          </a:p>
        </p:txBody>
      </p:sp>
      <p:sp>
        <p:nvSpPr>
          <p:cNvPr id="5132" name="Line 20"/>
          <p:cNvSpPr>
            <a:spLocks noChangeShapeType="1"/>
          </p:cNvSpPr>
          <p:nvPr/>
        </p:nvSpPr>
        <p:spPr bwMode="auto">
          <a:xfrm>
            <a:off x="3851275" y="1052513"/>
            <a:ext cx="0" cy="374491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33" name="Line 21"/>
          <p:cNvSpPr>
            <a:spLocks noChangeShapeType="1"/>
          </p:cNvSpPr>
          <p:nvPr/>
        </p:nvSpPr>
        <p:spPr bwMode="auto">
          <a:xfrm>
            <a:off x="3563938" y="4797425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34" name="Line 22"/>
          <p:cNvSpPr>
            <a:spLocks noChangeShapeType="1"/>
          </p:cNvSpPr>
          <p:nvPr/>
        </p:nvSpPr>
        <p:spPr bwMode="auto">
          <a:xfrm>
            <a:off x="3851275" y="3716338"/>
            <a:ext cx="439261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35" name="Rectangle 24"/>
          <p:cNvSpPr>
            <a:spLocks noChangeArrowheads="1"/>
          </p:cNvSpPr>
          <p:nvPr/>
        </p:nvSpPr>
        <p:spPr bwMode="auto">
          <a:xfrm>
            <a:off x="4356100" y="2638425"/>
            <a:ext cx="1439863" cy="3587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altLang="fr-FR" sz="1000" b="1"/>
              <a:t>AGENTS</a:t>
            </a:r>
          </a:p>
        </p:txBody>
      </p:sp>
      <p:sp>
        <p:nvSpPr>
          <p:cNvPr id="5136" name="Rectangle 25"/>
          <p:cNvSpPr>
            <a:spLocks noChangeArrowheads="1"/>
          </p:cNvSpPr>
          <p:nvPr/>
        </p:nvSpPr>
        <p:spPr bwMode="auto">
          <a:xfrm>
            <a:off x="5867400" y="2638425"/>
            <a:ext cx="1439863" cy="3587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altLang="fr-FR" sz="1000" b="1"/>
              <a:t>TECHNICIENS</a:t>
            </a:r>
          </a:p>
        </p:txBody>
      </p:sp>
      <p:sp>
        <p:nvSpPr>
          <p:cNvPr id="5137" name="Rectangle 26"/>
          <p:cNvSpPr>
            <a:spLocks noChangeArrowheads="1"/>
          </p:cNvSpPr>
          <p:nvPr/>
        </p:nvSpPr>
        <p:spPr bwMode="auto">
          <a:xfrm>
            <a:off x="7524750" y="2638425"/>
            <a:ext cx="1439863" cy="3587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altLang="fr-FR" sz="1000" b="1"/>
              <a:t>INGENIEUR</a:t>
            </a:r>
          </a:p>
          <a:p>
            <a:pPr algn="ctr"/>
            <a:r>
              <a:rPr lang="fr-FR" altLang="fr-FR" sz="1000" b="1"/>
              <a:t>HOSPITALIER</a:t>
            </a:r>
          </a:p>
        </p:txBody>
      </p:sp>
      <p:sp>
        <p:nvSpPr>
          <p:cNvPr id="5138" name="Rectangle 28"/>
          <p:cNvSpPr>
            <a:spLocks noChangeArrowheads="1"/>
          </p:cNvSpPr>
          <p:nvPr/>
        </p:nvSpPr>
        <p:spPr bwMode="auto">
          <a:xfrm>
            <a:off x="4356100" y="2998788"/>
            <a:ext cx="1439863" cy="358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altLang="fr-FR" sz="1000" b="1"/>
              <a:t>Liste sous Kalilab</a:t>
            </a:r>
          </a:p>
        </p:txBody>
      </p:sp>
      <p:sp>
        <p:nvSpPr>
          <p:cNvPr id="5139" name="Rectangle 29"/>
          <p:cNvSpPr>
            <a:spLocks noChangeArrowheads="1"/>
          </p:cNvSpPr>
          <p:nvPr/>
        </p:nvSpPr>
        <p:spPr bwMode="auto">
          <a:xfrm>
            <a:off x="5867400" y="2998788"/>
            <a:ext cx="1439863" cy="538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altLang="fr-FR" sz="1000" b="1"/>
              <a:t>Listes sous Kalilab </a:t>
            </a:r>
          </a:p>
          <a:p>
            <a:pPr algn="ctr"/>
            <a:r>
              <a:rPr lang="fr-FR" altLang="fr-FR" sz="1000" b="1"/>
              <a:t>(jour/nuit)</a:t>
            </a:r>
          </a:p>
        </p:txBody>
      </p:sp>
      <p:sp>
        <p:nvSpPr>
          <p:cNvPr id="5140" name="Rectangle 30"/>
          <p:cNvSpPr>
            <a:spLocks noChangeArrowheads="1"/>
          </p:cNvSpPr>
          <p:nvPr/>
        </p:nvSpPr>
        <p:spPr bwMode="auto">
          <a:xfrm>
            <a:off x="7524750" y="2998788"/>
            <a:ext cx="1439863" cy="358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altLang="fr-FR" sz="1000"/>
              <a:t>Mr Hervé LEMARECHAL</a:t>
            </a:r>
          </a:p>
        </p:txBody>
      </p:sp>
      <p:sp>
        <p:nvSpPr>
          <p:cNvPr id="5141" name="Line 31"/>
          <p:cNvSpPr>
            <a:spLocks noChangeShapeType="1"/>
          </p:cNvSpPr>
          <p:nvPr/>
        </p:nvSpPr>
        <p:spPr bwMode="auto">
          <a:xfrm>
            <a:off x="5076825" y="2420938"/>
            <a:ext cx="3167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42" name="Line 32"/>
          <p:cNvSpPr>
            <a:spLocks noChangeShapeType="1"/>
          </p:cNvSpPr>
          <p:nvPr/>
        </p:nvSpPr>
        <p:spPr bwMode="auto">
          <a:xfrm>
            <a:off x="5076825" y="24209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43" name="Line 33"/>
          <p:cNvSpPr>
            <a:spLocks noChangeShapeType="1"/>
          </p:cNvSpPr>
          <p:nvPr/>
        </p:nvSpPr>
        <p:spPr bwMode="auto">
          <a:xfrm>
            <a:off x="6589713" y="227647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44" name="Line 34"/>
          <p:cNvSpPr>
            <a:spLocks noChangeShapeType="1"/>
          </p:cNvSpPr>
          <p:nvPr/>
        </p:nvSpPr>
        <p:spPr bwMode="auto">
          <a:xfrm>
            <a:off x="8243888" y="24209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45" name="Line 35"/>
          <p:cNvSpPr>
            <a:spLocks noChangeShapeType="1"/>
          </p:cNvSpPr>
          <p:nvPr/>
        </p:nvSpPr>
        <p:spPr bwMode="auto">
          <a:xfrm>
            <a:off x="6588125" y="335756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46" name="Line 36"/>
          <p:cNvSpPr>
            <a:spLocks noChangeShapeType="1"/>
          </p:cNvSpPr>
          <p:nvPr/>
        </p:nvSpPr>
        <p:spPr bwMode="auto">
          <a:xfrm>
            <a:off x="3851275" y="1700213"/>
            <a:ext cx="64928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47" name="Line 37"/>
          <p:cNvSpPr>
            <a:spLocks noChangeShapeType="1"/>
          </p:cNvSpPr>
          <p:nvPr/>
        </p:nvSpPr>
        <p:spPr bwMode="auto">
          <a:xfrm>
            <a:off x="7308850" y="285432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48" name="Line 38"/>
          <p:cNvSpPr>
            <a:spLocks noChangeShapeType="1"/>
          </p:cNvSpPr>
          <p:nvPr/>
        </p:nvSpPr>
        <p:spPr bwMode="auto">
          <a:xfrm>
            <a:off x="5148263" y="3357563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49" name="Line 39"/>
          <p:cNvSpPr>
            <a:spLocks noChangeShapeType="1"/>
          </p:cNvSpPr>
          <p:nvPr/>
        </p:nvSpPr>
        <p:spPr bwMode="auto">
          <a:xfrm>
            <a:off x="8243888" y="3357563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50" name="Rectangle 8"/>
          <p:cNvSpPr>
            <a:spLocks noChangeArrowheads="1"/>
          </p:cNvSpPr>
          <p:nvPr/>
        </p:nvSpPr>
        <p:spPr bwMode="auto">
          <a:xfrm>
            <a:off x="179388" y="5229225"/>
            <a:ext cx="3382962" cy="5762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altLang="fr-FR" sz="1200" b="1"/>
              <a:t>BIOLOGISTES ET INTERNES DE GARDE :</a:t>
            </a:r>
          </a:p>
          <a:p>
            <a:pPr algn="ctr"/>
            <a:r>
              <a:rPr lang="fr-FR" altLang="fr-FR" sz="1000"/>
              <a:t>Liste sous Kalilab</a:t>
            </a:r>
          </a:p>
        </p:txBody>
      </p:sp>
      <p:pic>
        <p:nvPicPr>
          <p:cNvPr id="5151" name="Picture 2" descr="C:\Users\1265\Documents\biologie pôle\COMMUNICATION\Chartre graphique 2015 09 22\logo_HUPC_H_de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191250"/>
            <a:ext cx="25019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52" name="ZoneTexte 1"/>
          <p:cNvSpPr txBox="1">
            <a:spLocks noChangeArrowheads="1"/>
          </p:cNvSpPr>
          <p:nvPr/>
        </p:nvSpPr>
        <p:spPr bwMode="auto">
          <a:xfrm>
            <a:off x="7236296" y="220663"/>
            <a:ext cx="18166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sz="2000" b="1" dirty="0" smtClean="0">
                <a:solidFill>
                  <a:schemeClr val="bg1"/>
                </a:solidFill>
              </a:rPr>
              <a:t>SDBA / CDTE</a:t>
            </a:r>
            <a:endParaRPr lang="fr-FR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70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892175" y="-14288"/>
            <a:ext cx="8229600" cy="850901"/>
          </a:xfrm>
        </p:spPr>
        <p:txBody>
          <a:bodyPr/>
          <a:lstStyle/>
          <a:p>
            <a:pPr algn="l" eaLnBrk="1" hangingPunct="1"/>
            <a:r>
              <a:rPr lang="fr-FR" sz="2800" smtClean="0">
                <a:latin typeface="Arial Narrow" pitchFamily="34" charset="0"/>
                <a:ea typeface="ヒラギノ角ゴ Pro W3"/>
                <a:cs typeface="Arial Narrow" pitchFamily="34" charset="0"/>
              </a:rPr>
              <a:t>Centre de Tri des Examens (CDTE) /organisation/RH </a:t>
            </a:r>
            <a:endParaRPr lang="fr-FR" sz="2800" smtClean="0">
              <a:ea typeface="ヒラギノ角ゴ Pro W3"/>
              <a:cs typeface="Arial Narrow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836613"/>
            <a:ext cx="8928100" cy="53292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900"/>
              </a:spcBef>
              <a:spcAft>
                <a:spcPts val="300"/>
              </a:spcAft>
            </a:pPr>
            <a:r>
              <a:rPr lang="fr-FR" sz="2000" dirty="0" smtClean="0">
                <a:solidFill>
                  <a:srgbClr val="2C256B"/>
                </a:solidFill>
                <a:latin typeface="Arial Narrow" pitchFamily="34" charset="0"/>
              </a:rPr>
              <a:t>Ouverture : tous les jours de 7h00 à 19h30</a:t>
            </a:r>
          </a:p>
          <a:p>
            <a:pPr eaLnBrk="1" hangingPunct="1">
              <a:lnSpc>
                <a:spcPct val="90000"/>
              </a:lnSpc>
              <a:spcBef>
                <a:spcPts val="900"/>
              </a:spcBef>
              <a:spcAft>
                <a:spcPts val="300"/>
              </a:spcAft>
            </a:pPr>
            <a:r>
              <a:rPr lang="fr-FR" sz="2000" dirty="0" smtClean="0">
                <a:solidFill>
                  <a:srgbClr val="2C256B"/>
                </a:solidFill>
                <a:latin typeface="Arial Narrow" pitchFamily="34" charset="0"/>
              </a:rPr>
              <a:t>Logistique des échantillons assurée par réseau pneumatique AEROCOM</a:t>
            </a:r>
          </a:p>
          <a:p>
            <a:pPr lvl="1" eaLnBrk="1" hangingPunct="1">
              <a:lnSpc>
                <a:spcPct val="80000"/>
              </a:lnSpc>
              <a:spcBef>
                <a:spcPts val="900"/>
              </a:spcBef>
              <a:spcAft>
                <a:spcPts val="300"/>
              </a:spcAft>
            </a:pPr>
            <a:r>
              <a:rPr lang="fr-FR" sz="1800" dirty="0" smtClean="0">
                <a:solidFill>
                  <a:srgbClr val="2C256B"/>
                </a:solidFill>
                <a:latin typeface="Arial Narrow" pitchFamily="34" charset="0"/>
              </a:rPr>
              <a:t>12 kms, 12 lignes, 100% isolé de l’extérieur</a:t>
            </a:r>
          </a:p>
          <a:p>
            <a:pPr lvl="1" eaLnBrk="1" hangingPunct="1">
              <a:lnSpc>
                <a:spcPct val="80000"/>
              </a:lnSpc>
              <a:spcBef>
                <a:spcPts val="900"/>
              </a:spcBef>
              <a:spcAft>
                <a:spcPts val="300"/>
              </a:spcAft>
            </a:pPr>
            <a:r>
              <a:rPr lang="fr-FR" sz="1800" dirty="0" smtClean="0">
                <a:solidFill>
                  <a:srgbClr val="2C256B"/>
                </a:solidFill>
                <a:latin typeface="Arial Narrow" pitchFamily="34" charset="0"/>
              </a:rPr>
              <a:t>Réseau qualifié</a:t>
            </a:r>
          </a:p>
          <a:p>
            <a:pPr lvl="1" eaLnBrk="1" hangingPunct="1">
              <a:lnSpc>
                <a:spcPct val="80000"/>
              </a:lnSpc>
              <a:spcBef>
                <a:spcPts val="900"/>
              </a:spcBef>
              <a:spcAft>
                <a:spcPts val="300"/>
              </a:spcAft>
            </a:pPr>
            <a:r>
              <a:rPr lang="fr-FR" sz="1800" dirty="0" smtClean="0">
                <a:solidFill>
                  <a:srgbClr val="2C256B"/>
                </a:solidFill>
                <a:latin typeface="Arial Narrow" pitchFamily="34" charset="0"/>
              </a:rPr>
              <a:t>Permet acheminement &gt;99% du total des examens</a:t>
            </a:r>
          </a:p>
          <a:p>
            <a:pPr eaLnBrk="1" hangingPunct="1">
              <a:lnSpc>
                <a:spcPct val="80000"/>
              </a:lnSpc>
              <a:spcBef>
                <a:spcPts val="900"/>
              </a:spcBef>
              <a:spcAft>
                <a:spcPts val="300"/>
              </a:spcAft>
            </a:pPr>
            <a:r>
              <a:rPr lang="fr-FR" sz="2000" dirty="0" smtClean="0">
                <a:solidFill>
                  <a:srgbClr val="2C256B"/>
                </a:solidFill>
                <a:latin typeface="Arial Narrow" pitchFamily="34" charset="0"/>
              </a:rPr>
              <a:t>Enregistrement</a:t>
            </a:r>
          </a:p>
          <a:p>
            <a:pPr lvl="1" eaLnBrk="1" hangingPunct="1">
              <a:lnSpc>
                <a:spcPct val="80000"/>
              </a:lnSpc>
              <a:spcBef>
                <a:spcPts val="900"/>
              </a:spcBef>
              <a:spcAft>
                <a:spcPts val="300"/>
              </a:spcAft>
            </a:pPr>
            <a:r>
              <a:rPr lang="fr-FR" sz="1800" dirty="0" smtClean="0">
                <a:solidFill>
                  <a:srgbClr val="2C256B"/>
                </a:solidFill>
                <a:latin typeface="Arial Narrow" pitchFamily="34" charset="0"/>
              </a:rPr>
              <a:t>Bactériologie</a:t>
            </a:r>
          </a:p>
          <a:p>
            <a:pPr lvl="1" eaLnBrk="1" hangingPunct="1">
              <a:lnSpc>
                <a:spcPct val="80000"/>
              </a:lnSpc>
              <a:spcBef>
                <a:spcPts val="900"/>
              </a:spcBef>
              <a:spcAft>
                <a:spcPts val="300"/>
              </a:spcAft>
            </a:pPr>
            <a:r>
              <a:rPr lang="fr-FR" sz="1800" dirty="0" smtClean="0">
                <a:solidFill>
                  <a:srgbClr val="2C256B"/>
                </a:solidFill>
                <a:latin typeface="Arial Narrow" pitchFamily="34" charset="0"/>
              </a:rPr>
              <a:t>Hématologie spécialisée</a:t>
            </a:r>
          </a:p>
          <a:p>
            <a:pPr lvl="1" eaLnBrk="1" hangingPunct="1">
              <a:lnSpc>
                <a:spcPct val="80000"/>
              </a:lnSpc>
              <a:spcBef>
                <a:spcPts val="900"/>
              </a:spcBef>
              <a:spcAft>
                <a:spcPts val="300"/>
              </a:spcAft>
            </a:pPr>
            <a:r>
              <a:rPr lang="fr-FR" sz="1800" dirty="0" smtClean="0">
                <a:solidFill>
                  <a:srgbClr val="2C256B"/>
                </a:solidFill>
                <a:latin typeface="Arial Narrow" pitchFamily="34" charset="0"/>
              </a:rPr>
              <a:t>Examens réalisés sur le plateau technique du SDBA</a:t>
            </a:r>
          </a:p>
          <a:p>
            <a:pPr lvl="2" eaLnBrk="1" hangingPunct="1">
              <a:lnSpc>
                <a:spcPct val="80000"/>
              </a:lnSpc>
              <a:spcBef>
                <a:spcPts val="900"/>
              </a:spcBef>
              <a:spcAft>
                <a:spcPts val="300"/>
              </a:spcAft>
            </a:pPr>
            <a:r>
              <a:rPr lang="fr-FR" sz="1600" dirty="0" smtClean="0">
                <a:solidFill>
                  <a:srgbClr val="2C256B"/>
                </a:solidFill>
                <a:latin typeface="Arial Narrow" pitchFamily="34" charset="0"/>
              </a:rPr>
              <a:t>Hématologie / Biochimie / Pharmacologie / Toxicologie / Immunologie / Hormonologie</a:t>
            </a:r>
          </a:p>
          <a:p>
            <a:pPr eaLnBrk="1" hangingPunct="1">
              <a:lnSpc>
                <a:spcPct val="80000"/>
              </a:lnSpc>
              <a:spcBef>
                <a:spcPts val="900"/>
              </a:spcBef>
              <a:spcAft>
                <a:spcPts val="300"/>
              </a:spcAft>
            </a:pPr>
            <a:r>
              <a:rPr lang="fr-FR" sz="2000" dirty="0" smtClean="0">
                <a:solidFill>
                  <a:srgbClr val="2C256B"/>
                </a:solidFill>
                <a:latin typeface="Arial Narrow" pitchFamily="34" charset="0"/>
              </a:rPr>
              <a:t>Gestion de tous les examens externés (sous-traités)</a:t>
            </a:r>
          </a:p>
          <a:p>
            <a:pPr eaLnBrk="1" hangingPunct="1">
              <a:lnSpc>
                <a:spcPct val="80000"/>
              </a:lnSpc>
              <a:spcBef>
                <a:spcPts val="900"/>
              </a:spcBef>
              <a:spcAft>
                <a:spcPts val="300"/>
              </a:spcAft>
            </a:pPr>
            <a:r>
              <a:rPr lang="fr-FR" sz="2000" dirty="0" smtClean="0">
                <a:solidFill>
                  <a:srgbClr val="2C256B"/>
                </a:solidFill>
                <a:latin typeface="Arial Narrow" pitchFamily="34" charset="0"/>
              </a:rPr>
              <a:t>Ressources Humaines :</a:t>
            </a:r>
          </a:p>
          <a:p>
            <a:pPr lvl="1" eaLnBrk="1" hangingPunct="1">
              <a:lnSpc>
                <a:spcPct val="80000"/>
              </a:lnSpc>
              <a:spcBef>
                <a:spcPts val="900"/>
              </a:spcBef>
              <a:spcAft>
                <a:spcPts val="300"/>
              </a:spcAft>
            </a:pPr>
            <a:r>
              <a:rPr lang="fr-FR" sz="1800" dirty="0" smtClean="0">
                <a:solidFill>
                  <a:srgbClr val="2C256B"/>
                </a:solidFill>
                <a:latin typeface="Arial Narrow" pitchFamily="34" charset="0"/>
              </a:rPr>
              <a:t>PM : 2 personnes, ~1 ETP (commun avec le SDBA)</a:t>
            </a:r>
          </a:p>
          <a:p>
            <a:pPr lvl="1" eaLnBrk="1" hangingPunct="1">
              <a:lnSpc>
                <a:spcPct val="80000"/>
              </a:lnSpc>
              <a:spcBef>
                <a:spcPts val="900"/>
              </a:spcBef>
              <a:spcAft>
                <a:spcPts val="300"/>
              </a:spcAft>
            </a:pPr>
            <a:r>
              <a:rPr lang="fr-FR" sz="1800" dirty="0" smtClean="0">
                <a:solidFill>
                  <a:srgbClr val="2C256B"/>
                </a:solidFill>
                <a:latin typeface="Arial Narrow" pitchFamily="34" charset="0"/>
              </a:rPr>
              <a:t>PNM : 1 cadre, 1 technicienne, 24 agents</a:t>
            </a:r>
          </a:p>
        </p:txBody>
      </p:sp>
      <p:pic>
        <p:nvPicPr>
          <p:cNvPr id="6148" name="Picture 2" descr="C:\Users\1265\Documents\biologie pôle\COMMUNICATION\Chartre graphique 2015 09 22\logo_HUPC_H_de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191250"/>
            <a:ext cx="25019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388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1265\Documents\biologie pôle\COMMUNICATION\Chartre graphique 2015 09 22\logo_HUPC_H_de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191250"/>
            <a:ext cx="25019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fr-FR" sz="2400" smtClean="0">
                <a:latin typeface="Arial Narrow" pitchFamily="34" charset="0"/>
                <a:ea typeface="ヒラギノ角ゴ Pro W3"/>
                <a:cs typeface="Arial Narrow" pitchFamily="34" charset="0"/>
              </a:rPr>
              <a:t>Centre de Tri des Examens (CDTE)</a:t>
            </a:r>
          </a:p>
        </p:txBody>
      </p:sp>
      <p:sp>
        <p:nvSpPr>
          <p:cNvPr id="7172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250825" y="1196975"/>
            <a:ext cx="8208963" cy="46085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sz="2800" dirty="0" smtClean="0">
                <a:solidFill>
                  <a:srgbClr val="2C256B"/>
                </a:solidFill>
                <a:latin typeface="Arial Narrow" pitchFamily="34" charset="0"/>
                <a:ea typeface="ヒラギノ角ゴ Pro W3"/>
                <a:cs typeface="Arial Narrow" pitchFamily="34" charset="0"/>
              </a:rPr>
              <a:t>Les missions :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200" dirty="0" smtClean="0">
                <a:solidFill>
                  <a:srgbClr val="2C256B"/>
                </a:solidFill>
                <a:latin typeface="Arial Narrow" pitchFamily="34" charset="0"/>
                <a:ea typeface="ヒラギノ角ゴ Pro W3"/>
                <a:cs typeface="Arial Narrow" pitchFamily="34" charset="0"/>
              </a:rPr>
              <a:t>Réception, enregistrement, traitement pré-analytique et distribution des examens de biologie analysés par les services du pôle de Biologie-Pharmacie-Pathologie des HUPC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200" dirty="0" smtClean="0">
                <a:solidFill>
                  <a:srgbClr val="2C256B"/>
                </a:solidFill>
                <a:latin typeface="Arial Narrow" pitchFamily="34" charset="0"/>
                <a:ea typeface="ヒラギノ角ゴ Pro W3"/>
                <a:cs typeface="Arial Narrow" pitchFamily="34" charset="0"/>
              </a:rPr>
              <a:t>Externalisation des examens prescrits par les médecins des HUPC et analysés hors des HUPC (sous-traitance AP-HP</a:t>
            </a:r>
            <a:r>
              <a:rPr lang="fr-FR" sz="2200" dirty="0" smtClean="0">
                <a:solidFill>
                  <a:srgbClr val="2C256B"/>
                </a:solidFill>
                <a:latin typeface="Arial Narrow" pitchFamily="34" charset="0"/>
                <a:ea typeface="ヒラギノ角ゴ Pro W3"/>
                <a:cs typeface="Arial Narrow" pitchFamily="34" charset="0"/>
              </a:rPr>
              <a:t>)</a:t>
            </a:r>
            <a:endParaRPr lang="fr-FR" sz="2200" dirty="0" smtClean="0">
              <a:solidFill>
                <a:srgbClr val="2C256B"/>
              </a:solidFill>
              <a:latin typeface="Arial Narrow" pitchFamily="34" charset="0"/>
              <a:ea typeface="ヒラギノ角ゴ Pro W3"/>
              <a:cs typeface="Arial Narrow" pitchFamily="34" charset="0"/>
            </a:endParaRPr>
          </a:p>
          <a:p>
            <a:pPr lvl="1" eaLnBrk="1" hangingPunct="1">
              <a:lnSpc>
                <a:spcPct val="80000"/>
              </a:lnSpc>
              <a:spcBef>
                <a:spcPts val="1200"/>
              </a:spcBef>
            </a:pPr>
            <a:r>
              <a:rPr lang="fr-FR" sz="2200" dirty="0" smtClean="0">
                <a:solidFill>
                  <a:srgbClr val="2C256B"/>
                </a:solidFill>
                <a:latin typeface="Arial Narrow" pitchFamily="34" charset="0"/>
                <a:ea typeface="ヒラギノ角ゴ Pro W3"/>
                <a:cs typeface="Arial Narrow" pitchFamily="34" charset="0"/>
              </a:rPr>
              <a:t>Réception et transmission des résultats des examens externés (compte-rendu scannés dans le SGL)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200" b="1" dirty="0" smtClean="0">
                <a:solidFill>
                  <a:srgbClr val="2C256B"/>
                </a:solidFill>
                <a:latin typeface="Arial Narrow" pitchFamily="34" charset="0"/>
                <a:ea typeface="ヒラギノ角ゴ Pro W3"/>
                <a:cs typeface="Arial Narrow" pitchFamily="34" charset="0"/>
              </a:rPr>
              <a:t>Dans </a:t>
            </a:r>
            <a:r>
              <a:rPr lang="fr-FR" sz="2200" b="1" dirty="0" smtClean="0">
                <a:solidFill>
                  <a:srgbClr val="2C256B"/>
                </a:solidFill>
                <a:latin typeface="Arial Narrow" pitchFamily="34" charset="0"/>
                <a:ea typeface="ヒラギノ角ゴ Pro W3"/>
                <a:cs typeface="Arial Narrow" pitchFamily="34" charset="0"/>
              </a:rPr>
              <a:t>le respect des règles de qualité dictées par la norme NF EN ISO 15189</a:t>
            </a:r>
          </a:p>
          <a:p>
            <a:pPr lvl="1" eaLnBrk="1" hangingPunct="1">
              <a:lnSpc>
                <a:spcPct val="80000"/>
              </a:lnSpc>
            </a:pPr>
            <a:endParaRPr lang="fr-FR" sz="2200" dirty="0" smtClean="0">
              <a:latin typeface="Arial Narrow" pitchFamily="34" charset="0"/>
              <a:ea typeface="ヒラギノ角ゴ Pro W3"/>
              <a:cs typeface="Arial Narrow" pitchFamily="34" charset="0"/>
            </a:endParaRPr>
          </a:p>
          <a:p>
            <a:pPr eaLnBrk="1" hangingPunct="1"/>
            <a:endParaRPr lang="fr-FR" dirty="0" smtClean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89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2000" smtClean="0"/>
              <a:t>Centre de tri des examens</a:t>
            </a:r>
          </a:p>
        </p:txBody>
      </p:sp>
      <p:pic>
        <p:nvPicPr>
          <p:cNvPr id="8195" name="Espace réservé du contenu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20713"/>
            <a:ext cx="4481513" cy="2520950"/>
          </a:xfrm>
        </p:spPr>
      </p:pic>
      <p:pic>
        <p:nvPicPr>
          <p:cNvPr id="8196" name="Picture 2" descr="C:\Users\1265\Documents\biologie pôle\COMMUNICATION\Chartre graphique 2015 09 22\logo_HUPC_H_de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191250"/>
            <a:ext cx="25019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565400"/>
            <a:ext cx="2349500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Imag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429000"/>
            <a:ext cx="4968875" cy="279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Imag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620713"/>
            <a:ext cx="4500562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192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576263"/>
            <a:ext cx="8458200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056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566738"/>
            <a:ext cx="8486775" cy="572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154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188913"/>
            <a:ext cx="86106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1557338"/>
            <a:ext cx="8505825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315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95313"/>
            <a:ext cx="8496300" cy="566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04853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115888"/>
            <a:ext cx="7867650" cy="654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87338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2209800"/>
            <a:ext cx="85153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4171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fr-FR" sz="2800" dirty="0" smtClean="0">
                <a:latin typeface="+mn-lt"/>
              </a:rPr>
              <a:t>Définitions</a:t>
            </a:r>
            <a:endParaRPr lang="fr-FR" sz="2800" dirty="0">
              <a:latin typeface="+mn-lt"/>
            </a:endParaRPr>
          </a:p>
        </p:txBody>
      </p:sp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908720"/>
            <a:ext cx="8820150" cy="2880320"/>
          </a:xfrm>
        </p:spPr>
        <p:txBody>
          <a:bodyPr rtlCol="0">
            <a:normAutofit/>
          </a:bodyPr>
          <a:lstStyle/>
          <a:p>
            <a:pPr marL="501650" lvl="2" indent="0" fontAlgn="auto">
              <a:spcAft>
                <a:spcPts val="0"/>
              </a:spcAft>
              <a:buNone/>
              <a:defRPr/>
            </a:pPr>
            <a:r>
              <a:rPr lang="fr-FR" sz="2400" b="1" i="0" dirty="0" smtClean="0">
                <a:solidFill>
                  <a:srgbClr val="153D8A"/>
                </a:solidFill>
                <a:latin typeface="Calibri" pitchFamily="34" charset="0"/>
                <a:cs typeface="Arial Narrow"/>
              </a:rPr>
              <a:t>Processus:</a:t>
            </a:r>
          </a:p>
          <a:p>
            <a:pPr marL="501650" lvl="2" indent="0" fontAlgn="auto">
              <a:spcAft>
                <a:spcPts val="0"/>
              </a:spcAft>
              <a:buNone/>
              <a:defRPr/>
            </a:pPr>
            <a:r>
              <a:rPr lang="fr-FR" altLang="fr-FR" sz="2000" dirty="0">
                <a:latin typeface="Calibri" pitchFamily="34" charset="0"/>
              </a:rPr>
              <a:t>Ensemble d'activités corrélées ou interactives qui transforme des éléments d'entrée en éléments de </a:t>
            </a:r>
            <a:r>
              <a:rPr lang="fr-FR" altLang="fr-FR" sz="2000" dirty="0" smtClean="0">
                <a:latin typeface="Calibri" pitchFamily="34" charset="0"/>
              </a:rPr>
              <a:t>sortie</a:t>
            </a:r>
          </a:p>
          <a:p>
            <a:pPr marL="501650" lvl="2" indent="0" fontAlgn="auto">
              <a:spcAft>
                <a:spcPts val="0"/>
              </a:spcAft>
              <a:buNone/>
              <a:defRPr/>
            </a:pPr>
            <a:endParaRPr lang="fr-FR" altLang="fr-FR" sz="2000" dirty="0">
              <a:latin typeface="Calibri" pitchFamily="34" charset="0"/>
            </a:endParaRPr>
          </a:p>
          <a:p>
            <a:pPr marL="501650" lvl="2" indent="0" fontAlgn="auto">
              <a:spcAft>
                <a:spcPts val="0"/>
              </a:spcAft>
              <a:buNone/>
              <a:defRPr/>
            </a:pPr>
            <a:r>
              <a:rPr lang="fr-FR" sz="2400" b="1" i="0" dirty="0" smtClean="0">
                <a:solidFill>
                  <a:srgbClr val="153D8A"/>
                </a:solidFill>
                <a:latin typeface="Calibri" pitchFamily="34" charset="0"/>
                <a:cs typeface="Arial Narrow"/>
              </a:rPr>
              <a:t>Management des processus </a:t>
            </a:r>
          </a:p>
          <a:p>
            <a:pPr marL="501650" lvl="2" indent="0" fontAlgn="auto">
              <a:spcAft>
                <a:spcPts val="0"/>
              </a:spcAft>
              <a:buNone/>
              <a:defRPr/>
            </a:pPr>
            <a:r>
              <a:rPr lang="fr-FR" altLang="fr-FR" sz="2000" dirty="0">
                <a:latin typeface="Calibri" pitchFamily="34" charset="0"/>
              </a:rPr>
              <a:t>Mode de management reposant sur la logique, l’analyse et le bon sens, adapté aux logiques de fonctionnement des entreprises de production et également de </a:t>
            </a:r>
            <a:r>
              <a:rPr lang="fr-FR" altLang="fr-FR" sz="2000" dirty="0" smtClean="0">
                <a:latin typeface="Calibri" pitchFamily="34" charset="0"/>
              </a:rPr>
              <a:t>service</a:t>
            </a:r>
          </a:p>
          <a:p>
            <a:pPr marL="501650" lvl="2" indent="0" fontAlgn="auto">
              <a:spcAft>
                <a:spcPts val="0"/>
              </a:spcAft>
              <a:buNone/>
              <a:defRPr/>
            </a:pPr>
            <a:endParaRPr lang="fr-FR" altLang="fr-FR" sz="2000" dirty="0">
              <a:latin typeface="Calibri" pitchFamily="34" charset="0"/>
            </a:endParaRPr>
          </a:p>
          <a:p>
            <a:pPr marL="501650" lvl="2" indent="0" fontAlgn="auto">
              <a:spcAft>
                <a:spcPts val="0"/>
              </a:spcAft>
              <a:buNone/>
              <a:defRPr/>
            </a:pPr>
            <a:endParaRPr lang="fr-FR" b="1" i="0" dirty="0">
              <a:solidFill>
                <a:srgbClr val="153D8A"/>
              </a:solidFill>
              <a:latin typeface="Arial Narrow"/>
              <a:cs typeface="Arial Narrow"/>
            </a:endParaRPr>
          </a:p>
        </p:txBody>
      </p:sp>
      <p:pic>
        <p:nvPicPr>
          <p:cNvPr id="17414" name="Image 3" descr="image00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6143625"/>
            <a:ext cx="237648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e 4"/>
          <p:cNvGrpSpPr/>
          <p:nvPr/>
        </p:nvGrpSpPr>
        <p:grpSpPr>
          <a:xfrm>
            <a:off x="584523" y="3941192"/>
            <a:ext cx="8212032" cy="946150"/>
            <a:chOff x="250825" y="3500438"/>
            <a:chExt cx="8521616" cy="946150"/>
          </a:xfrm>
        </p:grpSpPr>
        <p:sp>
          <p:nvSpPr>
            <p:cNvPr id="6" name="Rectangle avec flèche vers la droite 5"/>
            <p:cNvSpPr/>
            <p:nvPr/>
          </p:nvSpPr>
          <p:spPr>
            <a:xfrm>
              <a:off x="250825" y="3500438"/>
              <a:ext cx="2522538" cy="914400"/>
            </a:xfrm>
            <a:prstGeom prst="rightArrowCallou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dirty="0">
                <a:solidFill>
                  <a:srgbClr val="002060"/>
                </a:solidFill>
                <a:latin typeface="Calibri" pitchFamily="34" charset="0"/>
              </a:endParaRPr>
            </a:p>
          </p:txBody>
        </p:sp>
        <p:sp>
          <p:nvSpPr>
            <p:cNvPr id="7" name="ZoneTexte 10"/>
            <p:cNvSpPr txBox="1">
              <a:spLocks noChangeArrowheads="1"/>
            </p:cNvSpPr>
            <p:nvPr/>
          </p:nvSpPr>
          <p:spPr bwMode="auto">
            <a:xfrm>
              <a:off x="442948" y="3757613"/>
              <a:ext cx="133191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fr-FR" altLang="fr-FR" sz="2000" b="0" dirty="0">
                  <a:latin typeface="Calibri" pitchFamily="34" charset="0"/>
                </a:rPr>
                <a:t>Manager</a:t>
              </a:r>
            </a:p>
          </p:txBody>
        </p:sp>
        <p:sp>
          <p:nvSpPr>
            <p:cNvPr id="8" name="Rectangle avec flèche vers la droite 7"/>
            <p:cNvSpPr/>
            <p:nvPr/>
          </p:nvSpPr>
          <p:spPr>
            <a:xfrm>
              <a:off x="2795588" y="3532188"/>
              <a:ext cx="2895600" cy="914400"/>
            </a:xfrm>
            <a:prstGeom prst="rightArrowCallou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dirty="0">
                <a:solidFill>
                  <a:srgbClr val="002060"/>
                </a:solidFill>
                <a:latin typeface="Calibri" pitchFamily="34" charset="0"/>
              </a:endParaRPr>
            </a:p>
          </p:txBody>
        </p:sp>
        <p:sp>
          <p:nvSpPr>
            <p:cNvPr id="9" name="ZoneTexte 15"/>
            <p:cNvSpPr txBox="1">
              <a:spLocks noChangeArrowheads="1"/>
            </p:cNvSpPr>
            <p:nvPr/>
          </p:nvSpPr>
          <p:spPr bwMode="auto">
            <a:xfrm>
              <a:off x="2987675" y="3635375"/>
              <a:ext cx="1911350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fr-FR" altLang="fr-FR" sz="2000" b="0" dirty="0" smtClean="0">
                  <a:latin typeface="Calibri" pitchFamily="34" charset="0"/>
                </a:rPr>
                <a:t>Maîtriser  </a:t>
              </a:r>
              <a:r>
                <a:rPr lang="fr-FR" altLang="fr-FR" sz="2000" b="0" dirty="0">
                  <a:latin typeface="Calibri" pitchFamily="34" charset="0"/>
                </a:rPr>
                <a:t>un système</a:t>
              </a:r>
            </a:p>
          </p:txBody>
        </p:sp>
        <p:sp>
          <p:nvSpPr>
            <p:cNvPr id="10" name="ZoneTexte 16"/>
            <p:cNvSpPr txBox="1">
              <a:spLocks noChangeArrowheads="1"/>
            </p:cNvSpPr>
            <p:nvPr/>
          </p:nvSpPr>
          <p:spPr bwMode="auto">
            <a:xfrm>
              <a:off x="5748254" y="3603625"/>
              <a:ext cx="3024187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fr-FR" altLang="fr-FR" sz="2000" b="0" dirty="0">
                  <a:latin typeface="Calibri" pitchFamily="34" charset="0"/>
                </a:rPr>
                <a:t>Maîtriser un ensemble de processus cohérent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636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Pilotage</a:t>
            </a:r>
          </a:p>
        </p:txBody>
      </p:sp>
      <p:sp>
        <p:nvSpPr>
          <p:cNvPr id="1536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FR" smtClean="0"/>
              <a:t>3 pilotes</a:t>
            </a:r>
          </a:p>
          <a:p>
            <a:pPr lvl="1" eaLnBrk="1" hangingPunct="1"/>
            <a:r>
              <a:rPr lang="fr-FR" smtClean="0"/>
              <a:t>Réunions mensuelles</a:t>
            </a:r>
          </a:p>
          <a:p>
            <a:pPr eaLnBrk="1" hangingPunct="1"/>
            <a:r>
              <a:rPr lang="fr-FR" smtClean="0"/>
              <a:t>Correspondants dans chaque laboratoire</a:t>
            </a:r>
          </a:p>
          <a:p>
            <a:pPr lvl="1" eaLnBrk="1" hangingPunct="1"/>
            <a:r>
              <a:rPr lang="fr-FR" smtClean="0"/>
              <a:t>Réunion annuelle</a:t>
            </a:r>
          </a:p>
          <a:p>
            <a:pPr eaLnBrk="1" hangingPunct="1"/>
            <a:r>
              <a:rPr lang="fr-FR" smtClean="0"/>
              <a:t>Tableau plan d’action et suivi : </a:t>
            </a: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13" y="4508500"/>
            <a:ext cx="7127875" cy="139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0446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504825"/>
            <a:ext cx="8191500" cy="58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78002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833438"/>
            <a:ext cx="8220075" cy="51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76714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652463"/>
            <a:ext cx="8210550" cy="555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09555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747713"/>
            <a:ext cx="8248650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04462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r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893763"/>
          </a:xfrm>
        </p:spPr>
        <p:txBody>
          <a:bodyPr/>
          <a:lstStyle/>
          <a:p>
            <a:pPr eaLnBrk="1" hangingPunct="1"/>
            <a:r>
              <a:rPr lang="fr-FR" smtClean="0"/>
              <a:t>Collaboration avec la DSAP</a:t>
            </a:r>
          </a:p>
        </p:txBody>
      </p:sp>
      <p:sp>
        <p:nvSpPr>
          <p:cNvPr id="20483" name="Espace réservé du contenu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5543550"/>
          </a:xfrm>
        </p:spPr>
        <p:txBody>
          <a:bodyPr/>
          <a:lstStyle/>
          <a:p>
            <a:pPr eaLnBrk="1" hangingPunct="1"/>
            <a:r>
              <a:rPr lang="fr-FR" dirty="0" smtClean="0"/>
              <a:t>DSAP : direction des soins</a:t>
            </a:r>
          </a:p>
          <a:p>
            <a:pPr eaLnBrk="1" hangingPunct="1"/>
            <a:endParaRPr lang="fr-FR" dirty="0" smtClean="0"/>
          </a:p>
          <a:p>
            <a:pPr eaLnBrk="1" hangingPunct="1"/>
            <a:r>
              <a:rPr lang="fr-FR" dirty="0" smtClean="0"/>
              <a:t>UN PARTENAIRE INDISPENSABLE</a:t>
            </a:r>
          </a:p>
          <a:p>
            <a:pPr eaLnBrk="1" hangingPunct="1"/>
            <a:endParaRPr lang="fr-FR" dirty="0" smtClean="0"/>
          </a:p>
          <a:p>
            <a:pPr eaLnBrk="1" hangingPunct="1"/>
            <a:r>
              <a:rPr lang="fr-FR" dirty="0" smtClean="0"/>
              <a:t>À Cochin :</a:t>
            </a:r>
          </a:p>
          <a:p>
            <a:pPr lvl="1" eaLnBrk="1" hangingPunct="1"/>
            <a:r>
              <a:rPr lang="fr-FR" dirty="0" smtClean="0"/>
              <a:t>Mise en place en 2015</a:t>
            </a:r>
          </a:p>
          <a:p>
            <a:pPr lvl="1" eaLnBrk="1" hangingPunct="1"/>
            <a:r>
              <a:rPr lang="fr-FR" dirty="0" smtClean="0"/>
              <a:t>Réunions mensuelles</a:t>
            </a:r>
          </a:p>
          <a:p>
            <a:pPr lvl="1" eaLnBrk="1" hangingPunct="1"/>
            <a:r>
              <a:rPr lang="fr-FR" dirty="0" smtClean="0"/>
              <a:t>Nomination de correspondants IDE dans les services de soins</a:t>
            </a:r>
          </a:p>
          <a:p>
            <a:pPr lvl="1" eaLnBrk="1" hangingPunct="1"/>
            <a:r>
              <a:rPr lang="fr-FR" dirty="0" smtClean="0"/>
              <a:t>Communication via boite mail générique</a:t>
            </a:r>
          </a:p>
        </p:txBody>
      </p:sp>
    </p:spTree>
    <p:extLst>
      <p:ext uri="{BB962C8B-B14F-4D97-AF65-F5344CB8AC3E}">
        <p14:creationId xmlns:p14="http://schemas.microsoft.com/office/powerpoint/2010/main" val="316153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8" y="395288"/>
            <a:ext cx="7248525" cy="606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036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3" y="1052513"/>
            <a:ext cx="730567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573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571625"/>
            <a:ext cx="720090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772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  <p:pic>
        <p:nvPicPr>
          <p:cNvPr id="30724" name="Picture 2" descr="F:\DBA\Doc KALILAB\Les_essentiels_du_prelevement_V6-novembre_201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150" y="0"/>
            <a:ext cx="4965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7380288" y="2505075"/>
            <a:ext cx="1439862" cy="9239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FR" dirty="0"/>
              <a:t>Etiquette du prescripteur obligatoire</a:t>
            </a:r>
          </a:p>
        </p:txBody>
      </p:sp>
      <p:cxnSp>
        <p:nvCxnSpPr>
          <p:cNvPr id="9" name="Connecteur droit avec flèche 8"/>
          <p:cNvCxnSpPr/>
          <p:nvPr/>
        </p:nvCxnSpPr>
        <p:spPr>
          <a:xfrm flipH="1">
            <a:off x="5724525" y="3429000"/>
            <a:ext cx="1655763" cy="792163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959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1042988" y="188913"/>
            <a:ext cx="8101012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 smtClean="0">
                <a:solidFill>
                  <a:schemeClr val="bg1"/>
                </a:solidFill>
                <a:latin typeface="Arial Narrow"/>
                <a:cs typeface="Arial Narrow"/>
              </a:rPr>
              <a:t>Un processus </a:t>
            </a:r>
            <a:endParaRPr lang="fr-FR" sz="2400" b="1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pic>
        <p:nvPicPr>
          <p:cNvPr id="19460" name="Picture 2" descr="C:\Users\1265\Documents\biologie pôle\COMMUNICATION\Chartre graphique 2015 09 22\logo_HUPC_H_de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6191250"/>
            <a:ext cx="25019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7"/>
          <p:cNvSpPr txBox="1">
            <a:spLocks noChangeArrowheads="1"/>
          </p:cNvSpPr>
          <p:nvPr/>
        </p:nvSpPr>
        <p:spPr bwMode="gray">
          <a:xfrm>
            <a:off x="285720" y="857232"/>
            <a:ext cx="8491537" cy="3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87338" marR="0" lvl="0" indent="-287338" algn="l" defTabSz="914400" rtl="0" eaLnBrk="1" fontAlgn="base" latinLnBrk="0" hangingPunct="1">
              <a:lnSpc>
                <a:spcPct val="90000"/>
              </a:lnSpc>
              <a:spcBef>
                <a:spcPts val="1500"/>
              </a:spcBef>
              <a:spcAft>
                <a:spcPts val="1000"/>
              </a:spcAft>
              <a:buClr>
                <a:srgbClr val="2D2D8A"/>
              </a:buClr>
              <a:buSzPct val="110000"/>
              <a:buFont typeface="Wingdings" pitchFamily="2" charset="2"/>
              <a:buChar char="q"/>
              <a:tabLst/>
              <a:defRPr/>
            </a:pPr>
            <a:r>
              <a:rPr kumimoji="0" lang="fr-FR" alt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53D8A"/>
                </a:solidFill>
                <a:effectLst/>
                <a:uLnTx/>
                <a:uFillTx/>
                <a:latin typeface="Calibri" pitchFamily="34" charset="0"/>
              </a:rPr>
              <a:t>C’est l’enchaînement ordonné d’activités (d’actions et d’évènements) aboutissant à un résultat déterminé. </a:t>
            </a:r>
          </a:p>
          <a:p>
            <a:pPr marL="287338" marR="0" lvl="0" indent="-287338" algn="l" defTabSz="914400" rtl="0" eaLnBrk="1" fontAlgn="base" latinLnBrk="0" hangingPunct="1">
              <a:lnSpc>
                <a:spcPct val="90000"/>
              </a:lnSpc>
              <a:spcBef>
                <a:spcPts val="1500"/>
              </a:spcBef>
              <a:spcAft>
                <a:spcPts val="1000"/>
              </a:spcAft>
              <a:buClr>
                <a:srgbClr val="153D8A"/>
              </a:buClr>
              <a:buSzPct val="110000"/>
              <a:buFont typeface="Wingdings" pitchFamily="2" charset="2"/>
              <a:buChar char="q"/>
              <a:tabLst/>
              <a:defRPr/>
            </a:pPr>
            <a:r>
              <a:rPr kumimoji="0" lang="fr-FR" alt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53D8A"/>
                </a:solidFill>
                <a:effectLst/>
                <a:uLnTx/>
                <a:uFillTx/>
                <a:latin typeface="Calibri" pitchFamily="34" charset="0"/>
              </a:rPr>
              <a:t>Un Processus se caractérise par  :</a:t>
            </a:r>
          </a:p>
          <a:p>
            <a:pPr marL="431800" marR="0" lvl="1" indent="-142875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Clr>
                <a:srgbClr val="2D2D8A"/>
              </a:buClr>
              <a:buSzPct val="85000"/>
              <a:buFont typeface="Wingdings" pitchFamily="2" charset="2"/>
              <a:buChar char="Ø"/>
              <a:tabLst/>
              <a:defRPr/>
            </a:pPr>
            <a:r>
              <a:rPr kumimoji="0" lang="fr-FR" alt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A2E0"/>
                </a:solidFill>
                <a:effectLst/>
                <a:uLnTx/>
                <a:uFillTx/>
                <a:latin typeface="Calibri" pitchFamily="34" charset="0"/>
              </a:rPr>
              <a:t>un évènement déclencheur en ENTREE </a:t>
            </a:r>
            <a:r>
              <a:rPr kumimoji="0" lang="fr-FR" alt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A2E0"/>
                </a:solidFill>
                <a:effectLst/>
                <a:uLnTx/>
                <a:uFillTx/>
                <a:latin typeface="Calibri" pitchFamily="34" charset="0"/>
                <a:sym typeface="Wingdings" pitchFamily="2" charset="2"/>
              </a:rPr>
              <a:t></a:t>
            </a:r>
          </a:p>
          <a:p>
            <a:pPr marL="431800" marR="0" lvl="1" indent="-142875" algn="just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Clr>
                <a:srgbClr val="2D2D8A"/>
              </a:buClr>
              <a:buSzPct val="85000"/>
              <a:buFont typeface="Wingdings" pitchFamily="2" charset="2"/>
              <a:buChar char="Ø"/>
              <a:tabLst/>
              <a:defRPr/>
            </a:pPr>
            <a:r>
              <a:rPr kumimoji="0" lang="fr-FR" alt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A2E0"/>
                </a:solidFill>
                <a:effectLst/>
                <a:uLnTx/>
                <a:uFillTx/>
                <a:latin typeface="Calibri" pitchFamily="34" charset="0"/>
              </a:rPr>
              <a:t>une suite d’ ACTIVITES </a:t>
            </a:r>
            <a:r>
              <a:rPr kumimoji="0" lang="fr-FR" alt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A2E0"/>
                </a:solidFill>
                <a:effectLst/>
                <a:uLnTx/>
                <a:uFillTx/>
                <a:latin typeface="Calibri" pitchFamily="34" charset="0"/>
                <a:sym typeface="Wingdings" pitchFamily="2" charset="2"/>
              </a:rPr>
              <a:t></a:t>
            </a:r>
            <a:r>
              <a:rPr kumimoji="0" lang="fr-FR" alt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A2E0"/>
                </a:solidFill>
                <a:effectLst/>
                <a:uLnTx/>
                <a:uFillTx/>
                <a:latin typeface="Calibri" pitchFamily="34" charset="0"/>
              </a:rPr>
              <a:t>constituant la chaîne des valeurs ajoutées</a:t>
            </a:r>
          </a:p>
          <a:p>
            <a:pPr marL="431800" marR="0" lvl="1" indent="-142875" algn="just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Clr>
                <a:srgbClr val="2D2D8A"/>
              </a:buClr>
              <a:buSzPct val="85000"/>
              <a:buFont typeface="Wingdings" pitchFamily="2" charset="2"/>
              <a:buChar char="Ø"/>
              <a:tabLst/>
              <a:defRPr/>
            </a:pPr>
            <a:r>
              <a:rPr kumimoji="0" lang="fr-FR" alt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A2E0"/>
                </a:solidFill>
                <a:effectLst/>
                <a:uLnTx/>
                <a:uFillTx/>
                <a:latin typeface="Calibri" pitchFamily="34" charset="0"/>
              </a:rPr>
              <a:t>une SORTIE</a:t>
            </a:r>
            <a:r>
              <a:rPr kumimoji="0" lang="fr-FR" alt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A2E0"/>
                </a:solidFill>
                <a:effectLst/>
                <a:uLnTx/>
                <a:uFillTx/>
                <a:latin typeface="Calibri" pitchFamily="34" charset="0"/>
                <a:sym typeface="Wingdings" pitchFamily="2" charset="2"/>
              </a:rPr>
              <a:t></a:t>
            </a:r>
            <a:r>
              <a:rPr kumimoji="0" lang="fr-FR" alt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A2E0"/>
                </a:solidFill>
                <a:effectLst/>
                <a:uLnTx/>
                <a:uFillTx/>
                <a:latin typeface="Calibri" pitchFamily="34" charset="0"/>
              </a:rPr>
              <a:t> qui est le RESULTAT attendu par le client ou le bénéficiaire du Processus</a:t>
            </a:r>
          </a:p>
          <a:p>
            <a:pPr marL="287338" marR="0" lvl="0" indent="-287338" algn="l" defTabSz="914400" rtl="0" eaLnBrk="1" fontAlgn="base" latinLnBrk="0" hangingPunct="1">
              <a:lnSpc>
                <a:spcPct val="90000"/>
              </a:lnSpc>
              <a:spcBef>
                <a:spcPts val="1500"/>
              </a:spcBef>
              <a:spcAft>
                <a:spcPts val="1000"/>
              </a:spcAft>
              <a:buClr>
                <a:srgbClr val="153D8A"/>
              </a:buClr>
              <a:buSzPct val="110000"/>
              <a:buFont typeface="Wingdings" pitchFamily="2" charset="2"/>
              <a:buChar char=""/>
              <a:tabLst/>
              <a:defRPr/>
            </a:pPr>
            <a:endParaRPr kumimoji="0" lang="fr-FR" altLang="fr-FR" sz="1800" b="1" i="0" u="sng" strike="noStrike" kern="1200" cap="none" spc="0" normalizeH="0" baseline="0" noProof="0" dirty="0" smtClean="0">
              <a:ln>
                <a:noFill/>
              </a:ln>
              <a:solidFill>
                <a:srgbClr val="153D8A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87338" marR="0" lvl="0" indent="-287338" algn="l" defTabSz="914400" rtl="0" eaLnBrk="1" fontAlgn="base" latinLnBrk="0" hangingPunct="1">
              <a:lnSpc>
                <a:spcPct val="90000"/>
              </a:lnSpc>
              <a:spcBef>
                <a:spcPts val="1500"/>
              </a:spcBef>
              <a:spcAft>
                <a:spcPts val="1000"/>
              </a:spcAft>
              <a:buClr>
                <a:srgbClr val="153D8A"/>
              </a:buClr>
              <a:buSzPct val="110000"/>
              <a:buFont typeface="Wingdings" pitchFamily="2" charset="2"/>
              <a:buChar char=""/>
              <a:tabLst/>
              <a:defRPr/>
            </a:pPr>
            <a:endParaRPr kumimoji="0" lang="fr-FR" altLang="fr-FR" sz="1600" b="1" i="0" u="none" strike="noStrike" kern="1200" cap="none" spc="0" normalizeH="0" baseline="0" noProof="0" dirty="0" smtClean="0">
              <a:ln>
                <a:noFill/>
              </a:ln>
              <a:solidFill>
                <a:srgbClr val="153D8A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pSp>
        <p:nvGrpSpPr>
          <p:cNvPr id="35" name="Groupe 34"/>
          <p:cNvGrpSpPr/>
          <p:nvPr/>
        </p:nvGrpSpPr>
        <p:grpSpPr>
          <a:xfrm>
            <a:off x="0" y="4286256"/>
            <a:ext cx="9144000" cy="1096962"/>
            <a:chOff x="0" y="4286256"/>
            <a:chExt cx="9144000" cy="1096962"/>
          </a:xfrm>
        </p:grpSpPr>
        <p:sp>
          <p:nvSpPr>
            <p:cNvPr id="17" name="Rectangle 9"/>
            <p:cNvSpPr>
              <a:spLocks noChangeArrowheads="1"/>
            </p:cNvSpPr>
            <p:nvPr/>
          </p:nvSpPr>
          <p:spPr bwMode="auto">
            <a:xfrm>
              <a:off x="1449388" y="4770443"/>
              <a:ext cx="5945188" cy="561975"/>
            </a:xfrm>
            <a:prstGeom prst="rect">
              <a:avLst/>
            </a:prstGeom>
            <a:noFill/>
            <a:ln w="25400">
              <a:solidFill>
                <a:srgbClr val="153D8A"/>
              </a:solidFill>
              <a:miter lim="800000"/>
              <a:headEnd/>
              <a:tailEnd/>
            </a:ln>
          </p:spPr>
          <p:txBody>
            <a:bodyPr lIns="18000" rIns="18000" anchor="ctr">
              <a:spAutoFit/>
            </a:bodyPr>
            <a:lstStyle/>
            <a:p>
              <a:endParaRPr lang="fr-FR" altLang="fr-FR" sz="1200"/>
            </a:p>
          </p:txBody>
        </p:sp>
        <p:sp>
          <p:nvSpPr>
            <p:cNvPr id="18" name="Text Box 11"/>
            <p:cNvSpPr txBox="1">
              <a:spLocks noChangeArrowheads="1"/>
            </p:cNvSpPr>
            <p:nvPr/>
          </p:nvSpPr>
          <p:spPr bwMode="auto">
            <a:xfrm>
              <a:off x="0" y="4929198"/>
              <a:ext cx="1374775" cy="30482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90100" tIns="44259" rIns="90100" bIns="44259" anchor="ctr">
              <a:spAutoFit/>
            </a:bodyPr>
            <a:lstStyle/>
            <a:p>
              <a:r>
                <a:rPr lang="fr-FR" altLang="fr-FR" sz="1400" dirty="0"/>
                <a:t>Exigence client</a:t>
              </a:r>
            </a:p>
          </p:txBody>
        </p:sp>
        <p:cxnSp>
          <p:nvCxnSpPr>
            <p:cNvPr id="19" name="AutoShape 18"/>
            <p:cNvCxnSpPr>
              <a:cxnSpLocks noChangeShapeType="1"/>
            </p:cNvCxnSpPr>
            <p:nvPr/>
          </p:nvCxnSpPr>
          <p:spPr bwMode="auto">
            <a:xfrm>
              <a:off x="7404101" y="5057781"/>
              <a:ext cx="488950" cy="0"/>
            </a:xfrm>
            <a:prstGeom prst="straightConnector1">
              <a:avLst/>
            </a:prstGeom>
            <a:noFill/>
            <a:ln w="25400">
              <a:solidFill>
                <a:srgbClr val="153D8A"/>
              </a:solidFill>
              <a:round/>
              <a:headEnd/>
              <a:tailEnd type="triangle" w="med" len="med"/>
            </a:ln>
          </p:spPr>
        </p:cxnSp>
        <p:sp>
          <p:nvSpPr>
            <p:cNvPr id="20" name="Text Box 20"/>
            <p:cNvSpPr txBox="1">
              <a:spLocks noChangeArrowheads="1"/>
            </p:cNvSpPr>
            <p:nvPr/>
          </p:nvSpPr>
          <p:spPr bwMode="auto">
            <a:xfrm>
              <a:off x="1571636" y="4835531"/>
              <a:ext cx="1503352" cy="460375"/>
            </a:xfrm>
            <a:prstGeom prst="rect">
              <a:avLst/>
            </a:prstGeom>
            <a:solidFill>
              <a:srgbClr val="CCFFCC"/>
            </a:solidFill>
            <a:ln w="25400">
              <a:noFill/>
              <a:miter lim="800000"/>
              <a:headEnd/>
              <a:tailEnd/>
            </a:ln>
          </p:spPr>
          <p:txBody>
            <a:bodyPr wrap="square" lIns="18000" tIns="108000" rIns="18000" bIns="108000" anchor="ctr">
              <a:spAutoFit/>
            </a:bodyPr>
            <a:lstStyle/>
            <a:p>
              <a:endParaRPr lang="fr-FR" altLang="fr-FR" sz="1600">
                <a:solidFill>
                  <a:schemeClr val="bg1"/>
                </a:solidFill>
              </a:endParaRPr>
            </a:p>
          </p:txBody>
        </p:sp>
        <p:sp>
          <p:nvSpPr>
            <p:cNvPr id="21" name="Text Box 21"/>
            <p:cNvSpPr txBox="1">
              <a:spLocks noChangeArrowheads="1"/>
            </p:cNvSpPr>
            <p:nvPr/>
          </p:nvSpPr>
          <p:spPr bwMode="auto">
            <a:xfrm>
              <a:off x="2311401" y="4741868"/>
              <a:ext cx="34925" cy="6413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18000" rIns="18000" anchor="ctr">
              <a:spAutoFit/>
            </a:bodyPr>
            <a:lstStyle/>
            <a:p>
              <a:endParaRPr lang="fr-FR" altLang="fr-FR" sz="1800" b="0">
                <a:latin typeface="Times New Roman" pitchFamily="18" charset="0"/>
                <a:sym typeface="Wingdings" pitchFamily="2" charset="2"/>
              </a:endParaRPr>
            </a:p>
            <a:p>
              <a:endParaRPr lang="fr-FR" altLang="fr-FR" sz="1800" b="0">
                <a:latin typeface="Times New Roman" pitchFamily="18" charset="0"/>
                <a:sym typeface="Wingdings" pitchFamily="2" charset="2"/>
              </a:endParaRPr>
            </a:p>
          </p:txBody>
        </p:sp>
        <p:sp>
          <p:nvSpPr>
            <p:cNvPr id="22" name="Line 23"/>
            <p:cNvSpPr>
              <a:spLocks noChangeShapeType="1"/>
            </p:cNvSpPr>
            <p:nvPr/>
          </p:nvSpPr>
          <p:spPr bwMode="auto">
            <a:xfrm flipV="1">
              <a:off x="3041651" y="5041906"/>
              <a:ext cx="431800" cy="15875"/>
            </a:xfrm>
            <a:prstGeom prst="line">
              <a:avLst/>
            </a:prstGeom>
            <a:noFill/>
            <a:ln w="25400">
              <a:solidFill>
                <a:srgbClr val="153D8A"/>
              </a:solidFill>
              <a:prstDash val="sysDot"/>
              <a:round/>
              <a:headEnd/>
              <a:tailEnd type="triangle" w="med" len="med"/>
            </a:ln>
          </p:spPr>
          <p:txBody>
            <a:bodyPr lIns="18000" rIns="18000" anchor="ctr">
              <a:spAutoFit/>
            </a:bodyPr>
            <a:lstStyle/>
            <a:p>
              <a:endParaRPr lang="fr-FR"/>
            </a:p>
          </p:txBody>
        </p:sp>
        <p:sp>
          <p:nvSpPr>
            <p:cNvPr id="23" name="Rectangle 28"/>
            <p:cNvSpPr>
              <a:spLocks noChangeArrowheads="1"/>
            </p:cNvSpPr>
            <p:nvPr/>
          </p:nvSpPr>
          <p:spPr bwMode="auto">
            <a:xfrm>
              <a:off x="419101" y="4286256"/>
              <a:ext cx="241536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18000" rIns="18000">
              <a:spAutoFit/>
            </a:bodyPr>
            <a:lstStyle/>
            <a:p>
              <a:r>
                <a:rPr lang="fr-FR" altLang="fr-FR" dirty="0" smtClean="0">
                  <a:solidFill>
                    <a:srgbClr val="00A2E0"/>
                  </a:solidFill>
                  <a:latin typeface="Calibri" pitchFamily="34" charset="0"/>
                  <a:sym typeface="Wingdings" pitchFamily="2" charset="2"/>
                </a:rPr>
                <a:t></a:t>
              </a:r>
              <a:endParaRPr lang="fr-FR" altLang="fr-FR" b="0" dirty="0">
                <a:sym typeface="Wingdings" pitchFamily="2" charset="2"/>
              </a:endParaRPr>
            </a:p>
          </p:txBody>
        </p:sp>
        <p:sp>
          <p:nvSpPr>
            <p:cNvPr id="24" name="Text Box 29"/>
            <p:cNvSpPr txBox="1">
              <a:spLocks noChangeArrowheads="1"/>
            </p:cNvSpPr>
            <p:nvPr/>
          </p:nvSpPr>
          <p:spPr bwMode="auto">
            <a:xfrm>
              <a:off x="3479801" y="4816481"/>
              <a:ext cx="1598612" cy="460375"/>
            </a:xfrm>
            <a:prstGeom prst="rect">
              <a:avLst/>
            </a:prstGeom>
            <a:solidFill>
              <a:srgbClr val="66CCFF"/>
            </a:solidFill>
            <a:ln w="25400">
              <a:noFill/>
              <a:miter lim="800000"/>
              <a:headEnd/>
              <a:tailEnd/>
            </a:ln>
          </p:spPr>
          <p:txBody>
            <a:bodyPr lIns="18000" tIns="108000" rIns="18000" bIns="108000" anchor="ctr">
              <a:spAutoFit/>
            </a:bodyPr>
            <a:lstStyle/>
            <a:p>
              <a:endParaRPr lang="fr-FR" altLang="fr-FR" sz="1600">
                <a:solidFill>
                  <a:schemeClr val="bg1"/>
                </a:solidFill>
              </a:endParaRPr>
            </a:p>
          </p:txBody>
        </p:sp>
        <p:sp>
          <p:nvSpPr>
            <p:cNvPr id="25" name="Text Box 30"/>
            <p:cNvSpPr txBox="1">
              <a:spLocks noChangeArrowheads="1"/>
            </p:cNvSpPr>
            <p:nvPr/>
          </p:nvSpPr>
          <p:spPr bwMode="auto">
            <a:xfrm>
              <a:off x="5621338" y="4824418"/>
              <a:ext cx="1598613" cy="460375"/>
            </a:xfrm>
            <a:prstGeom prst="rect">
              <a:avLst/>
            </a:prstGeom>
            <a:solidFill>
              <a:srgbClr val="FFE3E8"/>
            </a:solidFill>
            <a:ln w="25400">
              <a:noFill/>
              <a:miter lim="800000"/>
              <a:headEnd/>
              <a:tailEnd/>
            </a:ln>
          </p:spPr>
          <p:txBody>
            <a:bodyPr lIns="18000" tIns="108000" rIns="18000" bIns="108000" anchor="ctr">
              <a:spAutoFit/>
            </a:bodyPr>
            <a:lstStyle/>
            <a:p>
              <a:endParaRPr lang="fr-FR" altLang="fr-FR" sz="1600">
                <a:solidFill>
                  <a:schemeClr val="bg1"/>
                </a:solidFill>
              </a:endParaRPr>
            </a:p>
          </p:txBody>
        </p:sp>
        <p:sp>
          <p:nvSpPr>
            <p:cNvPr id="26" name="Text Box 31"/>
            <p:cNvSpPr txBox="1">
              <a:spLocks noChangeArrowheads="1"/>
            </p:cNvSpPr>
            <p:nvPr/>
          </p:nvSpPr>
          <p:spPr bwMode="auto">
            <a:xfrm>
              <a:off x="1857388" y="4929198"/>
              <a:ext cx="714380" cy="2746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18000" rIns="18000">
              <a:spAutoFit/>
            </a:bodyPr>
            <a:lstStyle/>
            <a:p>
              <a:r>
                <a:rPr lang="fr-FR" altLang="fr-FR" sz="1200" dirty="0"/>
                <a:t>Activité 1</a:t>
              </a:r>
            </a:p>
          </p:txBody>
        </p:sp>
        <p:sp>
          <p:nvSpPr>
            <p:cNvPr id="27" name="Text Box 32"/>
            <p:cNvSpPr txBox="1">
              <a:spLocks noChangeArrowheads="1"/>
            </p:cNvSpPr>
            <p:nvPr/>
          </p:nvSpPr>
          <p:spPr bwMode="auto">
            <a:xfrm>
              <a:off x="3857652" y="4929198"/>
              <a:ext cx="777904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18000" rIns="18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altLang="fr-FR" sz="1200" dirty="0"/>
                <a:t>Activité 2</a:t>
              </a:r>
            </a:p>
          </p:txBody>
        </p:sp>
        <p:sp>
          <p:nvSpPr>
            <p:cNvPr id="28" name="Text Box 33"/>
            <p:cNvSpPr txBox="1">
              <a:spLocks noChangeArrowheads="1"/>
            </p:cNvSpPr>
            <p:nvPr/>
          </p:nvSpPr>
          <p:spPr bwMode="auto">
            <a:xfrm>
              <a:off x="6072230" y="4929198"/>
              <a:ext cx="746169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18000" rIns="18000">
              <a:spAutoFit/>
            </a:bodyPr>
            <a:lstStyle/>
            <a:p>
              <a:r>
                <a:rPr lang="fr-FR" altLang="fr-FR" sz="1200" dirty="0"/>
                <a:t>Activité 3</a:t>
              </a:r>
            </a:p>
          </p:txBody>
        </p:sp>
        <p:sp>
          <p:nvSpPr>
            <p:cNvPr id="29" name="Line 34"/>
            <p:cNvSpPr>
              <a:spLocks noChangeShapeType="1"/>
            </p:cNvSpPr>
            <p:nvPr/>
          </p:nvSpPr>
          <p:spPr bwMode="auto">
            <a:xfrm flipV="1">
              <a:off x="5084763" y="5078418"/>
              <a:ext cx="533400" cy="14288"/>
            </a:xfrm>
            <a:prstGeom prst="line">
              <a:avLst/>
            </a:prstGeom>
            <a:noFill/>
            <a:ln w="25400">
              <a:solidFill>
                <a:srgbClr val="153D8A"/>
              </a:solidFill>
              <a:prstDash val="sysDot"/>
              <a:round/>
              <a:headEnd/>
              <a:tailEnd type="triangle" w="med" len="med"/>
            </a:ln>
          </p:spPr>
          <p:txBody>
            <a:bodyPr lIns="18000" rIns="18000" anchor="ctr">
              <a:spAutoFit/>
            </a:bodyPr>
            <a:lstStyle/>
            <a:p>
              <a:endParaRPr lang="fr-FR"/>
            </a:p>
          </p:txBody>
        </p:sp>
        <p:sp>
          <p:nvSpPr>
            <p:cNvPr id="30" name="Rectangle 35"/>
            <p:cNvSpPr>
              <a:spLocks noChangeArrowheads="1"/>
            </p:cNvSpPr>
            <p:nvPr/>
          </p:nvSpPr>
          <p:spPr bwMode="auto">
            <a:xfrm>
              <a:off x="8286776" y="4357694"/>
              <a:ext cx="417513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18000" rIns="18000">
              <a:spAutoFit/>
            </a:bodyPr>
            <a:lstStyle/>
            <a:p>
              <a:r>
                <a:rPr lang="fr-FR" altLang="fr-FR" dirty="0" smtClean="0">
                  <a:solidFill>
                    <a:srgbClr val="00A2E0"/>
                  </a:solidFill>
                  <a:latin typeface="Calibri" pitchFamily="34" charset="0"/>
                  <a:sym typeface="Wingdings" pitchFamily="2" charset="2"/>
                </a:rPr>
                <a:t></a:t>
              </a:r>
              <a:endParaRPr lang="fr-FR" altLang="fr-FR" dirty="0">
                <a:sym typeface="Wingdings" pitchFamily="2" charset="2"/>
              </a:endParaRPr>
            </a:p>
          </p:txBody>
        </p:sp>
        <p:sp>
          <p:nvSpPr>
            <p:cNvPr id="31" name="Rectangle 37"/>
            <p:cNvSpPr>
              <a:spLocks noChangeArrowheads="1"/>
            </p:cNvSpPr>
            <p:nvPr/>
          </p:nvSpPr>
          <p:spPr bwMode="auto">
            <a:xfrm>
              <a:off x="2143140" y="4286256"/>
              <a:ext cx="415925" cy="4001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18000" rIns="18000">
              <a:spAutoFit/>
            </a:bodyPr>
            <a:lstStyle/>
            <a:p>
              <a:r>
                <a:rPr lang="fr-FR" altLang="fr-FR" sz="2000" dirty="0" smtClean="0">
                  <a:solidFill>
                    <a:srgbClr val="00A2E0"/>
                  </a:solidFill>
                  <a:latin typeface="Calibri" pitchFamily="34" charset="0"/>
                  <a:sym typeface="Wingdings" pitchFamily="2" charset="2"/>
                </a:rPr>
                <a:t></a:t>
              </a:r>
              <a:endParaRPr lang="fr-FR" altLang="fr-FR" sz="2000" dirty="0">
                <a:sym typeface="Wingdings" pitchFamily="2" charset="2"/>
              </a:endParaRPr>
            </a:p>
          </p:txBody>
        </p:sp>
        <p:sp>
          <p:nvSpPr>
            <p:cNvPr id="32" name="Rectangle 38"/>
            <p:cNvSpPr>
              <a:spLocks noChangeArrowheads="1"/>
            </p:cNvSpPr>
            <p:nvPr/>
          </p:nvSpPr>
          <p:spPr bwMode="auto">
            <a:xfrm>
              <a:off x="4000528" y="4286256"/>
              <a:ext cx="361950" cy="3968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18000" rIns="18000">
              <a:spAutoFit/>
            </a:bodyPr>
            <a:lstStyle/>
            <a:p>
              <a:r>
                <a:rPr lang="fr-FR" altLang="fr-FR" sz="2000" dirty="0" smtClean="0">
                  <a:solidFill>
                    <a:srgbClr val="00A2E0"/>
                  </a:solidFill>
                  <a:latin typeface="Calibri" pitchFamily="34" charset="0"/>
                  <a:sym typeface="Wingdings" pitchFamily="2" charset="2"/>
                </a:rPr>
                <a:t></a:t>
              </a:r>
              <a:endParaRPr lang="fr-FR" altLang="fr-FR" sz="2000" dirty="0">
                <a:sym typeface="Wingdings" pitchFamily="2" charset="2"/>
              </a:endParaRPr>
            </a:p>
          </p:txBody>
        </p:sp>
        <p:sp>
          <p:nvSpPr>
            <p:cNvPr id="33" name="Rectangle 39"/>
            <p:cNvSpPr>
              <a:spLocks noChangeArrowheads="1"/>
            </p:cNvSpPr>
            <p:nvPr/>
          </p:nvSpPr>
          <p:spPr bwMode="auto">
            <a:xfrm>
              <a:off x="6215106" y="4357694"/>
              <a:ext cx="704850" cy="3968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18000" rIns="18000">
              <a:spAutoFit/>
            </a:bodyPr>
            <a:lstStyle/>
            <a:p>
              <a:r>
                <a:rPr lang="fr-FR" altLang="fr-FR" sz="2000" dirty="0" smtClean="0">
                  <a:solidFill>
                    <a:srgbClr val="00A2E0"/>
                  </a:solidFill>
                  <a:latin typeface="Calibri" pitchFamily="34" charset="0"/>
                  <a:sym typeface="Wingdings" pitchFamily="2" charset="2"/>
                </a:rPr>
                <a:t></a:t>
              </a:r>
              <a:endParaRPr lang="fr-FR" altLang="fr-FR" sz="2000" dirty="0">
                <a:sym typeface="Wingdings" pitchFamily="2" charset="2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858148" y="4714884"/>
              <a:ext cx="1285852" cy="57150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530" dirty="0" smtClean="0">
                  <a:solidFill>
                    <a:schemeClr val="tx1"/>
                  </a:solidFill>
                  <a:latin typeface="Calibri" pitchFamily="34" charset="0"/>
                </a:rPr>
                <a:t>Satisfaction</a:t>
              </a:r>
              <a:endParaRPr lang="fr-FR" sz="1530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179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9"/>
          </p:nvPr>
        </p:nvSpPr>
        <p:spPr>
          <a:xfrm>
            <a:off x="647700" y="981075"/>
            <a:ext cx="8208963" cy="719138"/>
          </a:xfrm>
        </p:spPr>
        <p:txBody>
          <a:bodyPr/>
          <a:lstStyle/>
          <a:p>
            <a:pPr algn="ctr" eaLnBrk="1" hangingPunct="1">
              <a:defRPr/>
            </a:pPr>
            <a:r>
              <a:rPr lang="fr-FR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Une feuille de demande doit comporter </a:t>
            </a:r>
            <a:r>
              <a:rPr lang="fr-FR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165850"/>
            <a:ext cx="2089150" cy="6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8" name="Picture 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2679700"/>
            <a:ext cx="8208963" cy="2435225"/>
          </a:xfrm>
        </p:spPr>
      </p:pic>
      <p:cxnSp>
        <p:nvCxnSpPr>
          <p:cNvPr id="10" name="Connecteur droit avec flèche 9"/>
          <p:cNvCxnSpPr/>
          <p:nvPr/>
        </p:nvCxnSpPr>
        <p:spPr>
          <a:xfrm>
            <a:off x="2024063" y="1892300"/>
            <a:ext cx="0" cy="1008063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>
            <a:off x="7667625" y="1916113"/>
            <a:ext cx="0" cy="98425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4140200" y="2184400"/>
            <a:ext cx="0" cy="85566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>
            <a:off x="611188" y="3500438"/>
            <a:ext cx="576262" cy="1008062"/>
          </a:xfrm>
          <a:prstGeom prst="straightConnector1">
            <a:avLst/>
          </a:prstGeom>
          <a:ln>
            <a:solidFill>
              <a:srgbClr val="0066FF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>
            <a:off x="323850" y="3789363"/>
            <a:ext cx="576263" cy="1008062"/>
          </a:xfrm>
          <a:prstGeom prst="straightConnector1">
            <a:avLst/>
          </a:prstGeom>
          <a:ln>
            <a:solidFill>
              <a:srgbClr val="0066FF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>
            <a:off x="317500" y="4005263"/>
            <a:ext cx="576263" cy="1008062"/>
          </a:xfrm>
          <a:prstGeom prst="straightConnector1">
            <a:avLst/>
          </a:prstGeom>
          <a:ln>
            <a:solidFill>
              <a:srgbClr val="0066FF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>
            <a:off x="4529138" y="3500438"/>
            <a:ext cx="574675" cy="1008062"/>
          </a:xfrm>
          <a:prstGeom prst="straightConnector1">
            <a:avLst/>
          </a:prstGeom>
          <a:ln>
            <a:solidFill>
              <a:srgbClr val="0066FF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282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idx="1"/>
          </p:nvPr>
        </p:nvSpPr>
        <p:spPr bwMode="auto">
          <a:xfrm>
            <a:off x="755576" y="2996952"/>
            <a:ext cx="8208963" cy="166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>
              <a:spcBef>
                <a:spcPct val="50000"/>
              </a:spcBef>
              <a:buNone/>
              <a:defRPr/>
            </a:pPr>
            <a:r>
              <a:rPr lang="fr-FR" sz="400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ＭＳ Ｐゴシック" pitchFamily="34" charset="-128"/>
              </a:rPr>
              <a:t>Evaluation de la formation</a:t>
            </a:r>
          </a:p>
          <a:p>
            <a:pPr marL="0" indent="0" algn="ctr">
              <a:spcBef>
                <a:spcPct val="50000"/>
              </a:spcBef>
              <a:buNone/>
              <a:defRPr/>
            </a:pPr>
            <a:endParaRPr lang="fr-FR" sz="400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08502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fr-FR" sz="2800" dirty="0" smtClean="0">
                <a:latin typeface="+mn-lt"/>
              </a:rPr>
              <a:t>Schéma pour caractériser un processus </a:t>
            </a:r>
            <a:endParaRPr lang="fr-FR" sz="2800" dirty="0">
              <a:latin typeface="+mn-lt"/>
            </a:endParaRPr>
          </a:p>
        </p:txBody>
      </p:sp>
      <p:pic>
        <p:nvPicPr>
          <p:cNvPr id="17414" name="Image 3" descr="image00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6143625"/>
            <a:ext cx="237648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8" name="Groupe 67"/>
          <p:cNvGrpSpPr/>
          <p:nvPr/>
        </p:nvGrpSpPr>
        <p:grpSpPr>
          <a:xfrm>
            <a:off x="357158" y="1571612"/>
            <a:ext cx="8396287" cy="3455987"/>
            <a:chOff x="382588" y="1989138"/>
            <a:chExt cx="8396287" cy="3455987"/>
          </a:xfrm>
        </p:grpSpPr>
        <p:sp>
          <p:nvSpPr>
            <p:cNvPr id="51" name="Rectangle 4"/>
            <p:cNvSpPr>
              <a:spLocks noChangeArrowheads="1"/>
            </p:cNvSpPr>
            <p:nvPr/>
          </p:nvSpPr>
          <p:spPr bwMode="auto">
            <a:xfrm>
              <a:off x="382588" y="2346325"/>
              <a:ext cx="8396287" cy="3063875"/>
            </a:xfrm>
            <a:prstGeom prst="rect">
              <a:avLst/>
            </a:prstGeom>
            <a:solidFill>
              <a:srgbClr val="FCFFC5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18000" rIns="18000" anchor="ctr">
              <a:spAutoFit/>
            </a:bodyPr>
            <a:lstStyle/>
            <a:p>
              <a:endParaRPr lang="fr-FR" altLang="fr-FR" sz="1200"/>
            </a:p>
          </p:txBody>
        </p:sp>
        <p:sp>
          <p:nvSpPr>
            <p:cNvPr id="52" name="Line 5"/>
            <p:cNvSpPr>
              <a:spLocks noChangeShapeType="1"/>
            </p:cNvSpPr>
            <p:nvPr/>
          </p:nvSpPr>
          <p:spPr bwMode="auto">
            <a:xfrm>
              <a:off x="3581400" y="2346325"/>
              <a:ext cx="0" cy="3063875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8000" rIns="18000" anchor="ctr">
              <a:spAutoFit/>
            </a:bodyPr>
            <a:lstStyle/>
            <a:p>
              <a:endParaRPr lang="fr-FR"/>
            </a:p>
          </p:txBody>
        </p:sp>
        <p:sp>
          <p:nvSpPr>
            <p:cNvPr id="53" name="Line 6"/>
            <p:cNvSpPr>
              <a:spLocks noChangeShapeType="1"/>
            </p:cNvSpPr>
            <p:nvPr/>
          </p:nvSpPr>
          <p:spPr bwMode="auto">
            <a:xfrm>
              <a:off x="5622925" y="2346325"/>
              <a:ext cx="0" cy="3063875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8000" rIns="18000" anchor="ctr">
              <a:spAutoFit/>
            </a:bodyPr>
            <a:lstStyle/>
            <a:p>
              <a:endParaRPr lang="fr-FR"/>
            </a:p>
          </p:txBody>
        </p:sp>
        <p:sp>
          <p:nvSpPr>
            <p:cNvPr id="54" name="Line 7"/>
            <p:cNvSpPr>
              <a:spLocks noChangeShapeType="1"/>
            </p:cNvSpPr>
            <p:nvPr/>
          </p:nvSpPr>
          <p:spPr bwMode="auto">
            <a:xfrm>
              <a:off x="6692900" y="2365375"/>
              <a:ext cx="0" cy="3063875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8000" rIns="18000" anchor="ctr">
              <a:spAutoFit/>
            </a:bodyPr>
            <a:lstStyle/>
            <a:p>
              <a:endParaRPr lang="fr-FR"/>
            </a:p>
          </p:txBody>
        </p:sp>
        <p:sp>
          <p:nvSpPr>
            <p:cNvPr id="55" name="Line 8"/>
            <p:cNvSpPr>
              <a:spLocks noChangeShapeType="1"/>
            </p:cNvSpPr>
            <p:nvPr/>
          </p:nvSpPr>
          <p:spPr bwMode="auto">
            <a:xfrm>
              <a:off x="7732713" y="2381250"/>
              <a:ext cx="0" cy="3063875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8000" rIns="18000" anchor="ctr">
              <a:spAutoFit/>
            </a:bodyPr>
            <a:lstStyle/>
            <a:p>
              <a:endParaRPr lang="fr-FR"/>
            </a:p>
          </p:txBody>
        </p:sp>
        <p:sp>
          <p:nvSpPr>
            <p:cNvPr id="56" name="Line 9"/>
            <p:cNvSpPr>
              <a:spLocks noChangeShapeType="1"/>
            </p:cNvSpPr>
            <p:nvPr/>
          </p:nvSpPr>
          <p:spPr bwMode="auto">
            <a:xfrm>
              <a:off x="1343025" y="2363788"/>
              <a:ext cx="0" cy="3063875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8000" rIns="18000" anchor="ctr">
              <a:spAutoFit/>
            </a:bodyPr>
            <a:lstStyle/>
            <a:p>
              <a:endParaRPr lang="fr-FR"/>
            </a:p>
          </p:txBody>
        </p:sp>
        <p:sp>
          <p:nvSpPr>
            <p:cNvPr id="57" name="Line 10"/>
            <p:cNvSpPr>
              <a:spLocks noChangeShapeType="1"/>
            </p:cNvSpPr>
            <p:nvPr/>
          </p:nvSpPr>
          <p:spPr bwMode="auto">
            <a:xfrm>
              <a:off x="2413000" y="2366963"/>
              <a:ext cx="0" cy="3063875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8000" rIns="18000" anchor="ctr">
              <a:spAutoFit/>
            </a:bodyPr>
            <a:lstStyle/>
            <a:p>
              <a:endParaRPr lang="fr-FR"/>
            </a:p>
          </p:txBody>
        </p:sp>
        <p:sp>
          <p:nvSpPr>
            <p:cNvPr id="58" name="Text Box 11"/>
            <p:cNvSpPr txBox="1">
              <a:spLocks noChangeArrowheads="1"/>
            </p:cNvSpPr>
            <p:nvPr/>
          </p:nvSpPr>
          <p:spPr bwMode="auto">
            <a:xfrm>
              <a:off x="488950" y="2376488"/>
              <a:ext cx="741363" cy="3025775"/>
            </a:xfrm>
            <a:prstGeom prst="rect">
              <a:avLst/>
            </a:prstGeom>
            <a:solidFill>
              <a:srgbClr val="FFC5CF"/>
            </a:solidFill>
            <a:ln w="12700">
              <a:noFill/>
              <a:miter lim="800000"/>
              <a:headEnd/>
              <a:tailEnd/>
            </a:ln>
          </p:spPr>
          <p:txBody>
            <a:bodyPr lIns="18000" rIns="18000">
              <a:spAutoFit/>
            </a:bodyPr>
            <a:lstStyle/>
            <a:p>
              <a:pPr algn="ctr"/>
              <a:r>
                <a:rPr lang="fr-FR" altLang="fr-FR" sz="1600"/>
                <a:t>F</a:t>
              </a:r>
            </a:p>
            <a:p>
              <a:pPr algn="ctr"/>
              <a:r>
                <a:rPr lang="fr-FR" altLang="fr-FR" sz="1600"/>
                <a:t>O</a:t>
              </a:r>
            </a:p>
            <a:p>
              <a:pPr algn="ctr"/>
              <a:r>
                <a:rPr lang="fr-FR" altLang="fr-FR" sz="1600"/>
                <a:t>U</a:t>
              </a:r>
            </a:p>
            <a:p>
              <a:pPr algn="ctr"/>
              <a:r>
                <a:rPr lang="fr-FR" altLang="fr-FR" sz="1600"/>
                <a:t>R</a:t>
              </a:r>
            </a:p>
            <a:p>
              <a:pPr algn="ctr"/>
              <a:r>
                <a:rPr lang="fr-FR" altLang="fr-FR" sz="1600"/>
                <a:t>N</a:t>
              </a:r>
            </a:p>
            <a:p>
              <a:pPr algn="ctr"/>
              <a:r>
                <a:rPr lang="fr-FR" altLang="fr-FR" sz="1600"/>
                <a:t>I</a:t>
              </a:r>
            </a:p>
            <a:p>
              <a:pPr algn="ctr"/>
              <a:r>
                <a:rPr lang="fr-FR" altLang="fr-FR" sz="1600"/>
                <a:t>S</a:t>
              </a:r>
            </a:p>
            <a:p>
              <a:pPr algn="ctr"/>
              <a:r>
                <a:rPr lang="fr-FR" altLang="fr-FR" sz="1600"/>
                <a:t>S</a:t>
              </a:r>
            </a:p>
            <a:p>
              <a:pPr algn="ctr"/>
              <a:r>
                <a:rPr lang="fr-FR" altLang="fr-FR" sz="1600"/>
                <a:t>E</a:t>
              </a:r>
            </a:p>
            <a:p>
              <a:pPr algn="ctr"/>
              <a:r>
                <a:rPr lang="fr-FR" altLang="fr-FR" sz="1600"/>
                <a:t>U</a:t>
              </a:r>
            </a:p>
            <a:p>
              <a:pPr algn="ctr"/>
              <a:r>
                <a:rPr lang="fr-FR" altLang="fr-FR" sz="1600"/>
                <a:t>R</a:t>
              </a:r>
            </a:p>
            <a:p>
              <a:pPr algn="ctr"/>
              <a:r>
                <a:rPr lang="fr-FR" altLang="fr-FR" sz="1600"/>
                <a:t>S</a:t>
              </a:r>
            </a:p>
          </p:txBody>
        </p:sp>
        <p:sp>
          <p:nvSpPr>
            <p:cNvPr id="59" name="Text Box 12"/>
            <p:cNvSpPr txBox="1">
              <a:spLocks noChangeArrowheads="1"/>
            </p:cNvSpPr>
            <p:nvPr/>
          </p:nvSpPr>
          <p:spPr bwMode="auto">
            <a:xfrm>
              <a:off x="1822450" y="2570163"/>
              <a:ext cx="196850" cy="25542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18000" rIns="18000">
              <a:spAutoFit/>
            </a:bodyPr>
            <a:lstStyle/>
            <a:p>
              <a:r>
                <a:rPr lang="fr-FR" altLang="fr-FR" sz="1600"/>
                <a:t>R</a:t>
              </a:r>
            </a:p>
            <a:p>
              <a:r>
                <a:rPr lang="fr-FR" altLang="fr-FR" sz="1600"/>
                <a:t>E</a:t>
              </a:r>
            </a:p>
            <a:p>
              <a:r>
                <a:rPr lang="fr-FR" altLang="fr-FR" sz="1600"/>
                <a:t>S</a:t>
              </a:r>
            </a:p>
            <a:p>
              <a:r>
                <a:rPr lang="fr-FR" altLang="fr-FR" sz="1600"/>
                <a:t>S</a:t>
              </a:r>
            </a:p>
            <a:p>
              <a:r>
                <a:rPr lang="fr-FR" altLang="fr-FR" sz="1600"/>
                <a:t>O</a:t>
              </a:r>
            </a:p>
            <a:p>
              <a:r>
                <a:rPr lang="fr-FR" altLang="fr-FR" sz="1600"/>
                <a:t>U</a:t>
              </a:r>
            </a:p>
            <a:p>
              <a:r>
                <a:rPr lang="fr-FR" altLang="fr-FR" sz="1600"/>
                <a:t>R</a:t>
              </a:r>
            </a:p>
            <a:p>
              <a:r>
                <a:rPr lang="fr-FR" altLang="fr-FR" sz="1600"/>
                <a:t>C</a:t>
              </a:r>
            </a:p>
            <a:p>
              <a:r>
                <a:rPr lang="fr-FR" altLang="fr-FR" sz="1600"/>
                <a:t>E</a:t>
              </a:r>
            </a:p>
            <a:p>
              <a:r>
                <a:rPr lang="fr-FR" altLang="fr-FR" sz="1600"/>
                <a:t>S</a:t>
              </a:r>
            </a:p>
          </p:txBody>
        </p:sp>
        <p:sp>
          <p:nvSpPr>
            <p:cNvPr id="60" name="Rectangle 13"/>
            <p:cNvSpPr>
              <a:spLocks noChangeArrowheads="1"/>
            </p:cNvSpPr>
            <p:nvPr/>
          </p:nvSpPr>
          <p:spPr bwMode="auto">
            <a:xfrm>
              <a:off x="488950" y="1989138"/>
              <a:ext cx="3122613" cy="349250"/>
            </a:xfrm>
            <a:prstGeom prst="rect">
              <a:avLst/>
            </a:prstGeom>
            <a:solidFill>
              <a:srgbClr val="FFCCFF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18000" rIns="18000" anchor="ctr">
              <a:spAutoFit/>
            </a:bodyPr>
            <a:lstStyle/>
            <a:p>
              <a:pPr algn="ctr"/>
              <a:r>
                <a:rPr lang="fr-FR" altLang="fr-FR" sz="1600" dirty="0"/>
                <a:t>ENTREES</a:t>
              </a:r>
            </a:p>
          </p:txBody>
        </p:sp>
        <p:sp>
          <p:nvSpPr>
            <p:cNvPr id="61" name="Rectangle 14"/>
            <p:cNvSpPr>
              <a:spLocks noChangeArrowheads="1"/>
            </p:cNvSpPr>
            <p:nvPr/>
          </p:nvSpPr>
          <p:spPr bwMode="auto">
            <a:xfrm>
              <a:off x="5675313" y="1989138"/>
              <a:ext cx="3087687" cy="34925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18000" rIns="18000" anchor="ctr">
              <a:spAutoFit/>
            </a:bodyPr>
            <a:lstStyle/>
            <a:p>
              <a:pPr algn="ctr"/>
              <a:r>
                <a:rPr lang="fr-FR" altLang="fr-FR" sz="1600" dirty="0"/>
                <a:t>SORTIES</a:t>
              </a:r>
            </a:p>
          </p:txBody>
        </p:sp>
        <p:sp>
          <p:nvSpPr>
            <p:cNvPr id="62" name="Rectangle 15"/>
            <p:cNvSpPr>
              <a:spLocks noChangeArrowheads="1"/>
            </p:cNvSpPr>
            <p:nvPr/>
          </p:nvSpPr>
          <p:spPr bwMode="auto">
            <a:xfrm>
              <a:off x="3662363" y="1989138"/>
              <a:ext cx="1849437" cy="338137"/>
            </a:xfrm>
            <a:prstGeom prst="rect">
              <a:avLst/>
            </a:prstGeom>
            <a:solidFill>
              <a:srgbClr val="CCFFCC"/>
            </a:solidFill>
            <a:ln w="12700">
              <a:solidFill>
                <a:srgbClr val="CCFFCC"/>
              </a:solidFill>
              <a:miter lim="800000"/>
              <a:headEnd/>
              <a:tailEnd/>
            </a:ln>
          </p:spPr>
          <p:txBody>
            <a:bodyPr lIns="18000" rIns="18000" anchor="ctr">
              <a:spAutoFit/>
            </a:bodyPr>
            <a:lstStyle/>
            <a:p>
              <a:pPr algn="ctr"/>
              <a:r>
                <a:rPr lang="fr-FR" altLang="fr-FR" sz="1600" dirty="0"/>
                <a:t>PROCESSUS</a:t>
              </a:r>
            </a:p>
          </p:txBody>
        </p:sp>
        <p:sp>
          <p:nvSpPr>
            <p:cNvPr id="63" name="Text Box 16"/>
            <p:cNvSpPr txBox="1">
              <a:spLocks noChangeArrowheads="1"/>
            </p:cNvSpPr>
            <p:nvPr/>
          </p:nvSpPr>
          <p:spPr bwMode="auto">
            <a:xfrm>
              <a:off x="2563813" y="2587625"/>
              <a:ext cx="889000" cy="2536825"/>
            </a:xfrm>
            <a:prstGeom prst="rect">
              <a:avLst/>
            </a:prstGeom>
            <a:solidFill>
              <a:srgbClr val="CECECE"/>
            </a:solidFill>
            <a:ln w="12700">
              <a:noFill/>
              <a:miter lim="800000"/>
              <a:headEnd/>
              <a:tailEnd/>
            </a:ln>
          </p:spPr>
          <p:txBody>
            <a:bodyPr lIns="18000" rIns="18000">
              <a:spAutoFit/>
            </a:bodyPr>
            <a:lstStyle/>
            <a:p>
              <a:pPr algn="ctr"/>
              <a:r>
                <a:rPr lang="fr-FR" altLang="fr-FR" sz="1600"/>
                <a:t>E</a:t>
              </a:r>
            </a:p>
            <a:p>
              <a:pPr algn="ctr"/>
              <a:r>
                <a:rPr lang="fr-FR" altLang="fr-FR" sz="1600"/>
                <a:t>X</a:t>
              </a:r>
            </a:p>
            <a:p>
              <a:pPr algn="ctr"/>
              <a:r>
                <a:rPr lang="fr-FR" altLang="fr-FR" sz="1600"/>
                <a:t>I</a:t>
              </a:r>
            </a:p>
            <a:p>
              <a:pPr algn="ctr"/>
              <a:r>
                <a:rPr lang="fr-FR" altLang="fr-FR" sz="1600"/>
                <a:t>G</a:t>
              </a:r>
            </a:p>
            <a:p>
              <a:pPr algn="ctr"/>
              <a:r>
                <a:rPr lang="fr-FR" altLang="fr-FR" sz="1600"/>
                <a:t>E</a:t>
              </a:r>
            </a:p>
            <a:p>
              <a:pPr algn="ctr"/>
              <a:r>
                <a:rPr lang="fr-FR" altLang="fr-FR" sz="1600"/>
                <a:t>N</a:t>
              </a:r>
            </a:p>
            <a:p>
              <a:pPr algn="ctr"/>
              <a:r>
                <a:rPr lang="fr-FR" altLang="fr-FR" sz="1600"/>
                <a:t>C</a:t>
              </a:r>
            </a:p>
            <a:p>
              <a:pPr algn="ctr"/>
              <a:r>
                <a:rPr lang="fr-FR" altLang="fr-FR" sz="1600"/>
                <a:t>E</a:t>
              </a:r>
            </a:p>
            <a:p>
              <a:pPr algn="ctr"/>
              <a:r>
                <a:rPr lang="fr-FR" altLang="fr-FR" sz="1600"/>
                <a:t>S</a:t>
              </a:r>
            </a:p>
            <a:p>
              <a:endParaRPr lang="fr-FR" altLang="fr-FR" sz="1600"/>
            </a:p>
          </p:txBody>
        </p:sp>
        <p:sp>
          <p:nvSpPr>
            <p:cNvPr id="64" name="Text Box 17"/>
            <p:cNvSpPr txBox="1">
              <a:spLocks noChangeArrowheads="1"/>
            </p:cNvSpPr>
            <p:nvPr/>
          </p:nvSpPr>
          <p:spPr bwMode="auto">
            <a:xfrm>
              <a:off x="7805738" y="2468563"/>
              <a:ext cx="882650" cy="2781300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</p:spPr>
          <p:txBody>
            <a:bodyPr lIns="18000" rIns="18000">
              <a:spAutoFit/>
            </a:bodyPr>
            <a:lstStyle/>
            <a:p>
              <a:endParaRPr lang="fr-FR" altLang="fr-FR" sz="1600"/>
            </a:p>
            <a:p>
              <a:endParaRPr lang="fr-FR" altLang="fr-FR" sz="1600"/>
            </a:p>
            <a:p>
              <a:pPr algn="ctr"/>
              <a:r>
                <a:rPr lang="fr-FR" altLang="fr-FR" sz="1600"/>
                <a:t>C</a:t>
              </a:r>
            </a:p>
            <a:p>
              <a:pPr algn="ctr"/>
              <a:r>
                <a:rPr lang="fr-FR" altLang="fr-FR" sz="1600"/>
                <a:t>L</a:t>
              </a:r>
            </a:p>
            <a:p>
              <a:pPr algn="ctr"/>
              <a:r>
                <a:rPr lang="fr-FR" altLang="fr-FR" sz="1600"/>
                <a:t>I</a:t>
              </a:r>
            </a:p>
            <a:p>
              <a:pPr algn="ctr"/>
              <a:r>
                <a:rPr lang="fr-FR" altLang="fr-FR" sz="1600"/>
                <a:t>E</a:t>
              </a:r>
            </a:p>
            <a:p>
              <a:pPr algn="ctr"/>
              <a:r>
                <a:rPr lang="fr-FR" altLang="fr-FR" sz="1600"/>
                <a:t>N</a:t>
              </a:r>
            </a:p>
            <a:p>
              <a:pPr algn="ctr"/>
              <a:r>
                <a:rPr lang="fr-FR" altLang="fr-FR" sz="1600"/>
                <a:t>T</a:t>
              </a:r>
            </a:p>
            <a:p>
              <a:pPr algn="ctr"/>
              <a:r>
                <a:rPr lang="fr-FR" altLang="fr-FR" sz="1600"/>
                <a:t>S</a:t>
              </a:r>
            </a:p>
            <a:p>
              <a:endParaRPr lang="fr-FR" altLang="fr-FR" sz="1600"/>
            </a:p>
            <a:p>
              <a:endParaRPr lang="fr-FR" altLang="fr-FR" sz="1600"/>
            </a:p>
          </p:txBody>
        </p:sp>
        <p:sp>
          <p:nvSpPr>
            <p:cNvPr id="65" name="Text Box 18"/>
            <p:cNvSpPr txBox="1">
              <a:spLocks noChangeArrowheads="1"/>
            </p:cNvSpPr>
            <p:nvPr/>
          </p:nvSpPr>
          <p:spPr bwMode="auto">
            <a:xfrm>
              <a:off x="7067550" y="2727325"/>
              <a:ext cx="193675" cy="22923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18000" rIns="18000">
              <a:spAutoFit/>
            </a:bodyPr>
            <a:lstStyle/>
            <a:p>
              <a:r>
                <a:rPr lang="fr-FR" altLang="fr-FR" sz="1600"/>
                <a:t>P</a:t>
              </a:r>
            </a:p>
            <a:p>
              <a:r>
                <a:rPr lang="fr-FR" altLang="fr-FR" sz="1600"/>
                <a:t>R</a:t>
              </a:r>
            </a:p>
            <a:p>
              <a:r>
                <a:rPr lang="fr-FR" altLang="fr-FR" sz="1600"/>
                <a:t>O</a:t>
              </a:r>
            </a:p>
            <a:p>
              <a:r>
                <a:rPr lang="fr-FR" altLang="fr-FR" sz="1600"/>
                <a:t>D</a:t>
              </a:r>
            </a:p>
            <a:p>
              <a:r>
                <a:rPr lang="fr-FR" altLang="fr-FR" sz="1600"/>
                <a:t>U</a:t>
              </a:r>
            </a:p>
            <a:p>
              <a:r>
                <a:rPr lang="fr-FR" altLang="fr-FR" sz="1600"/>
                <a:t>I</a:t>
              </a:r>
            </a:p>
            <a:p>
              <a:r>
                <a:rPr lang="fr-FR" altLang="fr-FR" sz="1600"/>
                <a:t>T</a:t>
              </a:r>
            </a:p>
            <a:p>
              <a:r>
                <a:rPr lang="fr-FR" altLang="fr-FR" sz="1600"/>
                <a:t>S</a:t>
              </a:r>
            </a:p>
            <a:p>
              <a:endParaRPr lang="fr-FR" altLang="fr-FR" sz="1600"/>
            </a:p>
          </p:txBody>
        </p:sp>
        <p:sp>
          <p:nvSpPr>
            <p:cNvPr id="66" name="Text Box 19"/>
            <p:cNvSpPr txBox="1">
              <a:spLocks noChangeArrowheads="1"/>
            </p:cNvSpPr>
            <p:nvPr/>
          </p:nvSpPr>
          <p:spPr bwMode="auto">
            <a:xfrm>
              <a:off x="5741988" y="2576513"/>
              <a:ext cx="833437" cy="2536825"/>
            </a:xfrm>
            <a:prstGeom prst="rect">
              <a:avLst/>
            </a:prstGeom>
            <a:solidFill>
              <a:srgbClr val="CECECE"/>
            </a:solidFill>
            <a:ln w="12700">
              <a:noFill/>
              <a:miter lim="800000"/>
              <a:headEnd/>
              <a:tailEnd/>
            </a:ln>
          </p:spPr>
          <p:txBody>
            <a:bodyPr lIns="18000" rIns="18000">
              <a:spAutoFit/>
            </a:bodyPr>
            <a:lstStyle/>
            <a:p>
              <a:pPr algn="ctr"/>
              <a:r>
                <a:rPr lang="fr-FR" altLang="fr-FR" sz="1600"/>
                <a:t>E</a:t>
              </a:r>
            </a:p>
            <a:p>
              <a:pPr algn="ctr"/>
              <a:r>
                <a:rPr lang="fr-FR" altLang="fr-FR" sz="1600"/>
                <a:t>X</a:t>
              </a:r>
            </a:p>
            <a:p>
              <a:pPr algn="ctr"/>
              <a:r>
                <a:rPr lang="fr-FR" altLang="fr-FR" sz="1600"/>
                <a:t>I</a:t>
              </a:r>
            </a:p>
            <a:p>
              <a:pPr algn="ctr"/>
              <a:r>
                <a:rPr lang="fr-FR" altLang="fr-FR" sz="1600"/>
                <a:t>G</a:t>
              </a:r>
            </a:p>
            <a:p>
              <a:pPr algn="ctr"/>
              <a:r>
                <a:rPr lang="fr-FR" altLang="fr-FR" sz="1600"/>
                <a:t>E</a:t>
              </a:r>
            </a:p>
            <a:p>
              <a:pPr algn="ctr"/>
              <a:r>
                <a:rPr lang="fr-FR" altLang="fr-FR" sz="1600"/>
                <a:t>N</a:t>
              </a:r>
            </a:p>
            <a:p>
              <a:pPr algn="ctr"/>
              <a:r>
                <a:rPr lang="fr-FR" altLang="fr-FR" sz="1600"/>
                <a:t>C</a:t>
              </a:r>
            </a:p>
            <a:p>
              <a:pPr algn="ctr"/>
              <a:r>
                <a:rPr lang="fr-FR" altLang="fr-FR" sz="1600"/>
                <a:t>E</a:t>
              </a:r>
            </a:p>
            <a:p>
              <a:pPr algn="ctr"/>
              <a:r>
                <a:rPr lang="fr-FR" altLang="fr-FR" sz="1600"/>
                <a:t>S</a:t>
              </a:r>
            </a:p>
            <a:p>
              <a:endParaRPr lang="fr-FR" altLang="fr-FR" sz="1600"/>
            </a:p>
          </p:txBody>
        </p:sp>
        <p:sp>
          <p:nvSpPr>
            <p:cNvPr id="67" name="Text Box 20"/>
            <p:cNvSpPr txBox="1">
              <a:spLocks noChangeArrowheads="1"/>
            </p:cNvSpPr>
            <p:nvPr/>
          </p:nvSpPr>
          <p:spPr bwMode="auto">
            <a:xfrm>
              <a:off x="3662363" y="2433638"/>
              <a:ext cx="1849437" cy="2835275"/>
            </a:xfrm>
            <a:prstGeom prst="rect">
              <a:avLst/>
            </a:prstGeom>
            <a:solidFill>
              <a:srgbClr val="CCFFCC"/>
            </a:solidFill>
            <a:ln w="12700">
              <a:noFill/>
              <a:miter lim="800000"/>
              <a:headEnd/>
              <a:tailEnd/>
            </a:ln>
          </p:spPr>
          <p:txBody>
            <a:bodyPr lIns="18000" rIns="18000">
              <a:spAutoFit/>
            </a:bodyPr>
            <a:lstStyle/>
            <a:p>
              <a:endParaRPr lang="fr-FR" altLang="fr-FR" sz="2000"/>
            </a:p>
            <a:p>
              <a:pPr algn="ctr"/>
              <a:r>
                <a:rPr lang="fr-FR" altLang="fr-FR" sz="2000"/>
                <a:t>Ensemble</a:t>
              </a:r>
            </a:p>
            <a:p>
              <a:pPr algn="ctr"/>
              <a:r>
                <a:rPr lang="fr-FR" altLang="fr-FR" sz="2000"/>
                <a:t>d’ACTIVITES</a:t>
              </a:r>
            </a:p>
            <a:p>
              <a:pPr algn="ctr"/>
              <a:endParaRPr lang="fr-FR" altLang="fr-FR" sz="2000"/>
            </a:p>
            <a:p>
              <a:pPr algn="ctr"/>
              <a:r>
                <a:rPr lang="fr-FR" altLang="fr-FR" sz="2000"/>
                <a:t>Acteurs</a:t>
              </a:r>
            </a:p>
            <a:p>
              <a:pPr algn="ctr"/>
              <a:endParaRPr lang="fr-FR" altLang="fr-FR" sz="2000"/>
            </a:p>
            <a:p>
              <a:pPr algn="ctr"/>
              <a:r>
                <a:rPr lang="fr-FR" altLang="fr-FR" sz="2000"/>
                <a:t>Moyens</a:t>
              </a:r>
            </a:p>
            <a:p>
              <a:pPr algn="ctr"/>
              <a:endParaRPr lang="fr-FR" altLang="fr-FR" sz="2000"/>
            </a:p>
            <a:p>
              <a:pPr algn="ctr"/>
              <a:r>
                <a:rPr lang="fr-FR" altLang="fr-FR" sz="2000"/>
                <a:t>Finalité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1655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e 17"/>
          <p:cNvGrpSpPr/>
          <p:nvPr/>
        </p:nvGrpSpPr>
        <p:grpSpPr>
          <a:xfrm>
            <a:off x="1285852" y="1500174"/>
            <a:ext cx="6781800" cy="4144962"/>
            <a:chOff x="1289050" y="1801813"/>
            <a:chExt cx="6781800" cy="4144962"/>
          </a:xfrm>
        </p:grpSpPr>
        <p:sp>
          <p:nvSpPr>
            <p:cNvPr id="19" name="AutoShape 3"/>
            <p:cNvSpPr>
              <a:spLocks noChangeArrowheads="1"/>
            </p:cNvSpPr>
            <p:nvPr/>
          </p:nvSpPr>
          <p:spPr bwMode="auto">
            <a:xfrm>
              <a:off x="1289050" y="1801813"/>
              <a:ext cx="6781800" cy="4144962"/>
            </a:xfrm>
            <a:prstGeom prst="curvedUpArrow">
              <a:avLst>
                <a:gd name="adj1" fmla="val 43161"/>
                <a:gd name="adj2" fmla="val 78808"/>
                <a:gd name="adj3" fmla="val 34028"/>
              </a:avLst>
            </a:prstGeom>
            <a:gradFill rotWithShape="0">
              <a:gsLst>
                <a:gs pos="0">
                  <a:srgbClr val="FFFF00"/>
                </a:gs>
                <a:gs pos="100000">
                  <a:srgbClr val="FFFFFF"/>
                </a:gs>
              </a:gsLst>
              <a:lin ang="5400000" scaled="1"/>
            </a:gradFill>
            <a:ln w="28575">
              <a:solidFill>
                <a:srgbClr val="FF99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 altLang="fr-FR" sz="1200"/>
            </a:p>
          </p:txBody>
        </p:sp>
        <p:sp>
          <p:nvSpPr>
            <p:cNvPr id="20" name="Oval 4"/>
            <p:cNvSpPr>
              <a:spLocks noChangeArrowheads="1"/>
            </p:cNvSpPr>
            <p:nvPr/>
          </p:nvSpPr>
          <p:spPr bwMode="auto">
            <a:xfrm>
              <a:off x="1670050" y="2822575"/>
              <a:ext cx="533400" cy="457200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fr-FR" b="0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1</a:t>
              </a:r>
            </a:p>
          </p:txBody>
        </p:sp>
        <p:sp>
          <p:nvSpPr>
            <p:cNvPr id="21" name="Oval 5"/>
            <p:cNvSpPr>
              <a:spLocks noChangeArrowheads="1"/>
            </p:cNvSpPr>
            <p:nvPr/>
          </p:nvSpPr>
          <p:spPr bwMode="auto">
            <a:xfrm>
              <a:off x="2203450" y="4041775"/>
              <a:ext cx="457200" cy="457200"/>
            </a:xfrm>
            <a:prstGeom prst="ellipse">
              <a:avLst/>
            </a:prstGeom>
            <a:gradFill rotWithShape="0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fr-FR" b="0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2</a:t>
              </a:r>
            </a:p>
          </p:txBody>
        </p:sp>
        <p:sp>
          <p:nvSpPr>
            <p:cNvPr id="22" name="Oval 6"/>
            <p:cNvSpPr>
              <a:spLocks noChangeArrowheads="1"/>
            </p:cNvSpPr>
            <p:nvPr/>
          </p:nvSpPr>
          <p:spPr bwMode="auto">
            <a:xfrm>
              <a:off x="2965450" y="5032375"/>
              <a:ext cx="533400" cy="457200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fr-FR" b="0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3</a:t>
              </a:r>
            </a:p>
          </p:txBody>
        </p:sp>
        <p:sp>
          <p:nvSpPr>
            <p:cNvPr id="23" name="Oval 7"/>
            <p:cNvSpPr>
              <a:spLocks noChangeArrowheads="1"/>
            </p:cNvSpPr>
            <p:nvPr/>
          </p:nvSpPr>
          <p:spPr bwMode="auto">
            <a:xfrm>
              <a:off x="4794250" y="5337175"/>
              <a:ext cx="533400" cy="457200"/>
            </a:xfrm>
            <a:prstGeom prst="ellipse">
              <a:avLst/>
            </a:prstGeom>
            <a:gradFill rotWithShape="0">
              <a:gsLst>
                <a:gs pos="0">
                  <a:srgbClr val="66FF66"/>
                </a:gs>
                <a:gs pos="100000">
                  <a:srgbClr val="66FF66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fr-FR" b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4</a:t>
              </a:r>
            </a:p>
          </p:txBody>
        </p:sp>
        <p:sp>
          <p:nvSpPr>
            <p:cNvPr id="24" name="Oval 8"/>
            <p:cNvSpPr>
              <a:spLocks noChangeArrowheads="1"/>
            </p:cNvSpPr>
            <p:nvPr/>
          </p:nvSpPr>
          <p:spPr bwMode="auto">
            <a:xfrm>
              <a:off x="5632450" y="4651375"/>
              <a:ext cx="533400" cy="457200"/>
            </a:xfrm>
            <a:prstGeom prst="ellipse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FF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fr-FR" b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5</a:t>
              </a:r>
            </a:p>
          </p:txBody>
        </p:sp>
        <p:sp>
          <p:nvSpPr>
            <p:cNvPr id="25" name="Oval 9"/>
            <p:cNvSpPr>
              <a:spLocks noChangeArrowheads="1"/>
            </p:cNvSpPr>
            <p:nvPr/>
          </p:nvSpPr>
          <p:spPr bwMode="auto">
            <a:xfrm>
              <a:off x="6013450" y="3813175"/>
              <a:ext cx="609600" cy="533400"/>
            </a:xfrm>
            <a:prstGeom prst="ellipse">
              <a:avLst/>
            </a:prstGeom>
            <a:gradFill rotWithShape="0">
              <a:gsLst>
                <a:gs pos="0">
                  <a:srgbClr val="00CC00"/>
                </a:gs>
                <a:gs pos="100000">
                  <a:srgbClr val="00CC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fr-FR" b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6</a:t>
              </a:r>
            </a:p>
          </p:txBody>
        </p:sp>
        <p:sp>
          <p:nvSpPr>
            <p:cNvPr id="26" name="Oval 10"/>
            <p:cNvSpPr>
              <a:spLocks noChangeArrowheads="1"/>
            </p:cNvSpPr>
            <p:nvPr/>
          </p:nvSpPr>
          <p:spPr bwMode="auto">
            <a:xfrm>
              <a:off x="6242050" y="2822575"/>
              <a:ext cx="609600" cy="533400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rgbClr val="0080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fr-FR" b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7</a:t>
              </a:r>
            </a:p>
          </p:txBody>
        </p:sp>
      </p:grp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08063" y="260648"/>
            <a:ext cx="7848600" cy="360363"/>
          </a:xfrm>
        </p:spPr>
        <p:txBody>
          <a:bodyPr/>
          <a:lstStyle/>
          <a:p>
            <a:pPr algn="l" eaLnBrk="1" hangingPunct="1"/>
            <a:r>
              <a:rPr lang="fr-FR" sz="2400" dirty="0" smtClean="0">
                <a:latin typeface="Arial Narrow"/>
                <a:cs typeface="Arial Narrow"/>
              </a:rPr>
              <a:t>7 étapes clés pour la démarche processus</a:t>
            </a:r>
            <a:r>
              <a:rPr lang="fr-FR" sz="2400" b="1" dirty="0" smtClean="0">
                <a:latin typeface="Arial Narrow"/>
                <a:cs typeface="Arial Narrow"/>
              </a:rPr>
              <a:t> </a:t>
            </a:r>
            <a:endParaRPr lang="fr-FR" sz="2400" b="1" dirty="0">
              <a:latin typeface="Arial Narrow"/>
              <a:cs typeface="Arial Narrow"/>
            </a:endParaRPr>
          </a:p>
        </p:txBody>
      </p:sp>
      <p:pic>
        <p:nvPicPr>
          <p:cNvPr id="7" name="Picture 2" descr="C:\Users\1265\Documents\biologie pôle\COMMUNICATION\Chartre graphique 2015 09 22\logo_HUPC_H_de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6146626"/>
            <a:ext cx="25019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e 5"/>
          <p:cNvGrpSpPr/>
          <p:nvPr/>
        </p:nvGrpSpPr>
        <p:grpSpPr>
          <a:xfrm>
            <a:off x="0" y="714356"/>
            <a:ext cx="9109075" cy="5403850"/>
            <a:chOff x="28575" y="985838"/>
            <a:chExt cx="9109075" cy="5403850"/>
          </a:xfrm>
        </p:grpSpPr>
        <p:sp>
          <p:nvSpPr>
            <p:cNvPr id="9" name="AutoShape 11" descr="Papier journal"/>
            <p:cNvSpPr>
              <a:spLocks noChangeArrowheads="1"/>
            </p:cNvSpPr>
            <p:nvPr/>
          </p:nvSpPr>
          <p:spPr bwMode="auto">
            <a:xfrm>
              <a:off x="1776413" y="1176338"/>
              <a:ext cx="2819400" cy="533400"/>
            </a:xfrm>
            <a:prstGeom prst="wedgeRoundRectCallout">
              <a:avLst>
                <a:gd name="adj1" fmla="val -34574"/>
                <a:gd name="adj2" fmla="val 260120"/>
                <a:gd name="adj3" fmla="val 16667"/>
              </a:avLst>
            </a:prstGeom>
            <a:solidFill>
              <a:srgbClr val="53E7FB"/>
            </a:solidFill>
            <a:ln>
              <a:solidFill>
                <a:srgbClr val="153D8A"/>
              </a:solidFill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>
              <a:normAutofit fontScale="85000" lnSpcReduction="20000"/>
            </a:bodyPr>
            <a:lstStyle/>
            <a:p>
              <a:pPr>
                <a:defRPr/>
              </a:pPr>
              <a:r>
                <a:rPr lang="fr-FR" sz="1800" dirty="0">
                  <a:solidFill>
                    <a:srgbClr val="232E6A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Identifier les processus </a:t>
              </a:r>
            </a:p>
            <a:p>
              <a:pPr>
                <a:defRPr/>
              </a:pPr>
              <a:r>
                <a:rPr lang="fr-FR" sz="1800" dirty="0">
                  <a:solidFill>
                    <a:srgbClr val="232E6A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en les nommant</a:t>
              </a:r>
              <a:endParaRPr lang="fr-FR" dirty="0">
                <a:solidFill>
                  <a:srgbClr val="232E6A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0" name="AutoShape 12" descr="Papier journal"/>
            <p:cNvSpPr>
              <a:spLocks noChangeArrowheads="1"/>
            </p:cNvSpPr>
            <p:nvPr/>
          </p:nvSpPr>
          <p:spPr bwMode="auto">
            <a:xfrm>
              <a:off x="28575" y="4041775"/>
              <a:ext cx="1839913" cy="1066800"/>
            </a:xfrm>
            <a:prstGeom prst="wedgeRoundRectCallout">
              <a:avLst>
                <a:gd name="adj1" fmla="val 69130"/>
                <a:gd name="adj2" fmla="val -30556"/>
                <a:gd name="adj3" fmla="val 16667"/>
              </a:avLst>
            </a:prstGeom>
            <a:solidFill>
              <a:srgbClr val="53E7FB"/>
            </a:solidFill>
            <a:ln>
              <a:solidFill>
                <a:srgbClr val="153D8A"/>
              </a:solidFill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>
              <a:normAutofit fontScale="92500" lnSpcReduction="20000"/>
            </a:bodyPr>
            <a:lstStyle/>
            <a:p>
              <a:pPr>
                <a:defRPr/>
              </a:pPr>
              <a:r>
                <a:rPr lang="fr-FR" sz="1800" dirty="0">
                  <a:solidFill>
                    <a:srgbClr val="232E6A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Affecter les </a:t>
              </a:r>
            </a:p>
            <a:p>
              <a:pPr>
                <a:defRPr/>
              </a:pPr>
              <a:r>
                <a:rPr lang="fr-FR" sz="1800" dirty="0">
                  <a:solidFill>
                    <a:srgbClr val="232E6A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responsabilités </a:t>
              </a:r>
            </a:p>
            <a:p>
              <a:pPr>
                <a:defRPr/>
              </a:pPr>
              <a:r>
                <a:rPr lang="fr-FR" sz="1800" dirty="0">
                  <a:solidFill>
                    <a:srgbClr val="232E6A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au niveau </a:t>
              </a:r>
            </a:p>
            <a:p>
              <a:pPr>
                <a:defRPr/>
              </a:pPr>
              <a:r>
                <a:rPr lang="fr-FR" sz="1800" dirty="0">
                  <a:solidFill>
                    <a:srgbClr val="232E6A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processus</a:t>
              </a:r>
              <a:endParaRPr lang="fr-FR" b="0" dirty="0">
                <a:solidFill>
                  <a:srgbClr val="232E6A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1" name="AutoShape 13" descr="Papier journal"/>
            <p:cNvSpPr>
              <a:spLocks noChangeArrowheads="1"/>
            </p:cNvSpPr>
            <p:nvPr/>
          </p:nvSpPr>
          <p:spPr bwMode="auto">
            <a:xfrm>
              <a:off x="541338" y="5473700"/>
              <a:ext cx="1814512" cy="915988"/>
            </a:xfrm>
            <a:prstGeom prst="wedgeRoundRectCallout">
              <a:avLst>
                <a:gd name="adj1" fmla="val 86569"/>
                <a:gd name="adj2" fmla="val -50866"/>
                <a:gd name="adj3" fmla="val 16667"/>
              </a:avLst>
            </a:prstGeom>
            <a:solidFill>
              <a:srgbClr val="53E7FB"/>
            </a:solidFill>
            <a:ln>
              <a:solidFill>
                <a:srgbClr val="153D8A"/>
              </a:solidFill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>
              <a:normAutofit/>
            </a:bodyPr>
            <a:lstStyle/>
            <a:p>
              <a:pPr>
                <a:defRPr/>
              </a:pPr>
              <a:r>
                <a:rPr lang="fr-FR" sz="1800" dirty="0">
                  <a:solidFill>
                    <a:srgbClr val="232E6A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Décrire les</a:t>
              </a:r>
            </a:p>
            <a:p>
              <a:pPr>
                <a:defRPr/>
              </a:pPr>
              <a:r>
                <a:rPr lang="fr-FR" sz="1800" dirty="0">
                  <a:solidFill>
                    <a:srgbClr val="232E6A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processus</a:t>
              </a:r>
              <a:endParaRPr lang="fr-FR" b="0" dirty="0">
                <a:solidFill>
                  <a:srgbClr val="232E6A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" name="AutoShape 14" descr="Marbre blanc"/>
            <p:cNvSpPr>
              <a:spLocks noChangeArrowheads="1"/>
            </p:cNvSpPr>
            <p:nvPr/>
          </p:nvSpPr>
          <p:spPr bwMode="auto">
            <a:xfrm>
              <a:off x="6242050" y="5627688"/>
              <a:ext cx="2895600" cy="762000"/>
            </a:xfrm>
            <a:prstGeom prst="wedgeRoundRectCallout">
              <a:avLst>
                <a:gd name="adj1" fmla="val -82403"/>
                <a:gd name="adj2" fmla="val -43542"/>
                <a:gd name="adj3" fmla="val 16667"/>
              </a:avLst>
            </a:prstGeom>
            <a:solidFill>
              <a:srgbClr val="53E7FB"/>
            </a:solidFill>
            <a:ln w="19050">
              <a:solidFill>
                <a:srgbClr val="153D8A"/>
              </a:solidFill>
              <a:headEnd type="none" w="sm" len="sm"/>
              <a:tailEnd type="none" w="sm" len="sm"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anchor="ctr">
              <a:normAutofit fontScale="85000" lnSpcReduction="20000"/>
            </a:bodyPr>
            <a:lstStyle/>
            <a:p>
              <a:pPr>
                <a:defRPr/>
              </a:pPr>
              <a:r>
                <a:rPr lang="fr-FR" sz="1800" dirty="0">
                  <a:solidFill>
                    <a:srgbClr val="232E6A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Engager une </a:t>
              </a:r>
            </a:p>
            <a:p>
              <a:pPr>
                <a:defRPr/>
              </a:pPr>
              <a:r>
                <a:rPr lang="fr-FR" sz="1800" dirty="0">
                  <a:solidFill>
                    <a:srgbClr val="232E6A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démarche participative</a:t>
              </a:r>
            </a:p>
            <a:p>
              <a:pPr>
                <a:defRPr/>
              </a:pPr>
              <a:r>
                <a:rPr lang="fr-FR" sz="1800" dirty="0">
                  <a:solidFill>
                    <a:srgbClr val="232E6A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pour le pilotage</a:t>
              </a:r>
              <a:endParaRPr lang="fr-FR" b="0" dirty="0">
                <a:solidFill>
                  <a:srgbClr val="232E6A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3" name="AutoShape 15" descr="Marbre blanc"/>
            <p:cNvSpPr>
              <a:spLocks noChangeArrowheads="1"/>
            </p:cNvSpPr>
            <p:nvPr/>
          </p:nvSpPr>
          <p:spPr bwMode="auto">
            <a:xfrm>
              <a:off x="7034213" y="4422775"/>
              <a:ext cx="1858962" cy="838200"/>
            </a:xfrm>
            <a:prstGeom prst="wedgeRoundRectCallout">
              <a:avLst>
                <a:gd name="adj1" fmla="val -96796"/>
                <a:gd name="adj2" fmla="val 14204"/>
                <a:gd name="adj3" fmla="val 16667"/>
              </a:avLst>
            </a:prstGeom>
            <a:solidFill>
              <a:srgbClr val="53E7FB"/>
            </a:solidFill>
            <a:ln w="19050">
              <a:solidFill>
                <a:srgbClr val="153D8A"/>
              </a:solidFill>
              <a:headEnd type="none" w="sm" len="sm"/>
              <a:tailEnd type="none" w="sm" len="sm"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anchor="ctr">
              <a:normAutofit fontScale="92500" lnSpcReduction="20000"/>
            </a:bodyPr>
            <a:lstStyle/>
            <a:p>
              <a:pPr>
                <a:defRPr/>
              </a:pPr>
              <a:r>
                <a:rPr lang="fr-FR" sz="1800" dirty="0">
                  <a:solidFill>
                    <a:srgbClr val="232E6A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Définir les </a:t>
              </a:r>
            </a:p>
            <a:p>
              <a:pPr>
                <a:defRPr/>
              </a:pPr>
              <a:r>
                <a:rPr lang="fr-FR" sz="1800" dirty="0">
                  <a:solidFill>
                    <a:srgbClr val="232E6A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indicateurs </a:t>
              </a:r>
            </a:p>
            <a:p>
              <a:pPr>
                <a:defRPr/>
              </a:pPr>
              <a:r>
                <a:rPr lang="fr-FR" sz="1800" dirty="0">
                  <a:solidFill>
                    <a:srgbClr val="232E6A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pertinents</a:t>
              </a:r>
              <a:endParaRPr lang="fr-FR" b="0" dirty="0">
                <a:solidFill>
                  <a:srgbClr val="232E6A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4" name="AutoShape 16" descr="Marbre blanc"/>
            <p:cNvSpPr>
              <a:spLocks noChangeArrowheads="1"/>
            </p:cNvSpPr>
            <p:nvPr/>
          </p:nvSpPr>
          <p:spPr bwMode="auto">
            <a:xfrm>
              <a:off x="7308850" y="3200416"/>
              <a:ext cx="1828800" cy="762000"/>
            </a:xfrm>
            <a:prstGeom prst="wedgeRoundRectCallout">
              <a:avLst>
                <a:gd name="adj1" fmla="val -87847"/>
                <a:gd name="adj2" fmla="val 50833"/>
                <a:gd name="adj3" fmla="val 16667"/>
              </a:avLst>
            </a:prstGeom>
            <a:solidFill>
              <a:srgbClr val="53E7FB"/>
            </a:solidFill>
            <a:ln w="19050">
              <a:solidFill>
                <a:srgbClr val="153D8A"/>
              </a:solidFill>
              <a:headEnd type="none" w="sm" len="sm"/>
              <a:tailEnd type="none" w="sm" len="sm"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anchor="ctr">
              <a:normAutofit fontScale="85000" lnSpcReduction="20000"/>
            </a:bodyPr>
            <a:lstStyle/>
            <a:p>
              <a:pPr>
                <a:defRPr/>
              </a:pPr>
              <a:r>
                <a:rPr lang="fr-FR" sz="1800" dirty="0">
                  <a:solidFill>
                    <a:srgbClr val="232E6A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Analyser</a:t>
              </a:r>
            </a:p>
            <a:p>
              <a:pPr>
                <a:defRPr/>
              </a:pPr>
              <a:r>
                <a:rPr lang="fr-FR" sz="1800" dirty="0">
                  <a:solidFill>
                    <a:srgbClr val="232E6A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périodiquement</a:t>
              </a:r>
            </a:p>
            <a:p>
              <a:pPr>
                <a:defRPr/>
              </a:pPr>
              <a:r>
                <a:rPr lang="fr-FR" sz="1800" dirty="0">
                  <a:solidFill>
                    <a:srgbClr val="232E6A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le processus</a:t>
              </a:r>
              <a:endParaRPr lang="fr-FR" b="0" dirty="0">
                <a:solidFill>
                  <a:srgbClr val="232E6A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5" name="AutoShape 17" descr="Marbre blanc"/>
            <p:cNvSpPr>
              <a:spLocks noChangeArrowheads="1"/>
            </p:cNvSpPr>
            <p:nvPr/>
          </p:nvSpPr>
          <p:spPr bwMode="auto">
            <a:xfrm>
              <a:off x="6710363" y="985838"/>
              <a:ext cx="2209800" cy="914400"/>
            </a:xfrm>
            <a:prstGeom prst="wedgeRoundRectCallout">
              <a:avLst>
                <a:gd name="adj1" fmla="val -41954"/>
                <a:gd name="adj2" fmla="val 164931"/>
                <a:gd name="adj3" fmla="val 16667"/>
              </a:avLst>
            </a:prstGeom>
            <a:solidFill>
              <a:srgbClr val="53E7FB"/>
            </a:solidFill>
            <a:ln w="19050">
              <a:solidFill>
                <a:srgbClr val="153D8A"/>
              </a:solidFill>
              <a:headEnd type="none" w="sm" len="sm"/>
              <a:tailEnd type="none" w="sm" len="sm"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anchor="ctr">
              <a:normAutofit fontScale="92500" lnSpcReduction="10000"/>
            </a:bodyPr>
            <a:lstStyle/>
            <a:p>
              <a:pPr>
                <a:defRPr/>
              </a:pPr>
              <a:r>
                <a:rPr lang="fr-FR" sz="1800" dirty="0">
                  <a:solidFill>
                    <a:srgbClr val="232E6A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Développer et </a:t>
              </a:r>
            </a:p>
            <a:p>
              <a:pPr>
                <a:defRPr/>
              </a:pPr>
              <a:r>
                <a:rPr lang="fr-FR" sz="1800" dirty="0">
                  <a:solidFill>
                    <a:srgbClr val="232E6A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mettre en </a:t>
              </a:r>
              <a:r>
                <a:rPr lang="fr-FR" sz="2000" dirty="0">
                  <a:solidFill>
                    <a:srgbClr val="232E6A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œuvre</a:t>
              </a:r>
            </a:p>
            <a:p>
              <a:pPr>
                <a:defRPr/>
              </a:pPr>
              <a:r>
                <a:rPr lang="fr-FR" sz="1800" dirty="0">
                  <a:solidFill>
                    <a:srgbClr val="232E6A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les plans d’action</a:t>
              </a:r>
              <a:endParaRPr lang="fr-FR" b="0" dirty="0">
                <a:solidFill>
                  <a:srgbClr val="232E6A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6" name="Rectangle 18"/>
            <p:cNvSpPr>
              <a:spLocks noChangeArrowheads="1"/>
            </p:cNvSpPr>
            <p:nvPr/>
          </p:nvSpPr>
          <p:spPr bwMode="auto">
            <a:xfrm rot="3202339">
              <a:off x="2594462" y="3939127"/>
              <a:ext cx="1676400" cy="381000"/>
            </a:xfrm>
            <a:prstGeom prst="rect">
              <a:avLst/>
            </a:prstGeom>
            <a:solidFill>
              <a:srgbClr val="53E7FB"/>
            </a:solidFill>
            <a:ln>
              <a:solidFill>
                <a:srgbClr val="153D8A"/>
              </a:solidFill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r>
                <a:rPr lang="fr-FR" sz="2800" b="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Connaître</a:t>
              </a:r>
            </a:p>
          </p:txBody>
        </p:sp>
        <p:sp>
          <p:nvSpPr>
            <p:cNvPr id="17" name="Rectangle 19"/>
            <p:cNvSpPr>
              <a:spLocks noChangeArrowheads="1"/>
            </p:cNvSpPr>
            <p:nvPr/>
          </p:nvSpPr>
          <p:spPr bwMode="auto">
            <a:xfrm rot="18403934">
              <a:off x="4503846" y="3882846"/>
              <a:ext cx="1219200" cy="457200"/>
            </a:xfrm>
            <a:prstGeom prst="rect">
              <a:avLst/>
            </a:prstGeom>
            <a:solidFill>
              <a:srgbClr val="53E7FB"/>
            </a:solidFill>
            <a:ln w="28575">
              <a:solidFill>
                <a:srgbClr val="153D8A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fr-FR" sz="2800" b="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Agir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4999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1042988" y="188913"/>
            <a:ext cx="4752975" cy="4619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 smtClean="0">
                <a:solidFill>
                  <a:schemeClr val="bg1"/>
                </a:solidFill>
                <a:latin typeface="Arial Narrow"/>
                <a:cs typeface="Arial Narrow"/>
              </a:rPr>
              <a:t>La maitrise des processus </a:t>
            </a:r>
            <a:endParaRPr lang="fr-FR" sz="2400" b="1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pic>
        <p:nvPicPr>
          <p:cNvPr id="19460" name="Picture 2" descr="C:\Users\1265\Documents\biologie pôle\COMMUNICATION\Chartre graphique 2015 09 22\logo_HUPC_H_de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6191250"/>
            <a:ext cx="25019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2" name="Groupe 71"/>
          <p:cNvGrpSpPr/>
          <p:nvPr/>
        </p:nvGrpSpPr>
        <p:grpSpPr>
          <a:xfrm>
            <a:off x="285720" y="1428736"/>
            <a:ext cx="8644030" cy="3857950"/>
            <a:chOff x="142844" y="1928802"/>
            <a:chExt cx="8858312" cy="3857950"/>
          </a:xfrm>
        </p:grpSpPr>
        <p:sp>
          <p:nvSpPr>
            <p:cNvPr id="10" name="Text Box 5"/>
            <p:cNvSpPr txBox="1">
              <a:spLocks noChangeArrowheads="1"/>
            </p:cNvSpPr>
            <p:nvPr/>
          </p:nvSpPr>
          <p:spPr bwMode="auto">
            <a:xfrm>
              <a:off x="3214678" y="3143248"/>
              <a:ext cx="3124200" cy="78483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339966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fr-FR" altLang="fr-FR" b="1" dirty="0">
                  <a:solidFill>
                    <a:srgbClr val="FF0000"/>
                  </a:solidFill>
                </a:rPr>
                <a:t>ACTIVITE </a:t>
              </a:r>
              <a:r>
                <a:rPr lang="fr-FR" altLang="fr-FR" b="1" dirty="0" smtClean="0">
                  <a:solidFill>
                    <a:srgbClr val="FF0000"/>
                  </a:solidFill>
                </a:rPr>
                <a:t> à</a:t>
              </a:r>
              <a:endParaRPr lang="fr-FR" altLang="fr-FR" b="1" dirty="0">
                <a:solidFill>
                  <a:srgbClr val="FF0000"/>
                </a:solidFill>
              </a:endParaRPr>
            </a:p>
            <a:p>
              <a:pPr algn="ctr">
                <a:spcBef>
                  <a:spcPct val="50000"/>
                </a:spcBef>
                <a:defRPr/>
              </a:pPr>
              <a:r>
                <a:rPr lang="fr-FR" altLang="fr-FR" b="1" dirty="0">
                  <a:solidFill>
                    <a:srgbClr val="FF0000"/>
                  </a:solidFill>
                </a:rPr>
                <a:t>VALEUR AJOUTEE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144410" y="1928802"/>
              <a:ext cx="1500198" cy="357190"/>
            </a:xfrm>
            <a:prstGeom prst="rect">
              <a:avLst/>
            </a:prstGeom>
            <a:solidFill>
              <a:srgbClr val="53E7FB"/>
            </a:solidFill>
            <a:ln>
              <a:solidFill>
                <a:srgbClr val="153D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rgbClr val="232E6A"/>
                  </a:solidFill>
                </a:rPr>
                <a:t>Objectifs</a:t>
              </a:r>
              <a:endParaRPr lang="fr-FR" dirty="0">
                <a:solidFill>
                  <a:srgbClr val="232E6A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828215" y="1928802"/>
              <a:ext cx="1500198" cy="357190"/>
            </a:xfrm>
            <a:prstGeom prst="rect">
              <a:avLst/>
            </a:prstGeom>
            <a:solidFill>
              <a:srgbClr val="53E7FB"/>
            </a:solidFill>
            <a:ln>
              <a:solidFill>
                <a:srgbClr val="153D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rgbClr val="232E6A"/>
                  </a:solidFill>
                </a:rPr>
                <a:t>Ressources</a:t>
              </a:r>
              <a:endParaRPr lang="fr-FR" dirty="0">
                <a:solidFill>
                  <a:srgbClr val="232E6A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715140" y="3357562"/>
              <a:ext cx="2286016" cy="357190"/>
            </a:xfrm>
            <a:prstGeom prst="rect">
              <a:avLst/>
            </a:prstGeom>
            <a:solidFill>
              <a:srgbClr val="53E7FB"/>
            </a:solidFill>
            <a:ln>
              <a:solidFill>
                <a:srgbClr val="153D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rgbClr val="232E6A"/>
                  </a:solidFill>
                </a:rPr>
                <a:t>Données de sorties</a:t>
              </a:r>
              <a:endParaRPr lang="fr-FR" dirty="0">
                <a:solidFill>
                  <a:srgbClr val="232E6A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42844" y="2928934"/>
              <a:ext cx="2714612" cy="1428760"/>
            </a:xfrm>
            <a:prstGeom prst="rect">
              <a:avLst/>
            </a:prstGeom>
            <a:solidFill>
              <a:srgbClr val="53E7FB"/>
            </a:solidFill>
            <a:ln>
              <a:solidFill>
                <a:srgbClr val="153D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dirty="0" smtClean="0">
                  <a:solidFill>
                    <a:srgbClr val="232E6A"/>
                  </a:solidFill>
                </a:rPr>
                <a:t>Données d’entrées</a:t>
              </a:r>
            </a:p>
            <a:p>
              <a:pPr>
                <a:buFontTx/>
                <a:buChar char="-"/>
              </a:pPr>
              <a:r>
                <a:rPr lang="fr-FR" sz="1600" dirty="0" smtClean="0">
                  <a:solidFill>
                    <a:srgbClr val="232E6A"/>
                  </a:solidFill>
                </a:rPr>
                <a:t>Exigences clients</a:t>
              </a:r>
            </a:p>
            <a:p>
              <a:pPr>
                <a:buFontTx/>
                <a:buChar char="-"/>
              </a:pPr>
              <a:r>
                <a:rPr lang="fr-FR" sz="1600" dirty="0" smtClean="0">
                  <a:solidFill>
                    <a:srgbClr val="232E6A"/>
                  </a:solidFill>
                </a:rPr>
                <a:t>Exigences réglementaires</a:t>
              </a:r>
            </a:p>
            <a:p>
              <a:pPr>
                <a:buFontTx/>
                <a:buChar char="-"/>
              </a:pPr>
              <a:r>
                <a:rPr lang="fr-FR" sz="1600" dirty="0" smtClean="0">
                  <a:solidFill>
                    <a:srgbClr val="232E6A"/>
                  </a:solidFill>
                </a:rPr>
                <a:t>Exigences de </a:t>
              </a:r>
              <a:r>
                <a:rPr lang="fr-FR" sz="1600" dirty="0" smtClean="0">
                  <a:solidFill>
                    <a:srgbClr val="232E6A"/>
                  </a:solidFill>
                </a:rPr>
                <a:t>l’organisme</a:t>
              </a:r>
              <a:endParaRPr lang="fr-FR" sz="1600" dirty="0">
                <a:solidFill>
                  <a:srgbClr val="232E6A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000364" y="5214950"/>
              <a:ext cx="3143272" cy="561980"/>
            </a:xfrm>
            <a:prstGeom prst="rect">
              <a:avLst/>
            </a:prstGeom>
            <a:solidFill>
              <a:srgbClr val="53E7FB"/>
            </a:solidFill>
            <a:ln>
              <a:solidFill>
                <a:srgbClr val="153D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rgbClr val="232E6A"/>
                  </a:solidFill>
                </a:rPr>
                <a:t>Pilotage du processus</a:t>
              </a:r>
            </a:p>
            <a:p>
              <a:pPr algn="ctr"/>
              <a:r>
                <a:rPr lang="fr-FR" dirty="0" smtClean="0">
                  <a:solidFill>
                    <a:srgbClr val="232E6A"/>
                  </a:solidFill>
                </a:rPr>
                <a:t>Analyser- Statuer- Décider</a:t>
              </a:r>
              <a:endParaRPr lang="fr-FR" dirty="0">
                <a:solidFill>
                  <a:srgbClr val="232E6A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857752" y="4357694"/>
              <a:ext cx="1500198" cy="35719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chemeClr val="bg1"/>
                  </a:solidFill>
                </a:rPr>
                <a:t>Résultats</a:t>
              </a:r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358082" y="4572008"/>
              <a:ext cx="1500198" cy="35719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chemeClr val="bg1"/>
                  </a:solidFill>
                </a:rPr>
                <a:t>Satisfaction</a:t>
              </a:r>
            </a:p>
          </p:txBody>
        </p:sp>
        <p:sp>
          <p:nvSpPr>
            <p:cNvPr id="61" name="Flèche vers le bas 60"/>
            <p:cNvSpPr/>
            <p:nvPr/>
          </p:nvSpPr>
          <p:spPr>
            <a:xfrm>
              <a:off x="4143372" y="4000504"/>
              <a:ext cx="71438" cy="1143008"/>
            </a:xfrm>
            <a:prstGeom prst="downArrow">
              <a:avLst/>
            </a:prstGeom>
            <a:solidFill>
              <a:srgbClr val="153D8A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3" name="Flèche vers le bas 62"/>
            <p:cNvSpPr/>
            <p:nvPr/>
          </p:nvSpPr>
          <p:spPr>
            <a:xfrm>
              <a:off x="3876499" y="2357430"/>
              <a:ext cx="71438" cy="714380"/>
            </a:xfrm>
            <a:prstGeom prst="downArrow">
              <a:avLst/>
            </a:prstGeom>
            <a:solidFill>
              <a:srgbClr val="153D8A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4" name="Flèche vers le bas 63"/>
            <p:cNvSpPr/>
            <p:nvPr/>
          </p:nvSpPr>
          <p:spPr>
            <a:xfrm>
              <a:off x="5560304" y="2357430"/>
              <a:ext cx="71438" cy="714380"/>
            </a:xfrm>
            <a:prstGeom prst="downArrow">
              <a:avLst/>
            </a:prstGeom>
            <a:solidFill>
              <a:srgbClr val="153D8A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5" name="Flèche vers le bas 64"/>
            <p:cNvSpPr/>
            <p:nvPr/>
          </p:nvSpPr>
          <p:spPr>
            <a:xfrm flipH="1" flipV="1">
              <a:off x="4474843" y="4000504"/>
              <a:ext cx="45719" cy="1143008"/>
            </a:xfrm>
            <a:prstGeom prst="downArrow">
              <a:avLst/>
            </a:prstGeom>
            <a:solidFill>
              <a:srgbClr val="153D8A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7" name="Flèche droite 66"/>
            <p:cNvSpPr/>
            <p:nvPr/>
          </p:nvSpPr>
          <p:spPr>
            <a:xfrm flipV="1">
              <a:off x="2857488" y="3500437"/>
              <a:ext cx="357190" cy="117157"/>
            </a:xfrm>
            <a:prstGeom prst="rightArrow">
              <a:avLst/>
            </a:prstGeom>
            <a:solidFill>
              <a:srgbClr val="232E6A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8" name="Flèche droite 67"/>
            <p:cNvSpPr/>
            <p:nvPr/>
          </p:nvSpPr>
          <p:spPr>
            <a:xfrm flipV="1">
              <a:off x="6357950" y="3500438"/>
              <a:ext cx="357190" cy="117157"/>
            </a:xfrm>
            <a:prstGeom prst="rightArrow">
              <a:avLst/>
            </a:prstGeom>
            <a:solidFill>
              <a:srgbClr val="232E6A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9" name="Flèche vers le bas 68"/>
            <p:cNvSpPr/>
            <p:nvPr/>
          </p:nvSpPr>
          <p:spPr>
            <a:xfrm rot="2456289">
              <a:off x="6985191" y="3576985"/>
              <a:ext cx="108886" cy="2209767"/>
            </a:xfrm>
            <a:prstGeom prst="downArrow">
              <a:avLst/>
            </a:prstGeom>
            <a:solidFill>
              <a:srgbClr val="232E6A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0" name="Flèche vers le bas 69"/>
            <p:cNvSpPr/>
            <p:nvPr/>
          </p:nvSpPr>
          <p:spPr>
            <a:xfrm rot="7617088">
              <a:off x="2174809" y="4127557"/>
              <a:ext cx="128323" cy="1765204"/>
            </a:xfrm>
            <a:prstGeom prst="downArrow">
              <a:avLst/>
            </a:prstGeom>
            <a:solidFill>
              <a:srgbClr val="232E6A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907976" y="3149352"/>
            <a:ext cx="8208963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ts val="1000"/>
              </a:spcAft>
              <a:buClr>
                <a:srgbClr val="153D8A"/>
              </a:buClr>
              <a:buSzPct val="110000"/>
              <a:buFont typeface="Wingdings" pitchFamily="2" charset="2"/>
              <a:buNone/>
              <a:tabLst/>
              <a:defRPr/>
            </a:pPr>
            <a:r>
              <a:rPr lang="fr-FR" sz="4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ＭＳ Ｐゴシック" pitchFamily="34" charset="-128"/>
              </a:rPr>
              <a:t>Outils : </a:t>
            </a:r>
            <a:r>
              <a:rPr lang="fr-FR" sz="4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ＭＳ Ｐゴシック" pitchFamily="34" charset="-128"/>
              </a:rPr>
              <a:t>analyse de risques</a:t>
            </a:r>
            <a:endParaRPr kumimoji="0" lang="fr-FR" sz="4000" b="1" i="0" u="none" strike="noStrike" kern="1200" cap="none" spc="0" normalizeH="0" noProof="0" dirty="0" smtClean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n-lt"/>
              <a:ea typeface="ＭＳ Ｐゴシック" pitchFamily="34" charset="-128"/>
              <a:cs typeface="+mn-cs"/>
            </a:endParaRPr>
          </a:p>
        </p:txBody>
      </p:sp>
      <p:pic>
        <p:nvPicPr>
          <p:cNvPr id="5" name="Picture 2" descr="C:\Users\1265\Documents\biologie pôle\COMMUNICATION\Chartre graphique 2015 09 22\logo_HUPC_H_de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6152762"/>
            <a:ext cx="25019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1214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1042988" y="188913"/>
            <a:ext cx="4752975" cy="4619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 smtClean="0">
                <a:solidFill>
                  <a:schemeClr val="bg1"/>
                </a:solidFill>
                <a:latin typeface="Arial Narrow"/>
                <a:cs typeface="Arial Narrow"/>
              </a:rPr>
              <a:t>Définition d’un risque </a:t>
            </a:r>
            <a:endParaRPr lang="fr-FR" sz="2400" b="1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pic>
        <p:nvPicPr>
          <p:cNvPr id="19460" name="Picture 2" descr="C:\Users\1265\Documents\biologie pôle\COMMUNICATION\Chartre graphique 2015 09 22\logo_HUPC_H_de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6191250"/>
            <a:ext cx="25019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85720" y="1011120"/>
            <a:ext cx="857256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fr-FR" sz="2000" dirty="0">
                <a:solidFill>
                  <a:srgbClr val="153D8A"/>
                </a:solidFill>
                <a:latin typeface="Calibri" pitchFamily="34" charset="0"/>
                <a:ea typeface="Times New Roman" pitchFamily="18" charset="0"/>
                <a:cs typeface="+mn-cs" charset="0"/>
              </a:rPr>
              <a:t>Effet de l’incertitude sur l’atteinte des objectifs. Cet effet représente un écart qui peut être positif ou négatif par rapport à l’atteinte des objectifs (menace ou </a:t>
            </a:r>
            <a:r>
              <a:rPr lang="fr-FR" sz="2000" dirty="0" smtClean="0">
                <a:solidFill>
                  <a:srgbClr val="153D8A"/>
                </a:solidFill>
                <a:latin typeface="Calibri" pitchFamily="34" charset="0"/>
                <a:ea typeface="Times New Roman" pitchFamily="18" charset="0"/>
                <a:cs typeface="+mn-cs" charset="0"/>
              </a:rPr>
              <a:t>opportunité)</a:t>
            </a:r>
            <a:r>
              <a:rPr lang="fr-FR" sz="2000" i="1" dirty="0" smtClean="0">
                <a:solidFill>
                  <a:srgbClr val="153D8A"/>
                </a:solidFill>
                <a:latin typeface="Calibri" pitchFamily="34" charset="0"/>
                <a:ea typeface="Times New Roman" pitchFamily="18" charset="0"/>
                <a:cs typeface="+mn-cs" charset="0"/>
              </a:rPr>
              <a:t>.</a:t>
            </a:r>
            <a:endParaRPr lang="fr-FR" sz="2000" i="1" dirty="0">
              <a:solidFill>
                <a:srgbClr val="153D8A"/>
              </a:solidFill>
              <a:latin typeface="Calibri" pitchFamily="34" charset="0"/>
              <a:ea typeface="Times New Roman" pitchFamily="18" charset="0"/>
              <a:cs typeface="+mn-cs" charset="0"/>
            </a:endParaRPr>
          </a:p>
          <a:p>
            <a:pPr eaLnBrk="0" hangingPunct="0">
              <a:defRPr/>
            </a:pPr>
            <a:endParaRPr lang="fr-FR" sz="2000" i="1" dirty="0">
              <a:solidFill>
                <a:srgbClr val="153D8A"/>
              </a:solidFill>
              <a:latin typeface="Calibri" pitchFamily="34" charset="0"/>
              <a:ea typeface="Times New Roman" pitchFamily="18" charset="0"/>
              <a:cs typeface="+mn-cs" charset="0"/>
            </a:endParaRPr>
          </a:p>
          <a:p>
            <a:pPr eaLnBrk="0" hangingPunct="0">
              <a:buFont typeface="Wingdings" pitchFamily="2" charset="2"/>
              <a:buChar char="ü"/>
              <a:defRPr/>
            </a:pPr>
            <a:r>
              <a:rPr lang="fr-FR" sz="2000" i="1" dirty="0">
                <a:latin typeface="Calibri" pitchFamily="34" charset="0"/>
                <a:ea typeface="Times New Roman" pitchFamily="18" charset="0"/>
                <a:cs typeface="+mn-cs" charset="0"/>
              </a:rPr>
              <a:t> </a:t>
            </a:r>
            <a:r>
              <a:rPr lang="fr-FR" sz="2000" i="1" dirty="0" smtClean="0">
                <a:latin typeface="Calibri" pitchFamily="34" charset="0"/>
                <a:ea typeface="Times New Roman" pitchFamily="18" charset="0"/>
                <a:cs typeface="+mn-cs" charset="0"/>
              </a:rPr>
              <a:t>Un risque </a:t>
            </a:r>
            <a:r>
              <a:rPr lang="fr-FR" sz="2000" i="1" dirty="0">
                <a:latin typeface="Calibri" pitchFamily="34" charset="0"/>
                <a:ea typeface="Times New Roman" pitchFamily="18" charset="0"/>
                <a:cs typeface="+mn-cs" charset="0"/>
              </a:rPr>
              <a:t>négatif est la menace  qu’un </a:t>
            </a:r>
            <a:r>
              <a:rPr lang="fr-FR" sz="2000" i="1" dirty="0" smtClean="0">
                <a:latin typeface="Calibri" pitchFamily="34" charset="0"/>
                <a:ea typeface="Times New Roman" pitchFamily="18" charset="0"/>
                <a:cs typeface="+mn-cs" charset="0"/>
              </a:rPr>
              <a:t>événement, </a:t>
            </a:r>
            <a:r>
              <a:rPr lang="fr-FR" sz="2000" i="1" dirty="0">
                <a:latin typeface="Calibri" pitchFamily="34" charset="0"/>
                <a:ea typeface="Times New Roman" pitchFamily="18" charset="0"/>
                <a:cs typeface="+mn-cs" charset="0"/>
              </a:rPr>
              <a:t>une action ou une inaction dont la vraisemblance est incertaine, affecte la capacité d’un organisme à attendre ses </a:t>
            </a:r>
            <a:r>
              <a:rPr lang="fr-FR" sz="2000" i="1" dirty="0" smtClean="0">
                <a:latin typeface="Calibri" pitchFamily="34" charset="0"/>
                <a:ea typeface="Times New Roman" pitchFamily="18" charset="0"/>
                <a:cs typeface="+mn-cs" charset="0"/>
              </a:rPr>
              <a:t>objectifs </a:t>
            </a:r>
            <a:r>
              <a:rPr lang="fr-FR" sz="2000" i="1" dirty="0">
                <a:latin typeface="Calibri" pitchFamily="34" charset="0"/>
                <a:ea typeface="Times New Roman" pitchFamily="18" charset="0"/>
                <a:cs typeface="+mn-cs" charset="0"/>
              </a:rPr>
              <a:t>: l’événement est dit </a:t>
            </a:r>
            <a:r>
              <a:rPr lang="fr-FR" sz="2000" i="1" dirty="0" smtClean="0">
                <a:latin typeface="Calibri" pitchFamily="34" charset="0"/>
                <a:ea typeface="Times New Roman" pitchFamily="18" charset="0"/>
                <a:cs typeface="+mn-cs" charset="0"/>
              </a:rPr>
              <a:t>redouté</a:t>
            </a:r>
          </a:p>
          <a:p>
            <a:pPr eaLnBrk="0" hangingPunct="0">
              <a:buFont typeface="Wingdings" pitchFamily="2" charset="2"/>
              <a:buChar char="ü"/>
              <a:defRPr/>
            </a:pPr>
            <a:endParaRPr lang="fr-FR" sz="2000" i="1" dirty="0">
              <a:solidFill>
                <a:srgbClr val="153D8A"/>
              </a:solidFill>
              <a:latin typeface="Calibri" pitchFamily="34" charset="0"/>
              <a:ea typeface="Times New Roman" pitchFamily="18" charset="0"/>
              <a:cs typeface="+mn-cs" charset="0"/>
            </a:endParaRPr>
          </a:p>
          <a:p>
            <a:pPr eaLnBrk="0" hangingPunct="0">
              <a:buFont typeface="Wingdings" pitchFamily="2" charset="2"/>
              <a:buChar char="ü"/>
              <a:defRPr/>
            </a:pPr>
            <a:r>
              <a:rPr lang="fr-FR" sz="2000" i="1" dirty="0">
                <a:latin typeface="Calibri" pitchFamily="34" charset="0"/>
                <a:ea typeface="Times New Roman" pitchFamily="18" charset="0"/>
                <a:cs typeface="+mn-cs" charset="0"/>
              </a:rPr>
              <a:t>Un risque </a:t>
            </a:r>
            <a:r>
              <a:rPr lang="fr-FR" sz="2000" i="1" dirty="0" smtClean="0">
                <a:latin typeface="Calibri" pitchFamily="34" charset="0"/>
                <a:ea typeface="Times New Roman" pitchFamily="18" charset="0"/>
                <a:cs typeface="+mn-cs" charset="0"/>
              </a:rPr>
              <a:t>positif </a:t>
            </a:r>
            <a:r>
              <a:rPr lang="fr-FR" sz="2000" i="1" dirty="0">
                <a:latin typeface="Calibri" pitchFamily="34" charset="0"/>
                <a:ea typeface="Times New Roman" pitchFamily="18" charset="0"/>
                <a:cs typeface="+mn-cs" charset="0"/>
              </a:rPr>
              <a:t>est l’opportunité que, lors d’une action, un événement dont la vraisemblance est incertaine, améliore la capacité d’un organisme à atteindre ses objectifs  </a:t>
            </a:r>
          </a:p>
          <a:p>
            <a:pPr eaLnBrk="0" hangingPunct="0">
              <a:buFont typeface="Wingdings" pitchFamily="2" charset="2"/>
              <a:buChar char="ü"/>
              <a:defRPr/>
            </a:pPr>
            <a:endParaRPr lang="fr-FR" sz="2000" i="1" dirty="0">
              <a:solidFill>
                <a:srgbClr val="153D8A"/>
              </a:solidFill>
              <a:latin typeface="Calibri" pitchFamily="34" charset="0"/>
              <a:ea typeface="Times New Roman" pitchFamily="18" charset="0"/>
              <a:cs typeface="+mn-cs" charset="0"/>
            </a:endParaRPr>
          </a:p>
          <a:p>
            <a:pPr eaLnBrk="0" hangingPunct="0">
              <a:defRPr/>
            </a:pPr>
            <a:r>
              <a:rPr lang="fr-FR" sz="2000" dirty="0" smtClean="0">
                <a:solidFill>
                  <a:srgbClr val="153D8A"/>
                </a:solidFill>
                <a:latin typeface="Calibri" pitchFamily="34" charset="0"/>
                <a:ea typeface="Times New Roman" pitchFamily="18" charset="0"/>
                <a:cs typeface="+mn-cs" charset="0"/>
              </a:rPr>
              <a:t>L’incertitude </a:t>
            </a:r>
            <a:r>
              <a:rPr lang="fr-FR" sz="2000" dirty="0">
                <a:solidFill>
                  <a:srgbClr val="153D8A"/>
                </a:solidFill>
                <a:latin typeface="Calibri" pitchFamily="34" charset="0"/>
                <a:ea typeface="Times New Roman" pitchFamily="18" charset="0"/>
                <a:cs typeface="+mn-cs" charset="0"/>
              </a:rPr>
              <a:t>résulte d’un défaut d’informations concernant la compréhension ou la connaissance d’ un événement   </a:t>
            </a:r>
          </a:p>
          <a:p>
            <a:pPr eaLnBrk="0" hangingPunct="0">
              <a:buFont typeface="Wingdings" pitchFamily="2" charset="2"/>
              <a:buChar char="ü"/>
              <a:defRPr/>
            </a:pPr>
            <a:endParaRPr lang="fr-FR" sz="2000" i="1" dirty="0">
              <a:solidFill>
                <a:srgbClr val="153D8A"/>
              </a:solidFill>
              <a:latin typeface="Calibri" pitchFamily="34" charset="0"/>
              <a:ea typeface="Times New Roman" pitchFamily="18" charset="0"/>
              <a:cs typeface="+mn-cs" charset="0"/>
            </a:endParaRPr>
          </a:p>
          <a:p>
            <a:pPr eaLnBrk="0" hangingPunct="0">
              <a:defRPr/>
            </a:pPr>
            <a:endParaRPr lang="fr-FR" sz="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que ppt 2015 GH">
  <a:themeElements>
    <a:clrScheme name="APHP">
      <a:dk1>
        <a:srgbClr val="272D31"/>
      </a:dk1>
      <a:lt1>
        <a:sysClr val="window" lastClr="FFFFFF"/>
      </a:lt1>
      <a:dk2>
        <a:srgbClr val="D2D9DA"/>
      </a:dk2>
      <a:lt2>
        <a:srgbClr val="F1F4F5"/>
      </a:lt2>
      <a:accent1>
        <a:srgbClr val="FFD419"/>
      </a:accent1>
      <a:accent2>
        <a:srgbClr val="C01662"/>
      </a:accent2>
      <a:accent3>
        <a:srgbClr val="36BDE8"/>
      </a:accent3>
      <a:accent4>
        <a:srgbClr val="0062AE"/>
      </a:accent4>
      <a:accent5>
        <a:srgbClr val="2C256B"/>
      </a:accent5>
      <a:accent6>
        <a:srgbClr val="D3D800"/>
      </a:accent6>
      <a:hlink>
        <a:srgbClr val="272D31"/>
      </a:hlink>
      <a:folHlink>
        <a:srgbClr val="272D31"/>
      </a:folHlink>
    </a:clrScheme>
    <a:fontScheme name="APHP">
      <a:majorFont>
        <a:latin typeface="Montserrat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sque ppt 2015 v4" id="{E903A2B0-E8A7-4CC4-AB26-8AC239EF1D8D}" vid="{0E58EE82-5D83-4C81-BCA8-5B6B785AEC29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Masque ppt 2015 GH</Template>
  <TotalTime>3228</TotalTime>
  <Words>1559</Words>
  <Application>Microsoft Office PowerPoint</Application>
  <PresentationFormat>Affichage à l'écran (4:3)</PresentationFormat>
  <Paragraphs>387</Paragraphs>
  <Slides>41</Slides>
  <Notes>7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41</vt:i4>
      </vt:variant>
    </vt:vector>
  </HeadingPairs>
  <TitlesOfParts>
    <vt:vector size="42" baseType="lpstr">
      <vt:lpstr>Masque ppt 2015 GH</vt:lpstr>
      <vt:lpstr>AFTLM  - 17 novembre 2017 </vt:lpstr>
      <vt:lpstr>Sommaire </vt:lpstr>
      <vt:lpstr>Définitions</vt:lpstr>
      <vt:lpstr>Présentation PowerPoint</vt:lpstr>
      <vt:lpstr>Schéma pour caractériser un processus </vt:lpstr>
      <vt:lpstr>7 étapes clés pour la démarche processus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Gestion processus pré-analytique </vt:lpstr>
      <vt:lpstr>Présentation PowerPoint</vt:lpstr>
      <vt:lpstr>Centre de Tri des Examens (CDTE) /organisation/RH </vt:lpstr>
      <vt:lpstr>Centre de Tri des Examens (CDTE)</vt:lpstr>
      <vt:lpstr>Centre de tri des examens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Pilotage</vt:lpstr>
      <vt:lpstr>Présentation PowerPoint</vt:lpstr>
      <vt:lpstr>Présentation PowerPoint</vt:lpstr>
      <vt:lpstr>Présentation PowerPoint</vt:lpstr>
      <vt:lpstr>Présentation PowerPoint</vt:lpstr>
      <vt:lpstr>Collaboration avec la DSAP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APHP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ZOLEZZI Cedric</dc:creator>
  <cp:lastModifiedBy>STAFF</cp:lastModifiedBy>
  <cp:revision>333</cp:revision>
  <cp:lastPrinted>2016-01-27T15:50:25Z</cp:lastPrinted>
  <dcterms:created xsi:type="dcterms:W3CDTF">2015-08-27T07:11:24Z</dcterms:created>
  <dcterms:modified xsi:type="dcterms:W3CDTF">2017-11-15T20:00:08Z</dcterms:modified>
</cp:coreProperties>
</file>