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charts/chart19.xml" ContentType="application/vnd.openxmlformats-officedocument.drawingml.char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charts/chart17.xml" ContentType="application/vnd.openxmlformats-officedocument.drawingml.char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charts/chart13.xml" ContentType="application/vnd.openxmlformats-officedocument.drawingml.chart+xml"/>
  <Override PartName="/ppt/charts/chart15.xml" ContentType="application/vnd.openxmlformats-officedocument.drawingml.char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8.xml" ContentType="application/vnd.openxmlformats-officedocument.drawingml.chart+xml"/>
  <Override PartName="/ppt/charts/chart9.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21.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7.xml" ContentType="application/vnd.openxmlformats-officedocument.drawingml.chart+xml"/>
  <Override PartName="/ppt/charts/chart10.xml" ContentType="application/vnd.openxmlformats-officedocument.drawingml.chart+xml"/>
  <Override PartName="/ppt/charts/chart20.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charts/chart18.xml" ContentType="application/vnd.openxmlformats-officedocument.drawingml.char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charts/chart16.xml" ContentType="application/vnd.openxmlformats-officedocument.drawingml.char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charts/chart14.xml" ContentType="application/vnd.openxmlformats-officedocument.drawingml.char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4" r:id="rId4"/>
    <p:sldId id="258" r:id="rId5"/>
    <p:sldId id="259" r:id="rId6"/>
    <p:sldId id="260" r:id="rId7"/>
    <p:sldId id="261" r:id="rId8"/>
    <p:sldId id="262" r:id="rId9"/>
    <p:sldId id="264" r:id="rId10"/>
    <p:sldId id="265" r:id="rId11"/>
    <p:sldId id="267" r:id="rId12"/>
    <p:sldId id="268" r:id="rId13"/>
    <p:sldId id="269" r:id="rId14"/>
    <p:sldId id="270" r:id="rId15"/>
    <p:sldId id="271" r:id="rId16"/>
    <p:sldId id="272" r:id="rId17"/>
    <p:sldId id="273" r:id="rId18"/>
    <p:sldId id="275" r:id="rId19"/>
    <p:sldId id="276" r:id="rId20"/>
    <p:sldId id="277" r:id="rId21"/>
    <p:sldId id="279" r:id="rId22"/>
    <p:sldId id="280" r:id="rId23"/>
    <p:sldId id="281" r:id="rId24"/>
    <p:sldId id="282" r:id="rId25"/>
    <p:sldId id="283" r:id="rId26"/>
    <p:sldId id="284" r:id="rId2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3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techniciens%20au%2030-08-2017.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cadres%20au%2030-08-2017.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cadres%20au%2030-08-2017.xlsx" TargetMode="External"/></Relationships>
</file>

<file path=ppt/charts/_rels/chart16.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cadres%20au%2030-08-2017.xlsx" TargetMode="External"/></Relationships>
</file>

<file path=ppt/charts/_rels/chart17.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cadres%20au%2030-08-2017.xlsx" TargetMode="External"/></Relationships>
</file>

<file path=ppt/charts/_rels/chart18.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cadres%20au%2030-08-2017.xlsx" TargetMode="External"/></Relationships>
</file>

<file path=ppt/charts/_rels/chart19.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cadres%20au%2030-08-2017.xlsx" TargetMode="External"/></Relationships>
</file>

<file path=ppt/charts/_rels/chart20.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cadres%20au%2030-08-2017.xlsx" TargetMode="External"/></Relationships>
</file>

<file path=ppt/charts/_rels/chart21.xml.rels><?xml version="1.0" encoding="UTF-8" standalone="yes"?>
<Relationships xmlns="http://schemas.openxmlformats.org/package/2006/relationships"><Relationship Id="rId1" Type="http://schemas.openxmlformats.org/officeDocument/2006/relationships/oleObject" Target="file:///C:\Users\Utilisateur\Desktop\AFTLM\questionnaire%20CNPTLM\reponses%20questionnaire%20cadres%20au%2030-08-201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réponses'!$A$4:$A$8</c:f>
              <c:strCache>
                <c:ptCount val="5"/>
                <c:pt idx="0">
                  <c:v>BTS</c:v>
                </c:pt>
                <c:pt idx="1">
                  <c:v>DUT</c:v>
                </c:pt>
                <c:pt idx="2">
                  <c:v>Diplôme d'Etat</c:v>
                </c:pt>
                <c:pt idx="3">
                  <c:v>BTSA</c:v>
                </c:pt>
                <c:pt idx="4">
                  <c:v>Autres</c:v>
                </c:pt>
              </c:strCache>
            </c:strRef>
          </c:cat>
          <c:val>
            <c:numRef>
              <c:f>'Synthèse des réponses'!$B$4:$B$8</c:f>
              <c:numCache>
                <c:formatCode>0%</c:formatCode>
                <c:ptCount val="5"/>
                <c:pt idx="0">
                  <c:v>0.61006289308176098</c:v>
                </c:pt>
                <c:pt idx="1">
                  <c:v>0.14150943396226445</c:v>
                </c:pt>
                <c:pt idx="2">
                  <c:v>0.20440251572327045</c:v>
                </c:pt>
                <c:pt idx="3">
                  <c:v>3.1446540880503207E-2</c:v>
                </c:pt>
                <c:pt idx="4">
                  <c:v>1.2578616352201252E-2</c:v>
                </c:pt>
              </c:numCache>
            </c:numRef>
          </c:val>
        </c:ser>
        <c:axId val="112800128"/>
        <c:axId val="112801664"/>
      </c:barChart>
      <c:catAx>
        <c:axId val="112800128"/>
        <c:scaling>
          <c:orientation val="minMax"/>
        </c:scaling>
        <c:axPos val="l"/>
        <c:tickLblPos val="nextTo"/>
        <c:crossAx val="112801664"/>
        <c:crosses val="autoZero"/>
        <c:auto val="1"/>
        <c:lblAlgn val="ctr"/>
        <c:lblOffset val="100"/>
      </c:catAx>
      <c:valAx>
        <c:axId val="112801664"/>
        <c:scaling>
          <c:orientation val="minMax"/>
        </c:scaling>
        <c:axPos val="b"/>
        <c:numFmt formatCode="0%" sourceLinked="1"/>
        <c:tickLblPos val="nextTo"/>
        <c:crossAx val="112800128"/>
        <c:crosses val="autoZero"/>
        <c:crossBetween val="between"/>
      </c:valAx>
    </c:plotArea>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réponses'!$A$11:$A$15</c:f>
              <c:strCache>
                <c:ptCount val="5"/>
                <c:pt idx="0">
                  <c:v>Analyses Biologiques</c:v>
                </c:pt>
                <c:pt idx="1">
                  <c:v>Bioanalyses et Contrôles</c:v>
                </c:pt>
                <c:pt idx="2">
                  <c:v>Biotechnologies</c:v>
                </c:pt>
                <c:pt idx="3">
                  <c:v>Génie Biologique</c:v>
                </c:pt>
                <c:pt idx="4">
                  <c:v>Autres</c:v>
                </c:pt>
              </c:strCache>
            </c:strRef>
          </c:cat>
          <c:val>
            <c:numRef>
              <c:f>'Synthèse des réponses'!$B$11:$B$15</c:f>
              <c:numCache>
                <c:formatCode>0%</c:formatCode>
                <c:ptCount val="5"/>
                <c:pt idx="0">
                  <c:v>0.7264150943396227</c:v>
                </c:pt>
                <c:pt idx="1">
                  <c:v>3.7735849056603835E-2</c:v>
                </c:pt>
                <c:pt idx="2">
                  <c:v>4.40251572327044E-2</c:v>
                </c:pt>
                <c:pt idx="3">
                  <c:v>9.1194968553459391E-2</c:v>
                </c:pt>
                <c:pt idx="4">
                  <c:v>0.10062893081761012</c:v>
                </c:pt>
              </c:numCache>
            </c:numRef>
          </c:val>
        </c:ser>
        <c:axId val="112838144"/>
        <c:axId val="112839680"/>
      </c:barChart>
      <c:catAx>
        <c:axId val="112838144"/>
        <c:scaling>
          <c:orientation val="minMax"/>
        </c:scaling>
        <c:axPos val="l"/>
        <c:tickLblPos val="nextTo"/>
        <c:crossAx val="112839680"/>
        <c:crosses val="autoZero"/>
        <c:auto val="1"/>
        <c:lblAlgn val="ctr"/>
        <c:lblOffset val="100"/>
      </c:catAx>
      <c:valAx>
        <c:axId val="112839680"/>
        <c:scaling>
          <c:orientation val="minMax"/>
        </c:scaling>
        <c:axPos val="b"/>
        <c:numFmt formatCode="0%" sourceLinked="1"/>
        <c:tickLblPos val="nextTo"/>
        <c:crossAx val="112838144"/>
        <c:crosses val="autoZero"/>
        <c:crossBetween val="between"/>
      </c:valAx>
    </c:plotArea>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réponses'!$A$18:$A$19</c:f>
              <c:strCache>
                <c:ptCount val="2"/>
                <c:pt idx="0">
                  <c:v>Formation initiale</c:v>
                </c:pt>
                <c:pt idx="1">
                  <c:v>Formation en alternance</c:v>
                </c:pt>
              </c:strCache>
            </c:strRef>
          </c:cat>
          <c:val>
            <c:numRef>
              <c:f>'Synthèse des réponses'!$B$18:$B$19</c:f>
              <c:numCache>
                <c:formatCode>0%</c:formatCode>
                <c:ptCount val="2"/>
                <c:pt idx="0">
                  <c:v>0.96226415094339623</c:v>
                </c:pt>
                <c:pt idx="1">
                  <c:v>3.7735849056603835E-2</c:v>
                </c:pt>
              </c:numCache>
            </c:numRef>
          </c:val>
        </c:ser>
        <c:axId val="112921216"/>
        <c:axId val="112943488"/>
      </c:barChart>
      <c:catAx>
        <c:axId val="112921216"/>
        <c:scaling>
          <c:orientation val="minMax"/>
        </c:scaling>
        <c:axPos val="l"/>
        <c:tickLblPos val="nextTo"/>
        <c:crossAx val="112943488"/>
        <c:crosses val="autoZero"/>
        <c:auto val="1"/>
        <c:lblAlgn val="ctr"/>
        <c:lblOffset val="100"/>
      </c:catAx>
      <c:valAx>
        <c:axId val="112943488"/>
        <c:scaling>
          <c:orientation val="minMax"/>
        </c:scaling>
        <c:axPos val="b"/>
        <c:numFmt formatCode="0%" sourceLinked="1"/>
        <c:tickLblPos val="nextTo"/>
        <c:crossAx val="112921216"/>
        <c:crosses val="autoZero"/>
        <c:crossBetween val="between"/>
      </c:valAx>
    </c:plotArea>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réponses'!$A$22:$A$27</c:f>
              <c:strCache>
                <c:ptCount val="6"/>
                <c:pt idx="0">
                  <c:v>Attestation de formation aux gestes et soins d'urgence (AFGSU 1 ou 2)</c:v>
                </c:pt>
                <c:pt idx="1">
                  <c:v>Certificat de capacité de prélèvement</c:v>
                </c:pt>
                <c:pt idx="2">
                  <c:v>Licence Professionnelle</c:v>
                </c:pt>
                <c:pt idx="3">
                  <c:v>Licence</c:v>
                </c:pt>
                <c:pt idx="4">
                  <c:v>Master</c:v>
                </c:pt>
                <c:pt idx="5">
                  <c:v>Autre </c:v>
                </c:pt>
              </c:strCache>
            </c:strRef>
          </c:cat>
          <c:val>
            <c:numRef>
              <c:f>'Synthèse des réponses'!$B$22:$B$27</c:f>
              <c:numCache>
                <c:formatCode>0%</c:formatCode>
                <c:ptCount val="6"/>
                <c:pt idx="0">
                  <c:v>0.42636986301369917</c:v>
                </c:pt>
                <c:pt idx="1">
                  <c:v>0.41095890410958941</c:v>
                </c:pt>
                <c:pt idx="2">
                  <c:v>4.7945205479451969E-2</c:v>
                </c:pt>
                <c:pt idx="3">
                  <c:v>5.9931506849315141E-2</c:v>
                </c:pt>
                <c:pt idx="4">
                  <c:v>6.8493150684931546E-3</c:v>
                </c:pt>
                <c:pt idx="5">
                  <c:v>4.7945205479451969E-2</c:v>
                </c:pt>
              </c:numCache>
            </c:numRef>
          </c:val>
        </c:ser>
        <c:axId val="112971776"/>
        <c:axId val="112973312"/>
      </c:barChart>
      <c:catAx>
        <c:axId val="112971776"/>
        <c:scaling>
          <c:orientation val="minMax"/>
        </c:scaling>
        <c:axPos val="l"/>
        <c:tickLblPos val="nextTo"/>
        <c:crossAx val="112973312"/>
        <c:crosses val="autoZero"/>
        <c:auto val="1"/>
        <c:lblAlgn val="ctr"/>
        <c:lblOffset val="100"/>
      </c:catAx>
      <c:valAx>
        <c:axId val="112973312"/>
        <c:scaling>
          <c:orientation val="minMax"/>
        </c:scaling>
        <c:axPos val="b"/>
        <c:numFmt formatCode="0%" sourceLinked="1"/>
        <c:tickLblPos val="nextTo"/>
        <c:crossAx val="112971776"/>
        <c:crosses val="autoZero"/>
        <c:crossBetween val="between"/>
      </c:valAx>
    </c:plotArea>
    <c:plotVisOnly val="1"/>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réponses'!$A$30:$A$35</c:f>
              <c:strCache>
                <c:ptCount val="6"/>
                <c:pt idx="0">
                  <c:v>2012 ou antérieure</c:v>
                </c:pt>
                <c:pt idx="1">
                  <c:v>2013</c:v>
                </c:pt>
                <c:pt idx="2">
                  <c:v>2014</c:v>
                </c:pt>
                <c:pt idx="3">
                  <c:v>2015</c:v>
                </c:pt>
                <c:pt idx="4">
                  <c:v>2016</c:v>
                </c:pt>
                <c:pt idx="5">
                  <c:v>2017</c:v>
                </c:pt>
              </c:strCache>
            </c:strRef>
          </c:cat>
          <c:val>
            <c:numRef>
              <c:f>'Synthèse des réponses'!$B$30:$B$35</c:f>
              <c:numCache>
                <c:formatCode>0%</c:formatCode>
                <c:ptCount val="6"/>
                <c:pt idx="0">
                  <c:v>0.51886792452830188</c:v>
                </c:pt>
                <c:pt idx="1">
                  <c:v>9.4339622641509482E-2</c:v>
                </c:pt>
                <c:pt idx="2">
                  <c:v>0.13207547169811318</c:v>
                </c:pt>
                <c:pt idx="3">
                  <c:v>8.4905660377358555E-2</c:v>
                </c:pt>
                <c:pt idx="4">
                  <c:v>9.1194968553459294E-2</c:v>
                </c:pt>
                <c:pt idx="5">
                  <c:v>7.8616352201257858E-2</c:v>
                </c:pt>
              </c:numCache>
            </c:numRef>
          </c:val>
        </c:ser>
        <c:axId val="113796224"/>
        <c:axId val="113797760"/>
      </c:barChart>
      <c:catAx>
        <c:axId val="113796224"/>
        <c:scaling>
          <c:orientation val="minMax"/>
        </c:scaling>
        <c:axPos val="l"/>
        <c:tickLblPos val="nextTo"/>
        <c:crossAx val="113797760"/>
        <c:crosses val="autoZero"/>
        <c:auto val="1"/>
        <c:lblAlgn val="ctr"/>
        <c:lblOffset val="100"/>
      </c:catAx>
      <c:valAx>
        <c:axId val="113797760"/>
        <c:scaling>
          <c:orientation val="minMax"/>
        </c:scaling>
        <c:axPos val="b"/>
        <c:numFmt formatCode="0%" sourceLinked="1"/>
        <c:tickLblPos val="nextTo"/>
        <c:crossAx val="113796224"/>
        <c:crosses val="autoZero"/>
        <c:crossBetween val="between"/>
      </c:valAx>
    </c:plotArea>
    <c:plotVisOnly val="1"/>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réponses'!$A$41:$A$44</c:f>
              <c:strCache>
                <c:ptCount val="4"/>
                <c:pt idx="0">
                  <c:v>1 à 9</c:v>
                </c:pt>
                <c:pt idx="1">
                  <c:v>10 à 19</c:v>
                </c:pt>
                <c:pt idx="2">
                  <c:v>20 à 40</c:v>
                </c:pt>
                <c:pt idx="3">
                  <c:v>41 +</c:v>
                </c:pt>
              </c:strCache>
            </c:strRef>
          </c:cat>
          <c:val>
            <c:numRef>
              <c:f>'Synthèse des réponses'!$B$41:$B$44</c:f>
              <c:numCache>
                <c:formatCode>0%</c:formatCode>
                <c:ptCount val="4"/>
                <c:pt idx="0">
                  <c:v>0.2899022801302934</c:v>
                </c:pt>
                <c:pt idx="1">
                  <c:v>0.49185667752443035</c:v>
                </c:pt>
                <c:pt idx="2">
                  <c:v>0.19543973941368079</c:v>
                </c:pt>
                <c:pt idx="3">
                  <c:v>2.2801302931596105E-2</c:v>
                </c:pt>
              </c:numCache>
            </c:numRef>
          </c:val>
        </c:ser>
        <c:axId val="113817856"/>
        <c:axId val="113827840"/>
      </c:barChart>
      <c:catAx>
        <c:axId val="113817856"/>
        <c:scaling>
          <c:orientation val="minMax"/>
        </c:scaling>
        <c:axPos val="l"/>
        <c:tickLblPos val="nextTo"/>
        <c:crossAx val="113827840"/>
        <c:crosses val="autoZero"/>
        <c:auto val="1"/>
        <c:lblAlgn val="ctr"/>
        <c:lblOffset val="100"/>
      </c:catAx>
      <c:valAx>
        <c:axId val="113827840"/>
        <c:scaling>
          <c:orientation val="minMax"/>
        </c:scaling>
        <c:axPos val="b"/>
        <c:numFmt formatCode="0%" sourceLinked="1"/>
        <c:tickLblPos val="nextTo"/>
        <c:crossAx val="113817856"/>
        <c:crosses val="autoZero"/>
        <c:crossBetween val="between"/>
      </c:valAx>
    </c:plotArea>
    <c:plotVisOnly val="1"/>
  </c:chart>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réponses'!$A$47:$A$51</c:f>
              <c:strCache>
                <c:ptCount val="5"/>
                <c:pt idx="0">
                  <c:v>Médiocre</c:v>
                </c:pt>
                <c:pt idx="1">
                  <c:v>Passable</c:v>
                </c:pt>
                <c:pt idx="2">
                  <c:v>Moyen</c:v>
                </c:pt>
                <c:pt idx="3">
                  <c:v>Bon</c:v>
                </c:pt>
                <c:pt idx="4">
                  <c:v>Très bon</c:v>
                </c:pt>
              </c:strCache>
            </c:strRef>
          </c:cat>
          <c:val>
            <c:numRef>
              <c:f>'Synthèse des réponses'!$B$47:$B$51</c:f>
              <c:numCache>
                <c:formatCode>0%</c:formatCode>
                <c:ptCount val="5"/>
                <c:pt idx="0">
                  <c:v>1.8867924528301886E-2</c:v>
                </c:pt>
                <c:pt idx="1">
                  <c:v>5.345911949685532E-2</c:v>
                </c:pt>
                <c:pt idx="2">
                  <c:v>0.22012578616352202</c:v>
                </c:pt>
                <c:pt idx="3">
                  <c:v>0.42767295597484328</c:v>
                </c:pt>
                <c:pt idx="4">
                  <c:v>0.27987421383647826</c:v>
                </c:pt>
              </c:numCache>
            </c:numRef>
          </c:val>
        </c:ser>
        <c:axId val="113851776"/>
        <c:axId val="113861760"/>
      </c:barChart>
      <c:catAx>
        <c:axId val="113851776"/>
        <c:scaling>
          <c:orientation val="minMax"/>
        </c:scaling>
        <c:axPos val="l"/>
        <c:tickLblPos val="nextTo"/>
        <c:crossAx val="113861760"/>
        <c:crosses val="autoZero"/>
        <c:auto val="1"/>
        <c:lblAlgn val="ctr"/>
        <c:lblOffset val="100"/>
      </c:catAx>
      <c:valAx>
        <c:axId val="113861760"/>
        <c:scaling>
          <c:orientation val="minMax"/>
        </c:scaling>
        <c:axPos val="b"/>
        <c:numFmt formatCode="0%" sourceLinked="1"/>
        <c:tickLblPos val="nextTo"/>
        <c:crossAx val="113851776"/>
        <c:crosses val="autoZero"/>
        <c:crossBetween val="between"/>
      </c:valAx>
    </c:plotArea>
    <c:plotVisOnly val="1"/>
  </c:chart>
  <c:externalData r:id="rId1"/>
</c:chartSpace>
</file>

<file path=ppt/charts/chart8.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réponses'!$A$193:$A$197</c:f>
              <c:strCache>
                <c:ptCount val="5"/>
                <c:pt idx="0">
                  <c:v>Médiocre</c:v>
                </c:pt>
                <c:pt idx="1">
                  <c:v>Passable</c:v>
                </c:pt>
                <c:pt idx="2">
                  <c:v>Moyen</c:v>
                </c:pt>
                <c:pt idx="3">
                  <c:v>Bon</c:v>
                </c:pt>
                <c:pt idx="4">
                  <c:v>Très bon</c:v>
                </c:pt>
              </c:strCache>
            </c:strRef>
          </c:cat>
          <c:val>
            <c:numRef>
              <c:f>'Synthèse des réponses'!$B$193:$B$197</c:f>
              <c:numCache>
                <c:formatCode>0%</c:formatCode>
                <c:ptCount val="5"/>
                <c:pt idx="0">
                  <c:v>3.7735849056603807E-2</c:v>
                </c:pt>
                <c:pt idx="1">
                  <c:v>0.13207547169811318</c:v>
                </c:pt>
                <c:pt idx="2">
                  <c:v>0.37421383647798739</c:v>
                </c:pt>
                <c:pt idx="3">
                  <c:v>0.33647798742138391</c:v>
                </c:pt>
                <c:pt idx="4">
                  <c:v>0.11949685534591203</c:v>
                </c:pt>
              </c:numCache>
            </c:numRef>
          </c:val>
        </c:ser>
        <c:axId val="113890048"/>
        <c:axId val="113891584"/>
      </c:barChart>
      <c:catAx>
        <c:axId val="113890048"/>
        <c:scaling>
          <c:orientation val="minMax"/>
        </c:scaling>
        <c:axPos val="l"/>
        <c:tickLblPos val="nextTo"/>
        <c:crossAx val="113891584"/>
        <c:crosses val="autoZero"/>
        <c:auto val="1"/>
        <c:lblAlgn val="ctr"/>
        <c:lblOffset val="100"/>
      </c:catAx>
      <c:valAx>
        <c:axId val="113891584"/>
        <c:scaling>
          <c:orientation val="minMax"/>
        </c:scaling>
        <c:axPos val="b"/>
        <c:numFmt formatCode="0%" sourceLinked="1"/>
        <c:tickLblPos val="nextTo"/>
        <c:crossAx val="113890048"/>
        <c:crosses val="autoZero"/>
        <c:crossBetween val="between"/>
      </c:valAx>
    </c:plotArea>
    <c:plotVisOnly val="1"/>
  </c:chart>
  <c:externalData r:id="rId1"/>
</c:chartSpace>
</file>

<file path=ppt/charts/chart9.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réponses'!$A$200:$A$206</c:f>
              <c:strCache>
                <c:ptCount val="7"/>
                <c:pt idx="0">
                  <c:v>Risques</c:v>
                </c:pt>
                <c:pt idx="1">
                  <c:v>Hygiène et sécurité</c:v>
                </c:pt>
                <c:pt idx="2">
                  <c:v>Technique</c:v>
                </c:pt>
                <c:pt idx="3">
                  <c:v>Autre </c:v>
                </c:pt>
                <c:pt idx="4">
                  <c:v>Autre : Informatique</c:v>
                </c:pt>
                <c:pt idx="5">
                  <c:v> Autre : Qualité </c:v>
                </c:pt>
                <c:pt idx="6">
                  <c:v>Autre : métrologie</c:v>
                </c:pt>
              </c:strCache>
            </c:strRef>
          </c:cat>
          <c:val>
            <c:numRef>
              <c:f>'Synthèse des réponses'!$B$200:$B$206</c:f>
              <c:numCache>
                <c:formatCode>0%</c:formatCode>
                <c:ptCount val="7"/>
                <c:pt idx="0">
                  <c:v>0.18962722852512173</c:v>
                </c:pt>
                <c:pt idx="1">
                  <c:v>0.28200972447325767</c:v>
                </c:pt>
                <c:pt idx="2">
                  <c:v>0.37115072933549448</c:v>
                </c:pt>
                <c:pt idx="3">
                  <c:v>0.11021069692058351</c:v>
                </c:pt>
                <c:pt idx="4">
                  <c:v>9.7244732576985422E-3</c:v>
                </c:pt>
                <c:pt idx="5">
                  <c:v>2.2690437601296611E-2</c:v>
                </c:pt>
                <c:pt idx="6">
                  <c:v>8.1037277147487895E-3</c:v>
                </c:pt>
              </c:numCache>
            </c:numRef>
          </c:val>
        </c:ser>
        <c:axId val="113931776"/>
        <c:axId val="113933312"/>
      </c:barChart>
      <c:catAx>
        <c:axId val="113931776"/>
        <c:scaling>
          <c:orientation val="minMax"/>
        </c:scaling>
        <c:axPos val="l"/>
        <c:tickLblPos val="nextTo"/>
        <c:crossAx val="113933312"/>
        <c:crosses val="autoZero"/>
        <c:auto val="1"/>
        <c:lblAlgn val="ctr"/>
        <c:lblOffset val="100"/>
      </c:catAx>
      <c:valAx>
        <c:axId val="113933312"/>
        <c:scaling>
          <c:orientation val="minMax"/>
        </c:scaling>
        <c:axPos val="b"/>
        <c:numFmt formatCode="0%" sourceLinked="1"/>
        <c:tickLblPos val="nextTo"/>
        <c:crossAx val="113931776"/>
        <c:crosses val="autoZero"/>
        <c:crossBetween val="between"/>
      </c:valAx>
    </c:plotArea>
    <c:plotVisOnly val="1"/>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réponses'!$A$212:$A$213</c:f>
              <c:strCache>
                <c:ptCount val="2"/>
                <c:pt idx="0">
                  <c:v>Oui</c:v>
                </c:pt>
                <c:pt idx="1">
                  <c:v>Non</c:v>
                </c:pt>
              </c:strCache>
            </c:strRef>
          </c:cat>
          <c:val>
            <c:numRef>
              <c:f>'Synthèse des réponses'!$B$212:$B$213</c:f>
              <c:numCache>
                <c:formatCode>0%</c:formatCode>
                <c:ptCount val="2"/>
                <c:pt idx="0">
                  <c:v>0.45597484276729577</c:v>
                </c:pt>
                <c:pt idx="1">
                  <c:v>0.54402515723270461</c:v>
                </c:pt>
              </c:numCache>
            </c:numRef>
          </c:val>
        </c:ser>
        <c:axId val="113980160"/>
        <c:axId val="113953792"/>
      </c:barChart>
      <c:valAx>
        <c:axId val="113953792"/>
        <c:scaling>
          <c:orientation val="minMax"/>
          <c:max val="1"/>
          <c:min val="0"/>
        </c:scaling>
        <c:axPos val="b"/>
        <c:numFmt formatCode="0%" sourceLinked="1"/>
        <c:tickLblPos val="nextTo"/>
        <c:crossAx val="113980160"/>
        <c:crosses val="autoZero"/>
        <c:crossBetween val="between"/>
        <c:majorUnit val="0.1"/>
      </c:valAx>
      <c:catAx>
        <c:axId val="113980160"/>
        <c:scaling>
          <c:orientation val="minMax"/>
        </c:scaling>
        <c:axPos val="l"/>
        <c:tickLblPos val="nextTo"/>
        <c:crossAx val="113953792"/>
        <c:crosses val="autoZero"/>
        <c:auto val="1"/>
        <c:lblAlgn val="ctr"/>
        <c:lblOffset val="100"/>
      </c:catAx>
    </c:plotArea>
    <c:plotVisOnly val="1"/>
  </c:chart>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réponses'!$A$216:$A$217</c:f>
              <c:strCache>
                <c:ptCount val="2"/>
                <c:pt idx="0">
                  <c:v>Non</c:v>
                </c:pt>
                <c:pt idx="1">
                  <c:v>Oui</c:v>
                </c:pt>
              </c:strCache>
            </c:strRef>
          </c:cat>
          <c:val>
            <c:numRef>
              <c:f>'Synthèse des réponses'!$B$216:$B$217</c:f>
              <c:numCache>
                <c:formatCode>0%</c:formatCode>
                <c:ptCount val="2"/>
                <c:pt idx="0">
                  <c:v>0.66666666666666663</c:v>
                </c:pt>
                <c:pt idx="1">
                  <c:v>0.33333333333333331</c:v>
                </c:pt>
              </c:numCache>
            </c:numRef>
          </c:val>
        </c:ser>
        <c:axId val="114012544"/>
        <c:axId val="114014080"/>
      </c:barChart>
      <c:catAx>
        <c:axId val="114012544"/>
        <c:scaling>
          <c:orientation val="minMax"/>
        </c:scaling>
        <c:axPos val="l"/>
        <c:tickLblPos val="nextTo"/>
        <c:crossAx val="114014080"/>
        <c:crosses val="autoZero"/>
        <c:auto val="1"/>
        <c:lblAlgn val="ctr"/>
        <c:lblOffset val="100"/>
      </c:catAx>
      <c:valAx>
        <c:axId val="114014080"/>
        <c:scaling>
          <c:orientation val="minMax"/>
        </c:scaling>
        <c:axPos val="b"/>
        <c:numFmt formatCode="0%" sourceLinked="1"/>
        <c:tickLblPos val="nextTo"/>
        <c:crossAx val="114012544"/>
        <c:crosses val="autoZero"/>
        <c:crossBetween val="between"/>
      </c:valAx>
    </c:plotArea>
    <c:plotVisOnly val="1"/>
  </c:chart>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réponses'!$A$319:$A$320</c:f>
              <c:strCache>
                <c:ptCount val="2"/>
                <c:pt idx="0">
                  <c:v>Oui</c:v>
                </c:pt>
                <c:pt idx="1">
                  <c:v>Non</c:v>
                </c:pt>
              </c:strCache>
            </c:strRef>
          </c:cat>
          <c:val>
            <c:numRef>
              <c:f>'Synthèse des réponses'!$B$319:$B$320</c:f>
              <c:numCache>
                <c:formatCode>0%</c:formatCode>
                <c:ptCount val="2"/>
                <c:pt idx="0">
                  <c:v>0.41823899371069201</c:v>
                </c:pt>
                <c:pt idx="1">
                  <c:v>0.58176100628930849</c:v>
                </c:pt>
              </c:numCache>
            </c:numRef>
          </c:val>
        </c:ser>
        <c:axId val="114128384"/>
        <c:axId val="114129920"/>
      </c:barChart>
      <c:catAx>
        <c:axId val="114128384"/>
        <c:scaling>
          <c:orientation val="minMax"/>
        </c:scaling>
        <c:axPos val="l"/>
        <c:tickLblPos val="nextTo"/>
        <c:crossAx val="114129920"/>
        <c:crosses val="autoZero"/>
        <c:auto val="1"/>
        <c:lblAlgn val="ctr"/>
        <c:lblOffset val="100"/>
      </c:catAx>
      <c:valAx>
        <c:axId val="114129920"/>
        <c:scaling>
          <c:orientation val="minMax"/>
        </c:scaling>
        <c:axPos val="b"/>
        <c:numFmt formatCode="0%" sourceLinked="1"/>
        <c:tickLblPos val="nextTo"/>
        <c:crossAx val="114128384"/>
        <c:crosses val="autoZero"/>
        <c:crossBetween val="between"/>
      </c:valAx>
    </c:plotArea>
    <c:plotVisOnly val="1"/>
  </c:chart>
  <c:externalData r:id="rId1"/>
</c:chartSpace>
</file>

<file path=ppt/charts/chart13.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réponses'!$A$483:$A$484</c:f>
              <c:strCache>
                <c:ptCount val="2"/>
                <c:pt idx="0">
                  <c:v>Oui</c:v>
                </c:pt>
                <c:pt idx="1">
                  <c:v>Non</c:v>
                </c:pt>
              </c:strCache>
            </c:strRef>
          </c:cat>
          <c:val>
            <c:numRef>
              <c:f>'Synthèse des réponses'!$B$483:$B$484</c:f>
              <c:numCache>
                <c:formatCode>0%</c:formatCode>
                <c:ptCount val="2"/>
                <c:pt idx="0">
                  <c:v>0.95924764890282133</c:v>
                </c:pt>
                <c:pt idx="1">
                  <c:v>4.0752351097178716E-2</c:v>
                </c:pt>
              </c:numCache>
            </c:numRef>
          </c:val>
        </c:ser>
        <c:axId val="114162304"/>
        <c:axId val="114229632"/>
      </c:barChart>
      <c:catAx>
        <c:axId val="114162304"/>
        <c:scaling>
          <c:orientation val="minMax"/>
        </c:scaling>
        <c:axPos val="l"/>
        <c:tickLblPos val="nextTo"/>
        <c:crossAx val="114229632"/>
        <c:crosses val="autoZero"/>
        <c:auto val="1"/>
        <c:lblAlgn val="ctr"/>
        <c:lblOffset val="100"/>
      </c:catAx>
      <c:valAx>
        <c:axId val="114229632"/>
        <c:scaling>
          <c:orientation val="minMax"/>
        </c:scaling>
        <c:axPos val="b"/>
        <c:numFmt formatCode="0%" sourceLinked="1"/>
        <c:tickLblPos val="nextTo"/>
        <c:crossAx val="114162304"/>
        <c:crosses val="autoZero"/>
        <c:crossBetween val="between"/>
      </c:valAx>
    </c:plotArea>
    <c:plotVisOnly val="1"/>
  </c:chart>
  <c:externalData r:id="rId1"/>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réponses'!$A$4:$A$8</c:f>
              <c:strCache>
                <c:ptCount val="5"/>
                <c:pt idx="0">
                  <c:v>Brevet de Technicien Supérieur BTS</c:v>
                </c:pt>
                <c:pt idx="1">
                  <c:v>Diplôme Universitaire de Technologie DUT</c:v>
                </c:pt>
                <c:pt idx="2">
                  <c:v>Diplôme d'Etat DE</c:v>
                </c:pt>
                <c:pt idx="3">
                  <c:v>Brevet de Technicien Supérieur agricole BTSA</c:v>
                </c:pt>
                <c:pt idx="4">
                  <c:v>Autres</c:v>
                </c:pt>
              </c:strCache>
            </c:strRef>
          </c:cat>
          <c:val>
            <c:numRef>
              <c:f>'Synthèse des réponses'!$B$4:$B$8</c:f>
              <c:numCache>
                <c:formatCode>0%</c:formatCode>
                <c:ptCount val="5"/>
                <c:pt idx="0">
                  <c:v>0.41666666666666685</c:v>
                </c:pt>
                <c:pt idx="1">
                  <c:v>0.25</c:v>
                </c:pt>
                <c:pt idx="2">
                  <c:v>0.26388888888888912</c:v>
                </c:pt>
                <c:pt idx="3">
                  <c:v>5.5555555555555525E-2</c:v>
                </c:pt>
                <c:pt idx="4">
                  <c:v>1.3888888888888897E-2</c:v>
                </c:pt>
              </c:numCache>
            </c:numRef>
          </c:val>
        </c:ser>
        <c:axId val="114257920"/>
        <c:axId val="114259456"/>
      </c:barChart>
      <c:catAx>
        <c:axId val="114257920"/>
        <c:scaling>
          <c:orientation val="minMax"/>
        </c:scaling>
        <c:axPos val="l"/>
        <c:tickLblPos val="nextTo"/>
        <c:crossAx val="114259456"/>
        <c:crosses val="autoZero"/>
        <c:auto val="1"/>
        <c:lblAlgn val="ctr"/>
        <c:lblOffset val="100"/>
      </c:catAx>
      <c:valAx>
        <c:axId val="114259456"/>
        <c:scaling>
          <c:orientation val="minMax"/>
        </c:scaling>
        <c:axPos val="b"/>
        <c:numFmt formatCode="0%" sourceLinked="1"/>
        <c:tickLblPos val="nextTo"/>
        <c:crossAx val="114257920"/>
        <c:crosses val="autoZero"/>
        <c:crossBetween val="between"/>
      </c:valAx>
    </c:plotArea>
    <c:plotVisOnly val="1"/>
  </c:chart>
  <c:externalData r:id="rId1"/>
</c:chartSpace>
</file>

<file path=ppt/charts/chart15.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réponses'!$A$11:$A$15</c:f>
              <c:strCache>
                <c:ptCount val="5"/>
                <c:pt idx="0">
                  <c:v>Analyses Biologiques</c:v>
                </c:pt>
                <c:pt idx="1">
                  <c:v>Bioanalyses et Contrôles</c:v>
                </c:pt>
                <c:pt idx="2">
                  <c:v>Biotechnologies</c:v>
                </c:pt>
                <c:pt idx="3">
                  <c:v>Génie Biologique</c:v>
                </c:pt>
                <c:pt idx="4">
                  <c:v>Autre </c:v>
                </c:pt>
              </c:strCache>
            </c:strRef>
          </c:cat>
          <c:val>
            <c:numRef>
              <c:f>'Synthèse des réponses'!$B$11:$B$15</c:f>
              <c:numCache>
                <c:formatCode>0%</c:formatCode>
                <c:ptCount val="5"/>
                <c:pt idx="0">
                  <c:v>0.5</c:v>
                </c:pt>
                <c:pt idx="1">
                  <c:v>0.17741935483870977</c:v>
                </c:pt>
                <c:pt idx="2">
                  <c:v>0.11290322580645162</c:v>
                </c:pt>
                <c:pt idx="3">
                  <c:v>0.17741935483870977</c:v>
                </c:pt>
                <c:pt idx="4">
                  <c:v>3.2258064516129045E-2</c:v>
                </c:pt>
              </c:numCache>
            </c:numRef>
          </c:val>
        </c:ser>
        <c:axId val="114291840"/>
        <c:axId val="114293376"/>
      </c:barChart>
      <c:catAx>
        <c:axId val="114291840"/>
        <c:scaling>
          <c:orientation val="minMax"/>
        </c:scaling>
        <c:axPos val="l"/>
        <c:tickLblPos val="nextTo"/>
        <c:crossAx val="114293376"/>
        <c:crosses val="autoZero"/>
        <c:auto val="1"/>
        <c:lblAlgn val="ctr"/>
        <c:lblOffset val="100"/>
      </c:catAx>
      <c:valAx>
        <c:axId val="114293376"/>
        <c:scaling>
          <c:orientation val="minMax"/>
        </c:scaling>
        <c:axPos val="b"/>
        <c:numFmt formatCode="0%" sourceLinked="1"/>
        <c:tickLblPos val="nextTo"/>
        <c:crossAx val="114291840"/>
        <c:crosses val="autoZero"/>
        <c:crossBetween val="between"/>
      </c:valAx>
    </c:plotArea>
    <c:plotVisOnly val="1"/>
  </c:chart>
  <c:externalData r:id="rId1"/>
</c:chartSpace>
</file>

<file path=ppt/charts/chart16.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réponses'!$A$18:$A$23</c:f>
              <c:strCache>
                <c:ptCount val="6"/>
                <c:pt idx="0">
                  <c:v>Attestation de formation aux gestes et soins d'urgence AFGSU</c:v>
                </c:pt>
                <c:pt idx="1">
                  <c:v>Certificat de Capacité pour Effectuer des Prélèvements Sanguins CCEPS</c:v>
                </c:pt>
                <c:pt idx="2">
                  <c:v>Licence professionnelle </c:v>
                </c:pt>
                <c:pt idx="3">
                  <c:v>Licence</c:v>
                </c:pt>
                <c:pt idx="4">
                  <c:v>Master</c:v>
                </c:pt>
                <c:pt idx="5">
                  <c:v>Autres</c:v>
                </c:pt>
              </c:strCache>
            </c:strRef>
          </c:cat>
          <c:val>
            <c:numRef>
              <c:f>'Synthèse des réponses'!$B$18:$B$23</c:f>
              <c:numCache>
                <c:formatCode>0%</c:formatCode>
                <c:ptCount val="6"/>
                <c:pt idx="0">
                  <c:v>0.36619718309859156</c:v>
                </c:pt>
                <c:pt idx="1">
                  <c:v>0.38028169014084529</c:v>
                </c:pt>
                <c:pt idx="2">
                  <c:v>9.8591549295774711E-2</c:v>
                </c:pt>
                <c:pt idx="3">
                  <c:v>9.8591549295774711E-2</c:v>
                </c:pt>
                <c:pt idx="4">
                  <c:v>1.4084507042253521E-2</c:v>
                </c:pt>
                <c:pt idx="5">
                  <c:v>4.2253521126760563E-2</c:v>
                </c:pt>
              </c:numCache>
            </c:numRef>
          </c:val>
        </c:ser>
        <c:axId val="114346240"/>
        <c:axId val="114356224"/>
      </c:barChart>
      <c:catAx>
        <c:axId val="114346240"/>
        <c:scaling>
          <c:orientation val="minMax"/>
        </c:scaling>
        <c:axPos val="l"/>
        <c:tickLblPos val="nextTo"/>
        <c:crossAx val="114356224"/>
        <c:crosses val="autoZero"/>
        <c:auto val="1"/>
        <c:lblAlgn val="ctr"/>
        <c:lblOffset val="100"/>
      </c:catAx>
      <c:valAx>
        <c:axId val="114356224"/>
        <c:scaling>
          <c:orientation val="minMax"/>
        </c:scaling>
        <c:axPos val="b"/>
        <c:numFmt formatCode="0%" sourceLinked="1"/>
        <c:tickLblPos val="nextTo"/>
        <c:crossAx val="114346240"/>
        <c:crosses val="autoZero"/>
        <c:crossBetween val="between"/>
      </c:valAx>
    </c:plotArea>
    <c:plotVisOnly val="1"/>
  </c:chart>
  <c:externalData r:id="rId1"/>
</c:chartSpace>
</file>

<file path=ppt/charts/chart17.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showVal val="1"/>
          </c:dLbls>
          <c:cat>
            <c:strRef>
              <c:f>'Synthèse des réponses'!$A$95:$A$96</c:f>
              <c:strCache>
                <c:ptCount val="2"/>
                <c:pt idx="0">
                  <c:v>Non</c:v>
                </c:pt>
                <c:pt idx="1">
                  <c:v>Oui </c:v>
                </c:pt>
              </c:strCache>
            </c:strRef>
          </c:cat>
          <c:val>
            <c:numRef>
              <c:f>'Synthèse des réponses'!$B$95:$B$96</c:f>
              <c:numCache>
                <c:formatCode>0%</c:formatCode>
                <c:ptCount val="2"/>
                <c:pt idx="0">
                  <c:v>0.46875</c:v>
                </c:pt>
                <c:pt idx="1">
                  <c:v>0.53125</c:v>
                </c:pt>
              </c:numCache>
            </c:numRef>
          </c:val>
        </c:ser>
        <c:axId val="114366720"/>
        <c:axId val="114388992"/>
      </c:barChart>
      <c:catAx>
        <c:axId val="114366720"/>
        <c:scaling>
          <c:orientation val="minMax"/>
        </c:scaling>
        <c:axPos val="l"/>
        <c:tickLblPos val="nextTo"/>
        <c:crossAx val="114388992"/>
        <c:crosses val="autoZero"/>
        <c:auto val="1"/>
        <c:lblAlgn val="ctr"/>
        <c:lblOffset val="100"/>
      </c:catAx>
      <c:valAx>
        <c:axId val="114388992"/>
        <c:scaling>
          <c:orientation val="minMax"/>
          <c:max val="1"/>
          <c:min val="0"/>
        </c:scaling>
        <c:axPos val="b"/>
        <c:numFmt formatCode="0%" sourceLinked="1"/>
        <c:tickLblPos val="nextTo"/>
        <c:crossAx val="114366720"/>
        <c:crosses val="autoZero"/>
        <c:crossBetween val="between"/>
        <c:majorUnit val="0.1"/>
      </c:valAx>
    </c:plotArea>
    <c:plotVisOnly val="1"/>
  </c:chart>
  <c:externalData r:id="rId1"/>
</c:chartSpace>
</file>

<file path=ppt/charts/chart18.xml><?xml version="1.0" encoding="utf-8"?>
<c:chartSpace xmlns:c="http://schemas.openxmlformats.org/drawingml/2006/chart" xmlns:a="http://schemas.openxmlformats.org/drawingml/2006/main" xmlns:r="http://schemas.openxmlformats.org/officeDocument/2006/relationships">
  <c:date1904 val="1"/>
  <c:lang val="fr-FR"/>
  <c:chart>
    <c:plotArea>
      <c:layout/>
      <c:barChart>
        <c:barDir val="bar"/>
        <c:grouping val="clustered"/>
        <c:ser>
          <c:idx val="0"/>
          <c:order val="0"/>
          <c:dLbls>
            <c:txPr>
              <a:bodyPr/>
              <a:lstStyle/>
              <a:p>
                <a:pPr>
                  <a:defRPr b="1"/>
                </a:pPr>
                <a:endParaRPr lang="fr-FR"/>
              </a:p>
            </c:txPr>
            <c:showVal val="1"/>
          </c:dLbls>
          <c:cat>
            <c:strRef>
              <c:f>'Synthèse des réponses'!$A$117:$A$118</c:f>
              <c:strCache>
                <c:ptCount val="2"/>
                <c:pt idx="0">
                  <c:v>Oui</c:v>
                </c:pt>
                <c:pt idx="1">
                  <c:v>Non</c:v>
                </c:pt>
              </c:strCache>
            </c:strRef>
          </c:cat>
          <c:val>
            <c:numRef>
              <c:f>'Synthèse des réponses'!$B$117:$B$118</c:f>
              <c:numCache>
                <c:formatCode>0%</c:formatCode>
                <c:ptCount val="2"/>
                <c:pt idx="0">
                  <c:v>9.3750000000000042E-2</c:v>
                </c:pt>
                <c:pt idx="1">
                  <c:v>0.90625</c:v>
                </c:pt>
              </c:numCache>
            </c:numRef>
          </c:val>
        </c:ser>
        <c:axId val="114414336"/>
        <c:axId val="114415872"/>
      </c:barChart>
      <c:catAx>
        <c:axId val="114414336"/>
        <c:scaling>
          <c:orientation val="minMax"/>
        </c:scaling>
        <c:axPos val="l"/>
        <c:tickLblPos val="nextTo"/>
        <c:crossAx val="114415872"/>
        <c:crosses val="autoZero"/>
        <c:auto val="1"/>
        <c:lblAlgn val="ctr"/>
        <c:lblOffset val="100"/>
      </c:catAx>
      <c:valAx>
        <c:axId val="114415872"/>
        <c:scaling>
          <c:orientation val="minMax"/>
        </c:scaling>
        <c:axPos val="b"/>
        <c:numFmt formatCode="0%" sourceLinked="1"/>
        <c:tickLblPos val="nextTo"/>
        <c:crossAx val="114414336"/>
        <c:crosses val="autoZero"/>
        <c:crossBetween val="between"/>
      </c:valAx>
    </c:plotArea>
    <c:plotVisOnly val="1"/>
  </c:chart>
  <c:externalData r:id="rId1"/>
</c:chartSpace>
</file>

<file path=ppt/charts/chart19.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réponses'!$A$122:$A$123</c:f>
              <c:strCache>
                <c:ptCount val="2"/>
                <c:pt idx="0">
                  <c:v>Oui</c:v>
                </c:pt>
                <c:pt idx="1">
                  <c:v>Non</c:v>
                </c:pt>
              </c:strCache>
            </c:strRef>
          </c:cat>
          <c:val>
            <c:numRef>
              <c:f>'Synthèse des réponses'!$B$122:$B$123</c:f>
              <c:numCache>
                <c:formatCode>0%</c:formatCode>
                <c:ptCount val="2"/>
                <c:pt idx="0">
                  <c:v>0.43750000000000011</c:v>
                </c:pt>
                <c:pt idx="1">
                  <c:v>0.5625</c:v>
                </c:pt>
              </c:numCache>
            </c:numRef>
          </c:val>
        </c:ser>
        <c:axId val="114448256"/>
        <c:axId val="114449792"/>
      </c:barChart>
      <c:catAx>
        <c:axId val="114448256"/>
        <c:scaling>
          <c:orientation val="minMax"/>
        </c:scaling>
        <c:axPos val="l"/>
        <c:tickLblPos val="nextTo"/>
        <c:crossAx val="114449792"/>
        <c:crosses val="autoZero"/>
        <c:auto val="1"/>
        <c:lblAlgn val="ctr"/>
        <c:lblOffset val="100"/>
      </c:catAx>
      <c:valAx>
        <c:axId val="114449792"/>
        <c:scaling>
          <c:orientation val="minMax"/>
        </c:scaling>
        <c:axPos val="b"/>
        <c:numFmt formatCode="0%" sourceLinked="1"/>
        <c:tickLblPos val="nextTo"/>
        <c:crossAx val="114448256"/>
        <c:crosses val="autoZero"/>
        <c:crossBetween val="between"/>
      </c:valAx>
    </c:plotArea>
    <c:plotVisOnly val="1"/>
  </c:chart>
  <c:externalData r:id="rId1"/>
</c:chartSpace>
</file>

<file path=ppt/charts/chart20.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réponses'!$A$127:$A$131</c:f>
              <c:strCache>
                <c:ptCount val="5"/>
                <c:pt idx="0">
                  <c:v>1 mois</c:v>
                </c:pt>
                <c:pt idx="1">
                  <c:v>2 mois </c:v>
                </c:pt>
                <c:pt idx="2">
                  <c:v>3 mois</c:v>
                </c:pt>
                <c:pt idx="3">
                  <c:v>6 mois</c:v>
                </c:pt>
                <c:pt idx="4">
                  <c:v>plus de 6 mois</c:v>
                </c:pt>
              </c:strCache>
            </c:strRef>
          </c:cat>
          <c:val>
            <c:numRef>
              <c:f>'Synthèse des réponses'!$B$127:$B$131</c:f>
              <c:numCache>
                <c:formatCode>0%</c:formatCode>
                <c:ptCount val="5"/>
                <c:pt idx="0">
                  <c:v>0.125</c:v>
                </c:pt>
                <c:pt idx="1">
                  <c:v>0.18750000000000006</c:v>
                </c:pt>
                <c:pt idx="2">
                  <c:v>0.21875000000000006</c:v>
                </c:pt>
                <c:pt idx="3">
                  <c:v>0.31250000000000011</c:v>
                </c:pt>
                <c:pt idx="4">
                  <c:v>0.15625000000000006</c:v>
                </c:pt>
              </c:numCache>
            </c:numRef>
          </c:val>
        </c:ser>
        <c:axId val="114469888"/>
        <c:axId val="114504448"/>
      </c:barChart>
      <c:catAx>
        <c:axId val="114469888"/>
        <c:scaling>
          <c:orientation val="minMax"/>
        </c:scaling>
        <c:axPos val="l"/>
        <c:tickLblPos val="nextTo"/>
        <c:crossAx val="114504448"/>
        <c:crosses val="autoZero"/>
        <c:auto val="1"/>
        <c:lblAlgn val="ctr"/>
        <c:lblOffset val="100"/>
      </c:catAx>
      <c:valAx>
        <c:axId val="114504448"/>
        <c:scaling>
          <c:orientation val="minMax"/>
        </c:scaling>
        <c:axPos val="b"/>
        <c:numFmt formatCode="0%" sourceLinked="1"/>
        <c:tickLblPos val="nextTo"/>
        <c:crossAx val="114469888"/>
        <c:crosses val="autoZero"/>
        <c:crossBetween val="between"/>
      </c:valAx>
    </c:plotArea>
    <c:plotVisOnly val="1"/>
  </c:chart>
  <c:externalData r:id="rId1"/>
</c:chartSpace>
</file>

<file path=ppt/charts/chart21.xml><?xml version="1.0" encoding="utf-8"?>
<c:chartSpace xmlns:c="http://schemas.openxmlformats.org/drawingml/2006/chart" xmlns:a="http://schemas.openxmlformats.org/drawingml/2006/main" xmlns:r="http://schemas.openxmlformats.org/officeDocument/2006/relationships">
  <c:lang val="fr-FR"/>
  <c:chart>
    <c:plotArea>
      <c:layout/>
      <c:barChart>
        <c:barDir val="bar"/>
        <c:grouping val="clustered"/>
        <c:ser>
          <c:idx val="0"/>
          <c:order val="0"/>
          <c:dLbls>
            <c:txPr>
              <a:bodyPr/>
              <a:lstStyle/>
              <a:p>
                <a:pPr>
                  <a:defRPr b="1"/>
                </a:pPr>
                <a:endParaRPr lang="fr-FR"/>
              </a:p>
            </c:txPr>
            <c:showVal val="1"/>
          </c:dLbls>
          <c:cat>
            <c:strRef>
              <c:f>'Synthèse des réponses'!$A$135:$A$138</c:f>
              <c:strCache>
                <c:ptCount val="4"/>
                <c:pt idx="0">
                  <c:v>Reconnaissance des compétences spécifiques</c:v>
                </c:pt>
                <c:pt idx="1">
                  <c:v>Mise au niveau Licence</c:v>
                </c:pt>
                <c:pt idx="2">
                  <c:v>Revalorisation salariale</c:v>
                </c:pt>
                <c:pt idx="3">
                  <c:v>Autre </c:v>
                </c:pt>
              </c:strCache>
            </c:strRef>
          </c:cat>
          <c:val>
            <c:numRef>
              <c:f>'Synthèse des réponses'!$B$135:$B$138</c:f>
              <c:numCache>
                <c:formatCode>0%</c:formatCode>
                <c:ptCount val="4"/>
                <c:pt idx="0">
                  <c:v>0.3611111111111111</c:v>
                </c:pt>
                <c:pt idx="1">
                  <c:v>0.29166666666666685</c:v>
                </c:pt>
                <c:pt idx="2">
                  <c:v>0.33333333333333331</c:v>
                </c:pt>
                <c:pt idx="3">
                  <c:v>1.3888888888888897E-2</c:v>
                </c:pt>
              </c:numCache>
            </c:numRef>
          </c:val>
        </c:ser>
        <c:axId val="114540928"/>
        <c:axId val="114542464"/>
      </c:barChart>
      <c:catAx>
        <c:axId val="114540928"/>
        <c:scaling>
          <c:orientation val="minMax"/>
        </c:scaling>
        <c:axPos val="l"/>
        <c:tickLblPos val="nextTo"/>
        <c:crossAx val="114542464"/>
        <c:crosses val="autoZero"/>
        <c:auto val="1"/>
        <c:lblAlgn val="ctr"/>
        <c:lblOffset val="100"/>
      </c:catAx>
      <c:valAx>
        <c:axId val="114542464"/>
        <c:scaling>
          <c:orientation val="minMax"/>
        </c:scaling>
        <c:axPos val="b"/>
        <c:numFmt formatCode="0%" sourceLinked="1"/>
        <c:tickLblPos val="nextTo"/>
        <c:crossAx val="114540928"/>
        <c:crosses val="autoZero"/>
        <c:crossBetween val="between"/>
      </c:valAx>
    </c:plotArea>
    <c:plotVisOnly val="1"/>
  </c:chart>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41570D2-20C7-4BDA-9C8C-8FD5EA4F5BC8}" type="datetimeFigureOut">
              <a:rPr lang="fr-FR" smtClean="0"/>
              <a:pPr/>
              <a:t>23/11/2017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E19334A-3AA3-48F7-AB7A-EFB2EF6FF0A8}"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570D2-20C7-4BDA-9C8C-8FD5EA4F5BC8}" type="datetimeFigureOut">
              <a:rPr lang="fr-FR" smtClean="0"/>
              <a:pPr/>
              <a:t>23/11/2017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19334A-3AA3-48F7-AB7A-EFB2EF6FF0A8}"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42910" y="1142984"/>
            <a:ext cx="7772400" cy="1470025"/>
          </a:xfrm>
        </p:spPr>
        <p:txBody>
          <a:bodyPr>
            <a:normAutofit fontScale="90000"/>
          </a:bodyPr>
          <a:lstStyle/>
          <a:p>
            <a:r>
              <a:rPr lang="fr-FR" dirty="0" smtClean="0">
                <a:solidFill>
                  <a:schemeClr val="tx2">
                    <a:lumMod val="75000"/>
                  </a:schemeClr>
                </a:solidFill>
              </a:rPr>
              <a:t>Conseil </a:t>
            </a:r>
            <a:r>
              <a:rPr lang="fr-FR" dirty="0">
                <a:solidFill>
                  <a:schemeClr val="tx2">
                    <a:lumMod val="75000"/>
                  </a:schemeClr>
                </a:solidFill>
              </a:rPr>
              <a:t>National </a:t>
            </a:r>
            <a:r>
              <a:rPr lang="fr-FR" dirty="0" smtClean="0">
                <a:solidFill>
                  <a:schemeClr val="tx2">
                    <a:lumMod val="75000"/>
                  </a:schemeClr>
                </a:solidFill>
              </a:rPr>
              <a:t/>
            </a:r>
            <a:br>
              <a:rPr lang="fr-FR" dirty="0" smtClean="0">
                <a:solidFill>
                  <a:schemeClr val="tx2">
                    <a:lumMod val="75000"/>
                  </a:schemeClr>
                </a:solidFill>
              </a:rPr>
            </a:br>
            <a:r>
              <a:rPr lang="fr-FR" dirty="0" smtClean="0">
                <a:solidFill>
                  <a:schemeClr val="tx2">
                    <a:lumMod val="75000"/>
                  </a:schemeClr>
                </a:solidFill>
              </a:rPr>
              <a:t>des</a:t>
            </a:r>
            <a:br>
              <a:rPr lang="fr-FR" dirty="0" smtClean="0">
                <a:solidFill>
                  <a:schemeClr val="tx2">
                    <a:lumMod val="75000"/>
                  </a:schemeClr>
                </a:solidFill>
              </a:rPr>
            </a:br>
            <a:r>
              <a:rPr lang="fr-FR" dirty="0" smtClean="0">
                <a:solidFill>
                  <a:schemeClr val="tx2">
                    <a:lumMod val="75000"/>
                  </a:schemeClr>
                </a:solidFill>
              </a:rPr>
              <a:t> </a:t>
            </a:r>
            <a:r>
              <a:rPr lang="fr-FR" dirty="0">
                <a:solidFill>
                  <a:schemeClr val="tx2">
                    <a:lumMod val="75000"/>
                  </a:schemeClr>
                </a:solidFill>
              </a:rPr>
              <a:t>Techniciens de Laboratoire Médical </a:t>
            </a:r>
            <a:r>
              <a:rPr lang="fr-FR" dirty="0" smtClean="0">
                <a:solidFill>
                  <a:schemeClr val="tx2">
                    <a:lumMod val="75000"/>
                  </a:schemeClr>
                </a:solidFill>
              </a:rPr>
              <a:t/>
            </a:r>
            <a:br>
              <a:rPr lang="fr-FR" dirty="0" smtClean="0">
                <a:solidFill>
                  <a:schemeClr val="tx2">
                    <a:lumMod val="75000"/>
                  </a:schemeClr>
                </a:solidFill>
              </a:rPr>
            </a:br>
            <a:r>
              <a:rPr lang="fr-FR" sz="4000" dirty="0" smtClean="0">
                <a:solidFill>
                  <a:schemeClr val="tx2">
                    <a:lumMod val="75000"/>
                  </a:schemeClr>
                </a:solidFill>
              </a:rPr>
              <a:t>(</a:t>
            </a:r>
            <a:r>
              <a:rPr lang="fr-FR" sz="4000" dirty="0">
                <a:solidFill>
                  <a:schemeClr val="tx2">
                    <a:lumMod val="75000"/>
                  </a:schemeClr>
                </a:solidFill>
              </a:rPr>
              <a:t>CNPTLM)</a:t>
            </a:r>
          </a:p>
        </p:txBody>
      </p:sp>
      <p:sp>
        <p:nvSpPr>
          <p:cNvPr id="3" name="Sous-titre 2"/>
          <p:cNvSpPr>
            <a:spLocks noGrp="1"/>
          </p:cNvSpPr>
          <p:nvPr>
            <p:ph type="subTitle" idx="1"/>
          </p:nvPr>
        </p:nvSpPr>
        <p:spPr>
          <a:xfrm>
            <a:off x="785786" y="3857628"/>
            <a:ext cx="7572428" cy="2214578"/>
          </a:xfrm>
        </p:spPr>
        <p:txBody>
          <a:bodyPr>
            <a:normAutofit fontScale="85000" lnSpcReduction="20000"/>
          </a:bodyPr>
          <a:lstStyle/>
          <a:p>
            <a:r>
              <a:rPr lang="fr-FR" sz="3600" dirty="0" smtClean="0">
                <a:solidFill>
                  <a:schemeClr val="tx2">
                    <a:lumMod val="75000"/>
                  </a:schemeClr>
                </a:solidFill>
              </a:rPr>
              <a:t>Résultats des questionnaires à l’intention des  techniciens de laboratoire médical</a:t>
            </a:r>
          </a:p>
          <a:p>
            <a:r>
              <a:rPr lang="fr-FR" sz="3600" dirty="0" smtClean="0">
                <a:solidFill>
                  <a:schemeClr val="tx2">
                    <a:lumMod val="75000"/>
                  </a:schemeClr>
                </a:solidFill>
              </a:rPr>
              <a:t> et cadres des santé</a:t>
            </a:r>
          </a:p>
          <a:p>
            <a:endParaRPr lang="fr-FR" sz="3600" dirty="0" smtClean="0">
              <a:solidFill>
                <a:schemeClr val="tx2">
                  <a:lumMod val="75000"/>
                </a:schemeClr>
              </a:solidFill>
            </a:endParaRPr>
          </a:p>
          <a:p>
            <a:r>
              <a:rPr lang="fr-FR" sz="2600" dirty="0" smtClean="0">
                <a:solidFill>
                  <a:schemeClr val="tx2">
                    <a:lumMod val="75000"/>
                  </a:schemeClr>
                </a:solidFill>
              </a:rPr>
              <a:t>Juin –Août 2017</a:t>
            </a:r>
          </a:p>
          <a:p>
            <a:endParaRPr lang="fr-FR" sz="2800" dirty="0">
              <a:solidFill>
                <a:schemeClr val="tx2">
                  <a:lumMod val="75000"/>
                </a:schemeClr>
              </a:solidFill>
            </a:endParaRPr>
          </a:p>
          <a:p>
            <a:endParaRPr lang="fr-FR" sz="2800" dirty="0">
              <a:solidFill>
                <a:schemeClr val="tx2">
                  <a:lumMod val="75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57158" y="1285860"/>
            <a:ext cx="8429684" cy="4643470"/>
          </a:xfrm>
        </p:spPr>
        <p:txBody>
          <a:bodyPr>
            <a:normAutofit fontScale="92500" lnSpcReduction="10000"/>
          </a:bodyPr>
          <a:lstStyle/>
          <a:p>
            <a:pPr algn="just">
              <a:buNone/>
            </a:pPr>
            <a:r>
              <a:rPr lang="fr-FR" sz="2600" dirty="0" smtClean="0">
                <a:solidFill>
                  <a:schemeClr val="tx2">
                    <a:lumMod val="75000"/>
                  </a:schemeClr>
                </a:solidFill>
              </a:rPr>
              <a:t>	Notre </a:t>
            </a:r>
            <a:r>
              <a:rPr lang="fr-FR" sz="2600" dirty="0">
                <a:solidFill>
                  <a:schemeClr val="tx2">
                    <a:lumMod val="75000"/>
                  </a:schemeClr>
                </a:solidFill>
              </a:rPr>
              <a:t>objectif est  de faire un état des lieux des compétences acquises en formations initiales et de celles qui seraient à acquérir car indispensables aux évolutions de la profession, </a:t>
            </a:r>
            <a:r>
              <a:rPr lang="fr-FR" sz="2600" dirty="0" smtClean="0">
                <a:solidFill>
                  <a:schemeClr val="tx2">
                    <a:lumMod val="75000"/>
                  </a:schemeClr>
                </a:solidFill>
              </a:rPr>
              <a:t>évolutions technologiques</a:t>
            </a:r>
            <a:r>
              <a:rPr lang="fr-FR" sz="2600" dirty="0">
                <a:solidFill>
                  <a:schemeClr val="tx2">
                    <a:lumMod val="75000"/>
                  </a:schemeClr>
                </a:solidFill>
              </a:rPr>
              <a:t>, maitrise de la gestion des risques au regard des injonctions normatives, nouveaux métiers en lien avec la métrologie, l’informatique, la qualité</a:t>
            </a:r>
            <a:r>
              <a:rPr lang="fr-FR" sz="2600" dirty="0" smtClean="0">
                <a:solidFill>
                  <a:schemeClr val="tx2">
                    <a:lumMod val="75000"/>
                  </a:schemeClr>
                </a:solidFill>
              </a:rPr>
              <a:t>….</a:t>
            </a:r>
          </a:p>
          <a:p>
            <a:pPr algn="just">
              <a:buNone/>
            </a:pPr>
            <a:endParaRPr lang="fr-FR" sz="2600" dirty="0" smtClean="0">
              <a:solidFill>
                <a:schemeClr val="tx2">
                  <a:lumMod val="75000"/>
                </a:schemeClr>
              </a:solidFill>
            </a:endParaRPr>
          </a:p>
          <a:p>
            <a:pPr algn="just">
              <a:buNone/>
            </a:pPr>
            <a:r>
              <a:rPr lang="fr-FR" sz="2600" dirty="0" smtClean="0">
                <a:solidFill>
                  <a:schemeClr val="tx2">
                    <a:lumMod val="75000"/>
                  </a:schemeClr>
                </a:solidFill>
              </a:rPr>
              <a:t>	Ceci </a:t>
            </a:r>
            <a:r>
              <a:rPr lang="fr-FR" sz="2600" dirty="0">
                <a:solidFill>
                  <a:schemeClr val="tx2">
                    <a:lumMod val="75000"/>
                  </a:schemeClr>
                </a:solidFill>
              </a:rPr>
              <a:t>afin d’adapter le contenu et la structure de notre référentiel de formation dans le cadre de la réforme LMD pour honorer les objectifs fixés par l’Union Européenne lors des accords de Bologne et d’obtenir une reconnaissance au grade de </a:t>
            </a:r>
            <a:r>
              <a:rPr lang="fr-FR" sz="2600" dirty="0" smtClean="0">
                <a:solidFill>
                  <a:schemeClr val="tx2">
                    <a:lumMod val="75000"/>
                  </a:schemeClr>
                </a:solidFill>
              </a:rPr>
              <a:t>licence </a:t>
            </a:r>
            <a:r>
              <a:rPr lang="fr-FR" sz="2600" dirty="0">
                <a:solidFill>
                  <a:schemeClr val="tx2">
                    <a:lumMod val="75000"/>
                  </a:schemeClr>
                </a:solidFill>
              </a:rPr>
              <a:t>avec 180 ECTS pour l’ensemble de la profession (public ou priv</a:t>
            </a:r>
            <a:r>
              <a:rPr lang="fr-FR" sz="2800" dirty="0">
                <a:solidFill>
                  <a:schemeClr val="tx2">
                    <a:lumMod val="75000"/>
                  </a:schemeClr>
                </a:solidFill>
              </a:rPr>
              <a:t>é).</a:t>
            </a:r>
          </a:p>
          <a:p>
            <a:pPr algn="just">
              <a:buNone/>
            </a:pPr>
            <a:endParaRPr lang="fr-FR" sz="2800" dirty="0">
              <a:solidFill>
                <a:schemeClr val="tx2">
                  <a:lumMod val="75000"/>
                </a:schemeClr>
              </a:solidFill>
            </a:endParaRPr>
          </a:p>
          <a:p>
            <a:pPr>
              <a:buNone/>
            </a:pPr>
            <a:endParaRPr lang="fr-FR" u="sng" dirty="0">
              <a:solidFill>
                <a:schemeClr val="tx2">
                  <a:lumMod val="75000"/>
                </a:schemeClr>
              </a:solidFill>
            </a:endParaRPr>
          </a:p>
        </p:txBody>
      </p:sp>
      <p:sp>
        <p:nvSpPr>
          <p:cNvPr id="4" name="Titre 1"/>
          <p:cNvSpPr>
            <a:spLocks noGrp="1"/>
          </p:cNvSpPr>
          <p:nvPr>
            <p:ph type="title"/>
          </p:nvPr>
        </p:nvSpPr>
        <p:spPr>
          <a:xfrm>
            <a:off x="457200" y="274638"/>
            <a:ext cx="8229600" cy="796908"/>
          </a:xfrm>
        </p:spPr>
        <p:txBody>
          <a:bodyPr>
            <a:normAutofit/>
          </a:bodyPr>
          <a:lstStyle/>
          <a:p>
            <a:r>
              <a:rPr lang="fr-FR" sz="2800" b="1" u="sng" dirty="0" smtClean="0">
                <a:solidFill>
                  <a:schemeClr val="tx2">
                    <a:lumMod val="75000"/>
                  </a:schemeClr>
                </a:solidFill>
              </a:rPr>
              <a:t>Objectif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100" b="1" dirty="0" smtClean="0">
                <a:solidFill>
                  <a:schemeClr val="tx2">
                    <a:lumMod val="75000"/>
                  </a:schemeClr>
                </a:solidFill>
              </a:rPr>
              <a:t>Résultats des questionnaires à l’intention des  cadres de santé</a:t>
            </a:r>
            <a:endParaRPr lang="fr-FR" b="1" dirty="0"/>
          </a:p>
        </p:txBody>
      </p:sp>
      <p:sp>
        <p:nvSpPr>
          <p:cNvPr id="3" name="Espace réservé du contenu 2"/>
          <p:cNvSpPr>
            <a:spLocks noGrp="1"/>
          </p:cNvSpPr>
          <p:nvPr>
            <p:ph idx="1"/>
          </p:nvPr>
        </p:nvSpPr>
        <p:spPr/>
        <p:txBody>
          <a:bodyPr>
            <a:normAutofit/>
          </a:bodyPr>
          <a:lstStyle/>
          <a:p>
            <a:r>
              <a:rPr lang="fr-FR" sz="2400" dirty="0" smtClean="0">
                <a:solidFill>
                  <a:schemeClr val="tx2">
                    <a:lumMod val="75000"/>
                  </a:schemeClr>
                </a:solidFill>
              </a:rPr>
              <a:t>15 questions proposées aux techniciens de laboratoire </a:t>
            </a:r>
            <a:r>
              <a:rPr lang="fr-FR" sz="2400" dirty="0" smtClean="0">
                <a:solidFill>
                  <a:schemeClr val="tx2">
                    <a:lumMod val="75000"/>
                  </a:schemeClr>
                </a:solidFill>
              </a:rPr>
              <a:t>médical. </a:t>
            </a:r>
            <a:r>
              <a:rPr lang="fr-FR" sz="2400" smtClean="0">
                <a:solidFill>
                  <a:schemeClr val="tx2">
                    <a:lumMod val="75000"/>
                  </a:schemeClr>
                </a:solidFill>
              </a:rPr>
              <a:t>352 réponses en 2 mois</a:t>
            </a:r>
            <a:endParaRPr lang="fr-FR" sz="2400" dirty="0" smtClean="0">
              <a:solidFill>
                <a:schemeClr val="tx2">
                  <a:lumMod val="75000"/>
                </a:schemeClr>
              </a:solidFill>
            </a:endParaRPr>
          </a:p>
          <a:p>
            <a:endParaRPr lang="fr-FR" sz="2400" dirty="0" smtClean="0">
              <a:solidFill>
                <a:schemeClr val="tx2">
                  <a:lumMod val="75000"/>
                </a:schemeClr>
              </a:solidFill>
            </a:endParaRPr>
          </a:p>
          <a:p>
            <a:r>
              <a:rPr lang="fr-FR" sz="2400" dirty="0" smtClean="0">
                <a:solidFill>
                  <a:schemeClr val="tx2">
                    <a:lumMod val="75000"/>
                  </a:schemeClr>
                </a:solidFill>
              </a:rPr>
              <a:t>Population ciblée : les TLM ayant obtenus leur diplôme entre 2012 et 2017</a:t>
            </a:r>
          </a:p>
          <a:p>
            <a:endParaRPr lang="fr-FR" sz="2400" dirty="0" smtClean="0">
              <a:solidFill>
                <a:schemeClr val="tx2">
                  <a:lumMod val="75000"/>
                </a:schemeClr>
              </a:solidFill>
            </a:endParaRPr>
          </a:p>
          <a:p>
            <a:r>
              <a:rPr lang="fr-FR" sz="2400" dirty="0" smtClean="0">
                <a:solidFill>
                  <a:schemeClr val="tx2">
                    <a:lumMod val="75000"/>
                  </a:schemeClr>
                </a:solidFill>
              </a:rPr>
              <a:t>Type de formations, stages en laboratoire</a:t>
            </a:r>
          </a:p>
          <a:p>
            <a:endParaRPr lang="fr-FR" sz="2400" dirty="0" smtClean="0">
              <a:solidFill>
                <a:schemeClr val="tx2">
                  <a:lumMod val="75000"/>
                </a:schemeClr>
              </a:solidFill>
            </a:endParaRPr>
          </a:p>
          <a:p>
            <a:r>
              <a:rPr lang="fr-FR" sz="2400" dirty="0" smtClean="0">
                <a:solidFill>
                  <a:schemeClr val="tx2">
                    <a:lumMod val="75000"/>
                  </a:schemeClr>
                </a:solidFill>
              </a:rPr>
              <a:t>Attractivité du métier, principaux leviers de motivation</a:t>
            </a:r>
            <a:endParaRPr lang="fr-FR" sz="2400" dirty="0">
              <a:solidFill>
                <a:schemeClr val="tx2">
                  <a:lumMod val="7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b="1" dirty="0" smtClean="0"/>
              <a:t>Question n°1:</a:t>
            </a:r>
            <a:br>
              <a:rPr lang="fr-FR" sz="2800" b="1" dirty="0" smtClean="0"/>
            </a:br>
            <a:r>
              <a:rPr lang="fr-FR" sz="2800" b="1" dirty="0" smtClean="0"/>
              <a:t> </a:t>
            </a:r>
            <a:r>
              <a:rPr lang="fr-FR" sz="2800" dirty="0"/>
              <a:t>Quelle formation avez vous suivi ?</a:t>
            </a:r>
            <a:r>
              <a:rPr lang="fr-FR" sz="2800" dirty="0" smtClean="0"/>
              <a:t> </a:t>
            </a:r>
            <a:endParaRPr lang="fr-FR" sz="2800" dirty="0"/>
          </a:p>
        </p:txBody>
      </p:sp>
      <p:graphicFrame>
        <p:nvGraphicFramePr>
          <p:cNvPr id="7" name="Espace réservé du contenu 6"/>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b="1" dirty="0" smtClean="0"/>
              <a:t>Question n°2:</a:t>
            </a:r>
            <a:br>
              <a:rPr lang="fr-FR" sz="2800" b="1" dirty="0" smtClean="0"/>
            </a:br>
            <a:r>
              <a:rPr lang="fr-FR" sz="2800" b="1" dirty="0" smtClean="0"/>
              <a:t> </a:t>
            </a:r>
            <a:r>
              <a:rPr lang="fr-FR" sz="2800" dirty="0" smtClean="0"/>
              <a:t>Quelle spécialité ? </a:t>
            </a:r>
            <a:endParaRPr lang="fr-FR" sz="28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b="1" dirty="0" smtClean="0">
                <a:solidFill>
                  <a:schemeClr val="tx2">
                    <a:lumMod val="75000"/>
                  </a:schemeClr>
                </a:solidFill>
              </a:rPr>
              <a:t>Question n°3: </a:t>
            </a:r>
            <a:br>
              <a:rPr lang="fr-FR" sz="2800" b="1" dirty="0" smtClean="0">
                <a:solidFill>
                  <a:schemeClr val="tx2">
                    <a:lumMod val="75000"/>
                  </a:schemeClr>
                </a:solidFill>
              </a:rPr>
            </a:br>
            <a:r>
              <a:rPr lang="fr-FR" sz="2800" dirty="0" smtClean="0">
                <a:solidFill>
                  <a:schemeClr val="tx2">
                    <a:lumMod val="75000"/>
                  </a:schemeClr>
                </a:solidFill>
              </a:rPr>
              <a:t>Quelle type de formation ?</a:t>
            </a:r>
            <a:endParaRPr lang="fr-FR" sz="2800" dirty="0">
              <a:solidFill>
                <a:schemeClr val="tx2">
                  <a:lumMod val="75000"/>
                </a:schemeClr>
              </a:solidFill>
            </a:endParaRPr>
          </a:p>
        </p:txBody>
      </p:sp>
      <p:graphicFrame>
        <p:nvGraphicFramePr>
          <p:cNvPr id="4" name="Espace réservé du contenu 3"/>
          <p:cNvGraphicFramePr>
            <a:graphicFrameLocks noGrp="1"/>
          </p:cNvGraphicFramePr>
          <p:nvPr>
            <p:ph idx="1"/>
          </p:nvPr>
        </p:nvGraphicFramePr>
        <p:xfrm>
          <a:off x="714348" y="1643050"/>
          <a:ext cx="7615262" cy="375762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800" b="1" dirty="0" smtClean="0">
                <a:solidFill>
                  <a:schemeClr val="tx2">
                    <a:lumMod val="75000"/>
                  </a:schemeClr>
                </a:solidFill>
              </a:rPr>
              <a:t>Question n°4:</a:t>
            </a:r>
            <a:br>
              <a:rPr lang="fr-FR" sz="2800" b="1" dirty="0" smtClean="0">
                <a:solidFill>
                  <a:schemeClr val="tx2">
                    <a:lumMod val="75000"/>
                  </a:schemeClr>
                </a:solidFill>
              </a:rPr>
            </a:br>
            <a:r>
              <a:rPr lang="fr-FR" sz="2800" b="1" dirty="0" smtClean="0">
                <a:solidFill>
                  <a:schemeClr val="tx2">
                    <a:lumMod val="75000"/>
                  </a:schemeClr>
                </a:solidFill>
              </a:rPr>
              <a:t> </a:t>
            </a:r>
            <a:r>
              <a:rPr lang="fr-FR" sz="2800" dirty="0" smtClean="0">
                <a:solidFill>
                  <a:schemeClr val="tx2">
                    <a:lumMod val="75000"/>
                  </a:schemeClr>
                </a:solidFill>
              </a:rPr>
              <a:t>Avez-vous suivi des formations complémentaires à l'issue de votre formation initiale ?</a:t>
            </a:r>
            <a:endParaRPr lang="fr-FR" sz="2800" dirty="0">
              <a:solidFill>
                <a:schemeClr val="tx2">
                  <a:lumMod val="75000"/>
                </a:schemeClr>
              </a:solidFill>
            </a:endParaRPr>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b="1" dirty="0" smtClean="0">
                <a:solidFill>
                  <a:schemeClr val="tx2">
                    <a:lumMod val="75000"/>
                  </a:schemeClr>
                </a:solidFill>
              </a:rPr>
              <a:t>Question n°5:</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Année d'obtention de votre diplôme ?</a:t>
            </a:r>
            <a:endParaRPr lang="fr-FR" sz="24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400" b="1" dirty="0" smtClean="0">
                <a:solidFill>
                  <a:schemeClr val="tx2">
                    <a:lumMod val="75000"/>
                  </a:schemeClr>
                </a:solidFill>
              </a:rPr>
              <a:t>Question n°6:</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Nombre de semaines passées en stage lors de la formation initiale ?</a:t>
            </a:r>
            <a:endParaRPr lang="fr-FR" sz="24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400" b="1" dirty="0" smtClean="0">
                <a:solidFill>
                  <a:schemeClr val="tx2">
                    <a:lumMod val="75000"/>
                  </a:schemeClr>
                </a:solidFill>
              </a:rPr>
              <a:t>Question n°7:</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Considérez-vous avoir été bien encadré / </a:t>
            </a:r>
            <a:r>
              <a:rPr lang="fr-FR" sz="2400" dirty="0" err="1" smtClean="0">
                <a:solidFill>
                  <a:schemeClr val="tx2">
                    <a:lumMod val="75000"/>
                  </a:schemeClr>
                </a:solidFill>
              </a:rPr>
              <a:t>tutoré</a:t>
            </a:r>
            <a:r>
              <a:rPr lang="fr-FR" sz="2400" dirty="0" smtClean="0">
                <a:solidFill>
                  <a:schemeClr val="tx2">
                    <a:lumMod val="75000"/>
                  </a:schemeClr>
                </a:solidFill>
              </a:rPr>
              <a:t> ?</a:t>
            </a:r>
            <a:br>
              <a:rPr lang="fr-FR" sz="2400" dirty="0" smtClean="0">
                <a:solidFill>
                  <a:schemeClr val="tx2">
                    <a:lumMod val="75000"/>
                  </a:schemeClr>
                </a:solidFill>
              </a:rPr>
            </a:br>
            <a:r>
              <a:rPr lang="fr-FR" sz="2400" dirty="0" smtClean="0">
                <a:solidFill>
                  <a:schemeClr val="tx2">
                    <a:lumMod val="75000"/>
                  </a:schemeClr>
                </a:solidFill>
              </a:rPr>
              <a:t> (note de 1 médiocre à 5 très bon)</a:t>
            </a:r>
            <a:endParaRPr lang="fr-FR" sz="24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274638"/>
            <a:ext cx="8329642" cy="1143000"/>
          </a:xfrm>
        </p:spPr>
        <p:txBody>
          <a:bodyPr>
            <a:noAutofit/>
          </a:bodyPr>
          <a:lstStyle/>
          <a:p>
            <a:r>
              <a:rPr lang="fr-FR" sz="2400" b="1" dirty="0" smtClean="0">
                <a:solidFill>
                  <a:schemeClr val="tx2">
                    <a:lumMod val="75000"/>
                  </a:schemeClr>
                </a:solidFill>
              </a:rPr>
              <a:t>Question n°8:</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Les compétences acquises lors de votre formation initiale étaient elles suffisantes pour votre prise de poste ?</a:t>
            </a:r>
            <a:endParaRPr lang="fr-FR" sz="24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700" b="1" dirty="0" smtClean="0">
                <a:solidFill>
                  <a:schemeClr val="tx2">
                    <a:lumMod val="75000"/>
                  </a:schemeClr>
                </a:solidFill>
              </a:rPr>
              <a:t>Question n°9:</a:t>
            </a:r>
            <a:br>
              <a:rPr lang="fr-FR" sz="2700" b="1" dirty="0" smtClean="0">
                <a:solidFill>
                  <a:schemeClr val="tx2">
                    <a:lumMod val="75000"/>
                  </a:schemeClr>
                </a:solidFill>
              </a:rPr>
            </a:br>
            <a:r>
              <a:rPr lang="fr-FR" sz="2700" b="1" dirty="0" smtClean="0">
                <a:solidFill>
                  <a:schemeClr val="tx2">
                    <a:lumMod val="75000"/>
                  </a:schemeClr>
                </a:solidFill>
              </a:rPr>
              <a:t> </a:t>
            </a:r>
            <a:r>
              <a:rPr lang="fr-FR" sz="2700" dirty="0" smtClean="0">
                <a:solidFill>
                  <a:schemeClr val="tx2">
                    <a:lumMod val="75000"/>
                  </a:schemeClr>
                </a:solidFill>
              </a:rPr>
              <a:t> Les compétences acquises lors de votre formation initiale étaient elles suffisantes pour votre prise de poste ?</a:t>
            </a:r>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400" b="1" dirty="0" smtClean="0">
                <a:solidFill>
                  <a:schemeClr val="tx2">
                    <a:lumMod val="75000"/>
                  </a:schemeClr>
                </a:solidFill>
              </a:rPr>
              <a:t>Question n°10:</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Allez-vous dans les services de soins et avez-vous des contacts avec des patients ?</a:t>
            </a:r>
            <a:endParaRPr lang="fr-FR" sz="2400" dirty="0"/>
          </a:p>
        </p:txBody>
      </p:sp>
      <p:graphicFrame>
        <p:nvGraphicFramePr>
          <p:cNvPr id="4" name="Espace réservé du contenu 3"/>
          <p:cNvGraphicFramePr>
            <a:graphicFrameLocks noGrp="1"/>
          </p:cNvGraphicFramePr>
          <p:nvPr>
            <p:ph idx="1"/>
          </p:nvPr>
        </p:nvGraphicFramePr>
        <p:xfrm>
          <a:off x="1071538" y="1600201"/>
          <a:ext cx="7143800" cy="354331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400" b="1" dirty="0" smtClean="0">
                <a:solidFill>
                  <a:schemeClr val="tx2">
                    <a:lumMod val="75000"/>
                  </a:schemeClr>
                </a:solidFill>
              </a:rPr>
              <a:t>Question n°11:</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Envisagez-vous une poursuite d'études ou un changement de profession ?</a:t>
            </a:r>
            <a:endParaRPr lang="fr-FR" sz="2400" dirty="0"/>
          </a:p>
        </p:txBody>
      </p:sp>
      <p:graphicFrame>
        <p:nvGraphicFramePr>
          <p:cNvPr id="4" name="Espace réservé du contenu 3"/>
          <p:cNvGraphicFramePr>
            <a:graphicFrameLocks noGrp="1"/>
          </p:cNvGraphicFramePr>
          <p:nvPr>
            <p:ph idx="1"/>
          </p:nvPr>
        </p:nvGraphicFramePr>
        <p:xfrm>
          <a:off x="1142976" y="1600201"/>
          <a:ext cx="7072362" cy="368618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b="1" dirty="0" smtClean="0">
                <a:solidFill>
                  <a:schemeClr val="tx2">
                    <a:lumMod val="75000"/>
                  </a:schemeClr>
                </a:solidFill>
              </a:rPr>
              <a:t>Question n°12:</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Conseilleriez-vous votre profession à votre entourage ?</a:t>
            </a:r>
            <a:endParaRPr lang="fr-FR" sz="2400" dirty="0"/>
          </a:p>
        </p:txBody>
      </p:sp>
      <p:graphicFrame>
        <p:nvGraphicFramePr>
          <p:cNvPr id="4" name="Espace réservé du contenu 3"/>
          <p:cNvGraphicFramePr>
            <a:graphicFrameLocks noGrp="1"/>
          </p:cNvGraphicFramePr>
          <p:nvPr>
            <p:ph idx="1"/>
          </p:nvPr>
        </p:nvGraphicFramePr>
        <p:xfrm>
          <a:off x="1428728" y="1600201"/>
          <a:ext cx="6786610" cy="347187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b="1" dirty="0" smtClean="0">
                <a:solidFill>
                  <a:schemeClr val="tx2">
                    <a:lumMod val="75000"/>
                  </a:schemeClr>
                </a:solidFill>
              </a:rPr>
              <a:t>Question n°13:</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Avez-vous l'impression d'être utile pour la santé des patients ?</a:t>
            </a:r>
            <a:endParaRPr lang="fr-FR" sz="2400" dirty="0"/>
          </a:p>
        </p:txBody>
      </p:sp>
      <p:graphicFrame>
        <p:nvGraphicFramePr>
          <p:cNvPr id="4" name="Espace réservé du contenu 3"/>
          <p:cNvGraphicFramePr>
            <a:graphicFrameLocks noGrp="1"/>
          </p:cNvGraphicFramePr>
          <p:nvPr>
            <p:ph idx="1"/>
          </p:nvPr>
        </p:nvGraphicFramePr>
        <p:xfrm>
          <a:off x="642910" y="1643050"/>
          <a:ext cx="7500990" cy="340043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100" b="1" dirty="0" smtClean="0">
                <a:solidFill>
                  <a:schemeClr val="tx2">
                    <a:lumMod val="75000"/>
                  </a:schemeClr>
                </a:solidFill>
              </a:rPr>
              <a:t>Résultats des questionnaires à l’intention des  techniciens de laboratoire médical</a:t>
            </a:r>
            <a:endParaRPr lang="fr-FR" b="1" dirty="0"/>
          </a:p>
        </p:txBody>
      </p:sp>
      <p:sp>
        <p:nvSpPr>
          <p:cNvPr id="3" name="Espace réservé du contenu 2"/>
          <p:cNvSpPr>
            <a:spLocks noGrp="1"/>
          </p:cNvSpPr>
          <p:nvPr>
            <p:ph idx="1"/>
          </p:nvPr>
        </p:nvSpPr>
        <p:spPr/>
        <p:txBody>
          <a:bodyPr>
            <a:normAutofit/>
          </a:bodyPr>
          <a:lstStyle/>
          <a:p>
            <a:r>
              <a:rPr lang="fr-FR" sz="2400" dirty="0" smtClean="0">
                <a:solidFill>
                  <a:schemeClr val="tx2">
                    <a:lumMod val="75000"/>
                  </a:schemeClr>
                </a:solidFill>
              </a:rPr>
              <a:t>10 questions proposées aux cadres de santé</a:t>
            </a:r>
          </a:p>
          <a:p>
            <a:endParaRPr lang="fr-FR" sz="2400" dirty="0" smtClean="0">
              <a:solidFill>
                <a:schemeClr val="tx2">
                  <a:lumMod val="75000"/>
                </a:schemeClr>
              </a:solidFill>
            </a:endParaRPr>
          </a:p>
          <a:p>
            <a:r>
              <a:rPr lang="fr-FR" sz="2400" dirty="0" smtClean="0">
                <a:solidFill>
                  <a:schemeClr val="tx2">
                    <a:lumMod val="75000"/>
                  </a:schemeClr>
                </a:solidFill>
              </a:rPr>
              <a:t>39 réponses recueillies sur 2 mois</a:t>
            </a:r>
          </a:p>
          <a:p>
            <a:endParaRPr lang="fr-FR" sz="2400" dirty="0" smtClean="0">
              <a:solidFill>
                <a:schemeClr val="tx2">
                  <a:lumMod val="75000"/>
                </a:schemeClr>
              </a:solidFill>
            </a:endParaRPr>
          </a:p>
          <a:p>
            <a:r>
              <a:rPr lang="fr-FR" sz="2400" dirty="0" smtClean="0">
                <a:solidFill>
                  <a:schemeClr val="tx2">
                    <a:lumMod val="75000"/>
                  </a:schemeClr>
                </a:solidFill>
              </a:rPr>
              <a:t>Profils des postes recherchés, attractivité du métier de technicien</a:t>
            </a:r>
          </a:p>
          <a:p>
            <a:endParaRPr lang="fr-FR" sz="2400" dirty="0" smtClean="0">
              <a:solidFill>
                <a:schemeClr val="tx2">
                  <a:lumMod val="75000"/>
                </a:schemeClr>
              </a:solidFill>
            </a:endParaRPr>
          </a:p>
          <a:p>
            <a:r>
              <a:rPr lang="fr-FR" sz="2400" dirty="0" smtClean="0">
                <a:solidFill>
                  <a:schemeClr val="tx2">
                    <a:lumMod val="75000"/>
                  </a:schemeClr>
                </a:solidFill>
              </a:rPr>
              <a:t>Formations complémentaires nécessaires à la formation initiale et l’habilitation COFRAC</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b="1" dirty="0" smtClean="0">
                <a:solidFill>
                  <a:schemeClr val="tx2">
                    <a:lumMod val="75000"/>
                  </a:schemeClr>
                </a:solidFill>
              </a:rPr>
              <a:t>Question n°1:</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Quels profils recrutez-vous ?</a:t>
            </a:r>
            <a:endParaRPr lang="fr-FR" sz="24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b="1" dirty="0" smtClean="0">
                <a:solidFill>
                  <a:schemeClr val="tx2">
                    <a:lumMod val="75000"/>
                  </a:schemeClr>
                </a:solidFill>
              </a:rPr>
              <a:t>Question n°2:</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Quelles spécialités ?</a:t>
            </a:r>
            <a:endParaRPr lang="fr-FR" sz="2400" dirty="0"/>
          </a:p>
        </p:txBody>
      </p:sp>
      <p:graphicFrame>
        <p:nvGraphicFramePr>
          <p:cNvPr id="4" name="Espace réservé du contenu 3"/>
          <p:cNvGraphicFramePr>
            <a:graphicFrameLocks noGrp="1"/>
          </p:cNvGraphicFramePr>
          <p:nvPr>
            <p:ph idx="1"/>
          </p:nvPr>
        </p:nvGraphicFramePr>
        <p:xfrm>
          <a:off x="1214414" y="1600200"/>
          <a:ext cx="71438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400" b="1" dirty="0" smtClean="0">
                <a:solidFill>
                  <a:schemeClr val="tx2">
                    <a:lumMod val="75000"/>
                  </a:schemeClr>
                </a:solidFill>
              </a:rPr>
              <a:t>Question n°3:</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Quelles autres formations vous semblent nécessaires à l'issue de la formation initiale ?</a:t>
            </a:r>
            <a:endParaRPr lang="fr-FR" sz="2400" dirty="0"/>
          </a:p>
        </p:txBody>
      </p:sp>
      <p:graphicFrame>
        <p:nvGraphicFramePr>
          <p:cNvPr id="7" name="Espace réservé du contenu 6"/>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400" b="1" dirty="0" smtClean="0">
                <a:solidFill>
                  <a:schemeClr val="tx2">
                    <a:lumMod val="75000"/>
                  </a:schemeClr>
                </a:solidFill>
              </a:rPr>
              <a:t>Question n°4:</a:t>
            </a:r>
            <a:br>
              <a:rPr lang="fr-FR" sz="2400" b="1" dirty="0" smtClean="0">
                <a:solidFill>
                  <a:schemeClr val="tx2">
                    <a:lumMod val="75000"/>
                  </a:schemeClr>
                </a:solidFill>
              </a:rPr>
            </a:br>
            <a:r>
              <a:rPr lang="fr-FR" sz="2400" b="1" dirty="0" smtClean="0">
                <a:solidFill>
                  <a:schemeClr val="tx2">
                    <a:lumMod val="75000"/>
                  </a:schemeClr>
                </a:solidFill>
              </a:rPr>
              <a:t> </a:t>
            </a:r>
            <a:r>
              <a:rPr lang="fr-FR" sz="2400" dirty="0" smtClean="0">
                <a:solidFill>
                  <a:schemeClr val="tx2">
                    <a:lumMod val="75000"/>
                  </a:schemeClr>
                </a:solidFill>
              </a:rPr>
              <a:t> Quels sont vos modes de recrutement ?</a:t>
            </a:r>
            <a:endParaRPr lang="fr-FR" sz="2400" dirty="0"/>
          </a:p>
        </p:txBody>
      </p:sp>
      <p:sp>
        <p:nvSpPr>
          <p:cNvPr id="3" name="Espace réservé du contenu 2"/>
          <p:cNvSpPr>
            <a:spLocks noGrp="1"/>
          </p:cNvSpPr>
          <p:nvPr>
            <p:ph idx="1"/>
          </p:nvPr>
        </p:nvSpPr>
        <p:spPr/>
        <p:txBody>
          <a:bodyPr>
            <a:normAutofit/>
          </a:bodyPr>
          <a:lstStyle/>
          <a:p>
            <a:r>
              <a:rPr lang="fr-FR" sz="2400" dirty="0" smtClean="0"/>
              <a:t>Annonces ARS emploi, internet (réseaux sociaux, AFTLM), contact avec les écoles et instituts de formation, pôle emploi, agences d’intérim, réseau professionnel</a:t>
            </a:r>
          </a:p>
          <a:p>
            <a:endParaRPr lang="fr-FR" sz="2400" dirty="0" smtClean="0"/>
          </a:p>
          <a:p>
            <a:r>
              <a:rPr lang="fr-FR" sz="2400" dirty="0" smtClean="0"/>
              <a:t>Curriculum vitae + lettre de motivation</a:t>
            </a:r>
          </a:p>
          <a:p>
            <a:endParaRPr lang="fr-FR" sz="2400" dirty="0" smtClean="0"/>
          </a:p>
          <a:p>
            <a:r>
              <a:rPr lang="fr-FR" sz="2400" dirty="0" smtClean="0"/>
              <a:t>Entretien avec le cadre et le biologiste responsable</a:t>
            </a:r>
          </a:p>
          <a:p>
            <a:endParaRPr lang="fr-FR"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b="1" dirty="0" smtClean="0">
                <a:solidFill>
                  <a:schemeClr val="tx2">
                    <a:lumMod val="75000"/>
                  </a:schemeClr>
                </a:solidFill>
              </a:rPr>
              <a:t>Question n°5: </a:t>
            </a:r>
            <a:br>
              <a:rPr lang="fr-FR" sz="2800" b="1" dirty="0" smtClean="0">
                <a:solidFill>
                  <a:schemeClr val="tx2">
                    <a:lumMod val="75000"/>
                  </a:schemeClr>
                </a:solidFill>
              </a:rPr>
            </a:br>
            <a:r>
              <a:rPr lang="fr-FR" sz="2800" dirty="0" smtClean="0"/>
              <a:t>Eprouvez-vous des difficultés à recruter des candidats ?</a:t>
            </a:r>
            <a:endParaRPr lang="fr-FR" sz="2800" dirty="0"/>
          </a:p>
        </p:txBody>
      </p:sp>
      <p:graphicFrame>
        <p:nvGraphicFramePr>
          <p:cNvPr id="7" name="Espace réservé du contenu 6"/>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b="1" dirty="0" smtClean="0">
                <a:solidFill>
                  <a:schemeClr val="tx2">
                    <a:lumMod val="75000"/>
                  </a:schemeClr>
                </a:solidFill>
              </a:rPr>
              <a:t>Question n°6: </a:t>
            </a:r>
            <a:br>
              <a:rPr lang="fr-FR" sz="2800" b="1" dirty="0" smtClean="0">
                <a:solidFill>
                  <a:schemeClr val="tx2">
                    <a:lumMod val="75000"/>
                  </a:schemeClr>
                </a:solidFill>
              </a:rPr>
            </a:br>
            <a:r>
              <a:rPr lang="fr-FR" sz="2800" dirty="0" smtClean="0"/>
              <a:t>Prenez-vous des techniciens en alternance ?</a:t>
            </a:r>
            <a:endParaRPr lang="fr-FR" sz="28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400" b="1" dirty="0" smtClean="0">
                <a:solidFill>
                  <a:schemeClr val="tx2">
                    <a:lumMod val="75000"/>
                  </a:schemeClr>
                </a:solidFill>
              </a:rPr>
              <a:t>Question n°7: </a:t>
            </a:r>
            <a:br>
              <a:rPr lang="fr-FR" sz="2400" b="1" dirty="0" smtClean="0">
                <a:solidFill>
                  <a:schemeClr val="tx2">
                    <a:lumMod val="75000"/>
                  </a:schemeClr>
                </a:solidFill>
              </a:rPr>
            </a:br>
            <a:r>
              <a:rPr lang="fr-FR" sz="2400" dirty="0" smtClean="0"/>
              <a:t>La formation initiale des techniciens correspond elle à vos attentes ? (compétences/ Apprentissage/ Savoir être/ connaissances)</a:t>
            </a:r>
            <a:endParaRPr lang="fr-FR" sz="24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800" b="1" dirty="0" smtClean="0">
                <a:solidFill>
                  <a:schemeClr val="tx2">
                    <a:lumMod val="75000"/>
                  </a:schemeClr>
                </a:solidFill>
              </a:rPr>
              <a:t>Question n°8: </a:t>
            </a:r>
            <a:br>
              <a:rPr lang="fr-FR" sz="2800" b="1" dirty="0" smtClean="0">
                <a:solidFill>
                  <a:schemeClr val="tx2">
                    <a:lumMod val="75000"/>
                  </a:schemeClr>
                </a:solidFill>
              </a:rPr>
            </a:br>
            <a:r>
              <a:rPr lang="fr-FR" sz="2800" dirty="0" smtClean="0"/>
              <a:t>Quel temps de formation vous est nécessaire pour habiliter un technicien nouvellement diplômé ?</a:t>
            </a:r>
            <a:endParaRPr lang="fr-FR" sz="28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b="1" dirty="0" smtClean="0">
                <a:solidFill>
                  <a:schemeClr val="tx2">
                    <a:lumMod val="75000"/>
                  </a:schemeClr>
                </a:solidFill>
              </a:rPr>
              <a:t>Question n°9: </a:t>
            </a:r>
            <a:br>
              <a:rPr lang="fr-FR" sz="2800" b="1" dirty="0" smtClean="0">
                <a:solidFill>
                  <a:schemeClr val="tx2">
                    <a:lumMod val="75000"/>
                  </a:schemeClr>
                </a:solidFill>
              </a:rPr>
            </a:br>
            <a:r>
              <a:rPr lang="fr-FR" sz="2800" dirty="0" smtClean="0"/>
              <a:t>comment rendre le métier de technicien plus attractif ?</a:t>
            </a:r>
            <a:endParaRPr lang="fr-FR" sz="2800" dirty="0"/>
          </a:p>
        </p:txBody>
      </p:sp>
      <p:graphicFrame>
        <p:nvGraphicFramePr>
          <p:cNvPr id="4" name="Espace réservé du contenu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573</TotalTime>
  <Words>225</Words>
  <Application>Microsoft Office PowerPoint</Application>
  <PresentationFormat>Affichage à l'écran (4:3)</PresentationFormat>
  <Paragraphs>52</Paragraphs>
  <Slides>26</Slides>
  <Notes>0</Notes>
  <HiddenSlides>0</HiddenSlides>
  <MMClips>0</MMClips>
  <ScaleCrop>false</ScaleCrop>
  <HeadingPairs>
    <vt:vector size="4" baseType="variant">
      <vt:variant>
        <vt:lpstr>Thème</vt:lpstr>
      </vt:variant>
      <vt:variant>
        <vt:i4>1</vt:i4>
      </vt:variant>
      <vt:variant>
        <vt:lpstr>Titres des diapositives</vt:lpstr>
      </vt:variant>
      <vt:variant>
        <vt:i4>26</vt:i4>
      </vt:variant>
    </vt:vector>
  </HeadingPairs>
  <TitlesOfParts>
    <vt:vector size="27" baseType="lpstr">
      <vt:lpstr>Thème Office</vt:lpstr>
      <vt:lpstr>Conseil National  des  Techniciens de Laboratoire Médical  (CNPTLM)</vt:lpstr>
      <vt:lpstr>Objectif :</vt:lpstr>
      <vt:lpstr>Résultats des questionnaires à l’intention des  cadres de santé</vt:lpstr>
      <vt:lpstr>Question n°1:  Quelle formation avez vous suivi ? </vt:lpstr>
      <vt:lpstr>Question n°2:  Quelle spécialité ? </vt:lpstr>
      <vt:lpstr>Question n°3:  Quelle type de formation ?</vt:lpstr>
      <vt:lpstr>Question n°4:  Avez-vous suivi des formations complémentaires à l'issue de votre formation initiale ?</vt:lpstr>
      <vt:lpstr>Question n°5:  Année d'obtention de votre diplôme ?</vt:lpstr>
      <vt:lpstr>Question n°6:   Nombre de semaines passées en stage lors de la formation initiale ?</vt:lpstr>
      <vt:lpstr>Question n°7:   Considérez-vous avoir été bien encadré / tutoré ?  (note de 1 médiocre à 5 très bon)</vt:lpstr>
      <vt:lpstr>Question n°8:   Les compétences acquises lors de votre formation initiale étaient elles suffisantes pour votre prise de poste ?</vt:lpstr>
      <vt:lpstr>Question n°9:   Les compétences acquises lors de votre formation initiale étaient elles suffisantes pour votre prise de poste ?</vt:lpstr>
      <vt:lpstr>Question n°10:   Allez-vous dans les services de soins et avez-vous des contacts avec des patients ?</vt:lpstr>
      <vt:lpstr>Question n°11:   Envisagez-vous une poursuite d'études ou un changement de profession ?</vt:lpstr>
      <vt:lpstr>Question n°12:   Conseilleriez-vous votre profession à votre entourage ?</vt:lpstr>
      <vt:lpstr>Question n°13:   Avez-vous l'impression d'être utile pour la santé des patients ?</vt:lpstr>
      <vt:lpstr>Résultats des questionnaires à l’intention des  techniciens de laboratoire médical</vt:lpstr>
      <vt:lpstr>Question n°1:   Quels profils recrutez-vous ?</vt:lpstr>
      <vt:lpstr>Question n°2:   Quelles spécialités ?</vt:lpstr>
      <vt:lpstr>Question n°3:   Quelles autres formations vous semblent nécessaires à l'issue de la formation initiale ?</vt:lpstr>
      <vt:lpstr>Question n°4:   Quels sont vos modes de recrutement ?</vt:lpstr>
      <vt:lpstr>Question n°5:  Eprouvez-vous des difficultés à recruter des candidats ?</vt:lpstr>
      <vt:lpstr>Question n°6:  Prenez-vous des techniciens en alternance ?</vt:lpstr>
      <vt:lpstr>Question n°7:  La formation initiale des techniciens correspond elle à vos attentes ? (compétences/ Apprentissage/ Savoir être/ connaissances)</vt:lpstr>
      <vt:lpstr>Question n°8:  Quel temps de formation vous est nécessaire pour habiliter un technicien nouvellement diplômé ?</vt:lpstr>
      <vt:lpstr>Question n°9:  comment rendre le métier de technicien plus attractif ?</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Conseil National  des  Techniciens de Laboratoire Médical  (CNPTLM)</dc:title>
  <dc:creator>guillaume ladrange</dc:creator>
  <cp:lastModifiedBy>guillaume ladrange</cp:lastModifiedBy>
  <cp:revision>36</cp:revision>
  <dcterms:created xsi:type="dcterms:W3CDTF">2017-08-19T14:03:41Z</dcterms:created>
  <dcterms:modified xsi:type="dcterms:W3CDTF">2017-11-23T16:57:40Z</dcterms:modified>
</cp:coreProperties>
</file>